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  <p:sldId id="299" r:id="rId17"/>
    <p:sldId id="29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82352-887D-4C9C-ABA3-1D0EBE0E1B3B}" v="3" dt="2021-10-20T19:18:05.129"/>
  </p1510:revLst>
</p1510:revInfo>
</file>

<file path=ppt/tableStyles.xml><?xml version="1.0" encoding="utf-8"?>
<a:tblStyleLst xmlns:a="http://schemas.openxmlformats.org/drawingml/2006/main" def="{3FFB74CC-DCDB-4D84-8F7D-45C7636C0263}">
  <a:tblStyle styleId="{3FFB74CC-DCDB-4D84-8F7D-45C7636C0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09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2355ee0d-2b6e-4bfe-a235-383daf8df8e3" providerId="ADAL" clId="{4E682352-887D-4C9C-ABA3-1D0EBE0E1B3B}"/>
    <pc:docChg chg="addSld delSld modSld">
      <pc:chgData name="Jeremy Bergmann" userId="2355ee0d-2b6e-4bfe-a235-383daf8df8e3" providerId="ADAL" clId="{4E682352-887D-4C9C-ABA3-1D0EBE0E1B3B}" dt="2021-10-20T19:18:05.128" v="3"/>
      <pc:docMkLst>
        <pc:docMk/>
      </pc:docMkLst>
      <pc:sldChg chg="add">
        <pc:chgData name="Jeremy Bergmann" userId="2355ee0d-2b6e-4bfe-a235-383daf8df8e3" providerId="ADAL" clId="{4E682352-887D-4C9C-ABA3-1D0EBE0E1B3B}" dt="2021-10-20T19:18:05.128" v="3"/>
        <pc:sldMkLst>
          <pc:docMk/>
          <pc:sldMk cId="0" sldId="258"/>
        </pc:sldMkLst>
      </pc:sldChg>
      <pc:sldChg chg="add">
        <pc:chgData name="Jeremy Bergmann" userId="2355ee0d-2b6e-4bfe-a235-383daf8df8e3" providerId="ADAL" clId="{4E682352-887D-4C9C-ABA3-1D0EBE0E1B3B}" dt="2021-10-20T19:17:34.572" v="2"/>
        <pc:sldMkLst>
          <pc:docMk/>
          <pc:sldMk cId="2110584022" sldId="270"/>
        </pc:sldMkLst>
      </pc:sldChg>
      <pc:sldChg chg="del">
        <pc:chgData name="Jeremy Bergmann" userId="2355ee0d-2b6e-4bfe-a235-383daf8df8e3" providerId="ADAL" clId="{4E682352-887D-4C9C-ABA3-1D0EBE0E1B3B}" dt="2021-10-19T22:08:33.391" v="1" actId="2696"/>
        <pc:sldMkLst>
          <pc:docMk/>
          <pc:sldMk cId="1042471324" sldId="271"/>
        </pc:sldMkLst>
      </pc:sldChg>
      <pc:sldChg chg="del">
        <pc:chgData name="Jeremy Bergmann" userId="2355ee0d-2b6e-4bfe-a235-383daf8df8e3" providerId="ADAL" clId="{4E682352-887D-4C9C-ABA3-1D0EBE0E1B3B}" dt="2021-10-19T22:08:33.391" v="1" actId="2696"/>
        <pc:sldMkLst>
          <pc:docMk/>
          <pc:sldMk cId="1464790433" sldId="272"/>
        </pc:sldMkLst>
      </pc:sldChg>
      <pc:sldChg chg="add">
        <pc:chgData name="Jeremy Bergmann" userId="2355ee0d-2b6e-4bfe-a235-383daf8df8e3" providerId="ADAL" clId="{4E682352-887D-4C9C-ABA3-1D0EBE0E1B3B}" dt="2021-10-19T22:08:29.658" v="0"/>
        <pc:sldMkLst>
          <pc:docMk/>
          <pc:sldMk cId="2526615778" sldId="298"/>
        </pc:sldMkLst>
      </pc:sldChg>
      <pc:sldChg chg="add">
        <pc:chgData name="Jeremy Bergmann" userId="2355ee0d-2b6e-4bfe-a235-383daf8df8e3" providerId="ADAL" clId="{4E682352-887D-4C9C-ABA3-1D0EBE0E1B3B}" dt="2021-10-20T19:18:05.128" v="3"/>
        <pc:sldMkLst>
          <pc:docMk/>
          <pc:sldMk cId="0" sldId="299"/>
        </pc:sldMkLst>
      </pc:sldChg>
    </pc:docChg>
  </pc:docChgLst>
  <pc:docChgLst>
    <pc:chgData name="Jeremy Bergmann" userId="c2589a63-7d35-4bd4-b1d6-7fbcacc677e5" providerId="ADAL" clId="{DB850C8C-EF03-47EF-9891-38054A360123}"/>
    <pc:docChg chg="undo custSel addSld delSld modSld delMainMaster">
      <pc:chgData name="Jeremy Bergmann" userId="c2589a63-7d35-4bd4-b1d6-7fbcacc677e5" providerId="ADAL" clId="{DB850C8C-EF03-47EF-9891-38054A360123}" dt="2020-05-26T14:42:39.714" v="1037" actId="20577"/>
      <pc:docMkLst>
        <pc:docMk/>
      </pc:docMkLst>
      <pc:sldChg chg="modSp mod">
        <pc:chgData name="Jeremy Bergmann" userId="c2589a63-7d35-4bd4-b1d6-7fbcacc677e5" providerId="ADAL" clId="{DB850C8C-EF03-47EF-9891-38054A360123}" dt="2020-05-26T14:42:17.026" v="1031" actId="20577"/>
        <pc:sldMkLst>
          <pc:docMk/>
          <pc:sldMk cId="0" sldId="256"/>
        </pc:sldMkLst>
        <pc:spChg chg="mod">
          <ac:chgData name="Jeremy Bergmann" userId="c2589a63-7d35-4bd4-b1d6-7fbcacc677e5" providerId="ADAL" clId="{DB850C8C-EF03-47EF-9891-38054A360123}" dt="2020-05-26T14:42:17.026" v="1031" actId="20577"/>
          <ac:spMkLst>
            <pc:docMk/>
            <pc:sldMk cId="0" sldId="256"/>
            <ac:spMk id="179" creationId="{00000000-0000-0000-0000-000000000000}"/>
          </ac:spMkLst>
        </pc:spChg>
      </pc:sldChg>
      <pc:sldChg chg="modSp mod">
        <pc:chgData name="Jeremy Bergmann" userId="c2589a63-7d35-4bd4-b1d6-7fbcacc677e5" providerId="ADAL" clId="{DB850C8C-EF03-47EF-9891-38054A360123}" dt="2020-05-26T14:17:13.700" v="991" actId="1076"/>
        <pc:sldMkLst>
          <pc:docMk/>
          <pc:sldMk cId="0" sldId="257"/>
        </pc:sldMkLst>
        <pc:spChg chg="mod">
          <ac:chgData name="Jeremy Bergmann" userId="c2589a63-7d35-4bd4-b1d6-7fbcacc677e5" providerId="ADAL" clId="{DB850C8C-EF03-47EF-9891-38054A360123}" dt="2020-05-26T14:17:13.700" v="991" actId="1076"/>
          <ac:spMkLst>
            <pc:docMk/>
            <pc:sldMk cId="0" sldId="257"/>
            <ac:spMk id="186" creationId="{00000000-0000-0000-0000-000000000000}"/>
          </ac:spMkLst>
        </pc:spChg>
      </pc:sldChg>
      <pc:sldChg chg="del">
        <pc:chgData name="Jeremy Bergmann" userId="c2589a63-7d35-4bd4-b1d6-7fbcacc677e5" providerId="ADAL" clId="{DB850C8C-EF03-47EF-9891-38054A360123}" dt="2020-05-26T13:17:06.835" v="0" actId="47"/>
        <pc:sldMkLst>
          <pc:docMk/>
          <pc:sldMk cId="0" sldId="258"/>
        </pc:sldMkLst>
      </pc:sldChg>
      <pc:sldChg chg="addSp delSp modSp mod">
        <pc:chgData name="Jeremy Bergmann" userId="c2589a63-7d35-4bd4-b1d6-7fbcacc677e5" providerId="ADAL" clId="{DB850C8C-EF03-47EF-9891-38054A360123}" dt="2020-05-26T14:19:46.524" v="1005" actId="1076"/>
        <pc:sldMkLst>
          <pc:docMk/>
          <pc:sldMk cId="0" sldId="259"/>
        </pc:sldMkLst>
        <pc:spChg chg="del mod">
          <ac:chgData name="Jeremy Bergmann" userId="c2589a63-7d35-4bd4-b1d6-7fbcacc677e5" providerId="ADAL" clId="{DB850C8C-EF03-47EF-9891-38054A360123}" dt="2020-05-26T14:19:16.144" v="1000" actId="478"/>
          <ac:spMkLst>
            <pc:docMk/>
            <pc:sldMk cId="0" sldId="259"/>
            <ac:spMk id="199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4:16:50.794" v="990" actId="478"/>
          <ac:spMkLst>
            <pc:docMk/>
            <pc:sldMk cId="0" sldId="259"/>
            <ac:spMk id="200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19:18.361" v="1001" actId="1076"/>
          <ac:spMkLst>
            <pc:docMk/>
            <pc:sldMk cId="0" sldId="259"/>
            <ac:spMk id="201" creationId="{00000000-0000-0000-0000-000000000000}"/>
          </ac:spMkLst>
        </pc:spChg>
        <pc:picChg chg="add del mod">
          <ac:chgData name="Jeremy Bergmann" userId="c2589a63-7d35-4bd4-b1d6-7fbcacc677e5" providerId="ADAL" clId="{DB850C8C-EF03-47EF-9891-38054A360123}" dt="2020-05-26T14:19:29.569" v="1003" actId="478"/>
          <ac:picMkLst>
            <pc:docMk/>
            <pc:sldMk cId="0" sldId="259"/>
            <ac:picMk id="7" creationId="{2FD476B1-9ECE-437E-99D2-9A515D517E1A}"/>
          </ac:picMkLst>
        </pc:picChg>
        <pc:picChg chg="add mod">
          <ac:chgData name="Jeremy Bergmann" userId="c2589a63-7d35-4bd4-b1d6-7fbcacc677e5" providerId="ADAL" clId="{DB850C8C-EF03-47EF-9891-38054A360123}" dt="2020-05-26T14:19:46.524" v="1005" actId="1076"/>
          <ac:picMkLst>
            <pc:docMk/>
            <pc:sldMk cId="0" sldId="259"/>
            <ac:picMk id="1026" creationId="{BBA3FD21-1B41-4F1D-92D8-50081331DC2E}"/>
          </ac:picMkLst>
        </pc:picChg>
      </pc:sldChg>
      <pc:sldChg chg="modSp mod">
        <pc:chgData name="Jeremy Bergmann" userId="c2589a63-7d35-4bd4-b1d6-7fbcacc677e5" providerId="ADAL" clId="{DB850C8C-EF03-47EF-9891-38054A360123}" dt="2020-05-26T14:42:39.714" v="1037" actId="20577"/>
        <pc:sldMkLst>
          <pc:docMk/>
          <pc:sldMk cId="0" sldId="260"/>
        </pc:sldMkLst>
        <pc:spChg chg="mod">
          <ac:chgData name="Jeremy Bergmann" userId="c2589a63-7d35-4bd4-b1d6-7fbcacc677e5" providerId="ADAL" clId="{DB850C8C-EF03-47EF-9891-38054A360123}" dt="2020-05-26T14:16:16.456" v="987" actId="14100"/>
          <ac:spMkLst>
            <pc:docMk/>
            <pc:sldMk cId="0" sldId="260"/>
            <ac:spMk id="207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42:39.714" v="1037" actId="20577"/>
          <ac:spMkLst>
            <pc:docMk/>
            <pc:sldMk cId="0" sldId="260"/>
            <ac:spMk id="209" creationId="{00000000-0000-0000-0000-000000000000}"/>
          </ac:spMkLst>
        </pc:spChg>
      </pc:sldChg>
      <pc:sldChg chg="delSp del mod">
        <pc:chgData name="Jeremy Bergmann" userId="c2589a63-7d35-4bd4-b1d6-7fbcacc677e5" providerId="ADAL" clId="{DB850C8C-EF03-47EF-9891-38054A360123}" dt="2020-05-26T14:19:49.202" v="1006" actId="47"/>
        <pc:sldMkLst>
          <pc:docMk/>
          <pc:sldMk cId="0" sldId="261"/>
        </pc:sldMkLst>
        <pc:picChg chg="del">
          <ac:chgData name="Jeremy Bergmann" userId="c2589a63-7d35-4bd4-b1d6-7fbcacc677e5" providerId="ADAL" clId="{DB850C8C-EF03-47EF-9891-38054A360123}" dt="2020-05-26T14:18:57.443" v="992" actId="21"/>
          <ac:picMkLst>
            <pc:docMk/>
            <pc:sldMk cId="0" sldId="261"/>
            <ac:picMk id="215" creationId="{00000000-0000-0000-0000-000000000000}"/>
          </ac:picMkLst>
        </pc:picChg>
      </pc:sldChg>
      <pc:sldChg chg="del">
        <pc:chgData name="Jeremy Bergmann" userId="c2589a63-7d35-4bd4-b1d6-7fbcacc677e5" providerId="ADAL" clId="{DB850C8C-EF03-47EF-9891-38054A360123}" dt="2020-05-26T13:17:13.364" v="1" actId="47"/>
        <pc:sldMkLst>
          <pc:docMk/>
          <pc:sldMk cId="2110584022" sldId="270"/>
        </pc:sldMkLst>
        <pc:spChg chg="add del mod">
          <ac:chgData name="Jeremy Bergmann" userId="c2589a63-7d35-4bd4-b1d6-7fbcacc677e5" providerId="ADAL" clId="{DB850C8C-EF03-47EF-9891-38054A360123}" dt="2020-05-26T13:39:36.290" v="386"/>
          <ac:spMkLst>
            <pc:docMk/>
            <pc:sldMk cId="2110584022" sldId="270"/>
            <ac:spMk id="3" creationId="{717883C3-F396-4212-89C0-C23A32A63BF3}"/>
          </ac:spMkLst>
        </pc:spChg>
        <pc:spChg chg="add del mod">
          <ac:chgData name="Jeremy Bergmann" userId="c2589a63-7d35-4bd4-b1d6-7fbcacc677e5" providerId="ADAL" clId="{DB850C8C-EF03-47EF-9891-38054A360123}" dt="2020-05-26T13:41:25.777" v="429"/>
          <ac:spMkLst>
            <pc:docMk/>
            <pc:sldMk cId="2110584022" sldId="270"/>
            <ac:spMk id="4" creationId="{1584EDA1-6B56-449E-A671-1AE269900275}"/>
          </ac:spMkLst>
        </pc:spChg>
        <pc:spChg chg="add mod">
          <ac:chgData name="Jeremy Bergmann" userId="c2589a63-7d35-4bd4-b1d6-7fbcacc677e5" providerId="ADAL" clId="{DB850C8C-EF03-47EF-9891-38054A360123}" dt="2020-05-26T13:37:41.493" v="345" actId="1076"/>
          <ac:spMkLst>
            <pc:docMk/>
            <pc:sldMk cId="2110584022" sldId="270"/>
            <ac:spMk id="6" creationId="{DE5AC372-ECFF-4985-AFE6-A772DB5DC527}"/>
          </ac:spMkLst>
        </pc:spChg>
        <pc:spChg chg="add mod">
          <ac:chgData name="Jeremy Bergmann" userId="c2589a63-7d35-4bd4-b1d6-7fbcacc677e5" providerId="ADAL" clId="{DB850C8C-EF03-47EF-9891-38054A360123}" dt="2020-05-26T13:53:47.346" v="983" actId="1076"/>
          <ac:spMkLst>
            <pc:docMk/>
            <pc:sldMk cId="2110584022" sldId="270"/>
            <ac:spMk id="8" creationId="{C2AF4288-EF23-4A7E-80AF-410291B879BE}"/>
          </ac:spMkLst>
        </pc:spChg>
        <pc:spChg chg="add mod">
          <ac:chgData name="Jeremy Bergmann" userId="c2589a63-7d35-4bd4-b1d6-7fbcacc677e5" providerId="ADAL" clId="{DB850C8C-EF03-47EF-9891-38054A360123}" dt="2020-05-26T13:53:52.146" v="985" actId="1076"/>
          <ac:spMkLst>
            <pc:docMk/>
            <pc:sldMk cId="2110584022" sldId="270"/>
            <ac:spMk id="11" creationId="{B0432C92-961A-4D06-B9F2-FF82A2ED768F}"/>
          </ac:spMkLst>
        </pc:spChg>
        <pc:spChg chg="mod">
          <ac:chgData name="Jeremy Bergmann" userId="c2589a63-7d35-4bd4-b1d6-7fbcacc677e5" providerId="ADAL" clId="{DB850C8C-EF03-47EF-9891-38054A360123}" dt="2020-05-26T13:31:51.953" v="29" actId="20577"/>
          <ac:spMkLst>
            <pc:docMk/>
            <pc:sldMk cId="2110584022" sldId="270"/>
            <ac:spMk id="273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1:59.806" v="30" actId="478"/>
          <ac:spMkLst>
            <pc:docMk/>
            <pc:sldMk cId="2110584022" sldId="270"/>
            <ac:spMk id="274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2.806" v="31" actId="478"/>
          <ac:spMkLst>
            <pc:docMk/>
            <pc:sldMk cId="2110584022" sldId="270"/>
            <ac:spMk id="275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4.853" v="32" actId="478"/>
          <ac:spMkLst>
            <pc:docMk/>
            <pc:sldMk cId="2110584022" sldId="270"/>
            <ac:spMk id="276" creationId="{00000000-0000-0000-0000-000000000000}"/>
          </ac:spMkLst>
        </pc:spChg>
        <pc:picChg chg="add mod">
          <ac:chgData name="Jeremy Bergmann" userId="c2589a63-7d35-4bd4-b1d6-7fbcacc677e5" providerId="ADAL" clId="{DB850C8C-EF03-47EF-9891-38054A360123}" dt="2020-05-26T13:53:49.787" v="984" actId="1076"/>
          <ac:picMkLst>
            <pc:docMk/>
            <pc:sldMk cId="2110584022" sldId="270"/>
            <ac:picMk id="2" creationId="{59AB57A5-4B58-4CFB-99B9-B8811877AE2E}"/>
          </ac:picMkLst>
        </pc:picChg>
      </pc:sldChg>
      <pc:sldMasterChg chg="del delSldLayout">
        <pc:chgData name="Jeremy Bergmann" userId="c2589a63-7d35-4bd4-b1d6-7fbcacc677e5" providerId="ADAL" clId="{DB850C8C-EF03-47EF-9891-38054A360123}" dt="2020-05-26T13:17:06.835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rankings.co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0896a7f1_1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  </a:t>
            </a:r>
            <a:r>
              <a:rPr lang="en-US" sz="1200" u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city = 'Omaha', state = 'NE’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1200" u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u="none" dirty="0"/>
          </a:p>
        </p:txBody>
      </p:sp>
      <p:sp>
        <p:nvSpPr>
          <p:cNvPr id="257" name="Google Shape;257;g500896a7f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0896a7f1_1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lang="en-US" sz="12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g500896a7f1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CREATE VIEW </a:t>
            </a:r>
            <a:r>
              <a:rPr lang="en-US" dirty="0" err="1">
                <a:solidFill>
                  <a:srgbClr val="000000"/>
                </a:solidFill>
              </a:rPr>
              <a:t>world.vw_countries_asia</a:t>
            </a:r>
            <a:r>
              <a:rPr lang="en-US" dirty="0">
                <a:solidFill>
                  <a:srgbClr val="000000"/>
                </a:solidFill>
              </a:rPr>
              <a:t> AS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SELECT 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.`Name` AS country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world.country</a:t>
            </a:r>
            <a:r>
              <a:rPr lang="en-US" dirty="0">
                <a:solidFill>
                  <a:srgbClr val="000000"/>
                </a:solidFill>
              </a:rPr>
              <a:t> AS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WHERE  (</a:t>
            </a:r>
            <a:r>
              <a:rPr lang="en-US" dirty="0" err="1">
                <a:solidFill>
                  <a:srgbClr val="000000"/>
                </a:solidFill>
              </a:rPr>
              <a:t>tbl.continent</a:t>
            </a:r>
            <a:r>
              <a:rPr lang="en-US" dirty="0">
                <a:solidFill>
                  <a:srgbClr val="000000"/>
                </a:solidFill>
              </a:rPr>
              <a:t> = 'Asia’);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;SELECT  country  FROM </a:t>
            </a:r>
            <a:r>
              <a:rPr lang="en-US" dirty="0" err="1">
                <a:solidFill>
                  <a:srgbClr val="000000"/>
                </a:solidFill>
              </a:rPr>
              <a:t>world.vw_countries_asia</a:t>
            </a:r>
            <a:r>
              <a:rPr lang="en-US" dirty="0">
                <a:solidFill>
                  <a:srgbClr val="000000"/>
                </a:solidFill>
              </a:rPr>
              <a:t>  WHERE  Country IN ('India', 'China', 'Nepal');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9d03fa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9d03fa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Solutions: “Exercises/Class 3 Exercise – Extracting &amp; Storing </a:t>
            </a:r>
            <a:r>
              <a:rPr lang="en-US" sz="1000" dirty="0" err="1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Data.sql</a:t>
            </a: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sz="1000" dirty="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g509d03fa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 derived table is the result of a query that looks like a table.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916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43d9a7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43d9a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39b7d9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d39b7d91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https://www.gamerankings.com/</a:t>
            </a:r>
            <a:endParaRPr/>
          </a:p>
        </p:txBody>
      </p:sp>
      <p:sp>
        <p:nvSpPr>
          <p:cNvPr id="289" name="Google Shape;289;g5d39b7d91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3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7686410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2100" algn="l" rtl="0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table_name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conditions 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768641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686410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76864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Creation: creating tables and databases, the things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Storage: where data are stored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Cleaning: adding, removing, or modifying data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Retrieval: selecting only the data you want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27c8617b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527c861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76864104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CREATE TABLE customers (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 NOT NULL UNIQUE,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phone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addressline1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addressline2 VARCHAR(50)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city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state CHAR(2)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VARCHAR(15)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country CHAR(3) NOT NULL DEFAULT 'USA',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DECIMAL(10,2) CHECK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&lt; 1000000),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PRIMARY KEY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);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/* Constraints are the rules enforced on the data columns of a table.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Types of Constraints:  https://www.tutorialspoINT.com/sql/sql-constraINTs.htm */</a:t>
            </a:r>
            <a:endParaRPr dirty="0"/>
          </a:p>
        </p:txBody>
      </p:sp>
      <p:sp>
        <p:nvSpPr>
          <p:cNvPr id="232" name="Google Shape;232;g507686410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76864104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ALTER TABLE 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ADD </a:t>
            </a:r>
            <a:r>
              <a:rPr lang="en-US" sz="1200" dirty="0" err="1"/>
              <a:t>column_name</a:t>
            </a:r>
            <a:r>
              <a:rPr lang="en-US" sz="1200" dirty="0"/>
              <a:t> VARCHAR(255);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ALTER TABLE customer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DROP </a:t>
            </a:r>
            <a:r>
              <a:rPr lang="en-US" sz="1200" dirty="0" err="1"/>
              <a:t>column_name</a:t>
            </a:r>
            <a:r>
              <a:rPr lang="en-US" sz="1200" dirty="0"/>
              <a:t>;</a:t>
            </a: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DROP CONSTRAINT customers_ibfk_1;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DROP TABLE IF EXISTS customers;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g507686410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76864104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 INTO </a:t>
            </a:r>
            <a:r>
              <a:rPr lang="en-US" dirty="0" err="1"/>
              <a:t>classicmodels.customers</a:t>
            </a:r>
            <a:r>
              <a:rPr lang="en-US" dirty="0"/>
              <a:t> (</a:t>
            </a:r>
            <a:r>
              <a:rPr lang="en-US" dirty="0" err="1"/>
              <a:t>customer_number</a:t>
            </a:r>
            <a:r>
              <a:rPr lang="en-US" dirty="0"/>
              <a:t>, </a:t>
            </a:r>
            <a:r>
              <a:rPr lang="en-US" dirty="0" err="1"/>
              <a:t>customer_name</a:t>
            </a:r>
            <a:r>
              <a:rPr lang="en-US" dirty="0"/>
              <a:t>, </a:t>
            </a:r>
            <a:r>
              <a:rPr lang="en-US" dirty="0" err="1"/>
              <a:t>contact_lastname</a:t>
            </a:r>
            <a:r>
              <a:rPr lang="en-US" dirty="0"/>
              <a:t>, </a:t>
            </a:r>
            <a:r>
              <a:rPr lang="en-US" dirty="0" err="1"/>
              <a:t>contact_firstname</a:t>
            </a:r>
            <a:r>
              <a:rPr lang="en-US" dirty="0"/>
              <a:t>, phone, addressline1, addressline2, city, state, </a:t>
            </a:r>
            <a:r>
              <a:rPr lang="en-US" dirty="0" err="1"/>
              <a:t>postalcode</a:t>
            </a:r>
            <a:r>
              <a:rPr lang="en-US" dirty="0"/>
              <a:t>, country, </a:t>
            </a:r>
            <a:r>
              <a:rPr lang="en-US" dirty="0" err="1"/>
              <a:t>salesrep_employeenumber</a:t>
            </a:r>
            <a:r>
              <a:rPr lang="en-US" dirty="0"/>
              <a:t>, </a:t>
            </a:r>
            <a:r>
              <a:rPr lang="en-US" dirty="0" err="1"/>
              <a:t>creditlimit</a:t>
            </a:r>
            <a:r>
              <a:rPr lang="en-US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VALUES (103,'Atelier </a:t>
            </a:r>
            <a:r>
              <a:rPr lang="en-US" dirty="0" err="1"/>
              <a:t>graphique</a:t>
            </a:r>
            <a:r>
              <a:rPr lang="en-US" dirty="0"/>
              <a:t>','</a:t>
            </a:r>
            <a:r>
              <a:rPr lang="en-US" dirty="0" err="1"/>
              <a:t>Schmitt','Carine</a:t>
            </a:r>
            <a:r>
              <a:rPr lang="en-US" dirty="0"/>
              <a:t> ','40.32.25','54, rue Royale',NULL,'Nantes',NULL,'44000','France',1370,2100.00),(112,'Signal Gift Stores','King','Jean','7025551838','8489 Strong </a:t>
            </a:r>
            <a:r>
              <a:rPr lang="en-US" dirty="0" err="1"/>
              <a:t>St.',NULL,’Las</a:t>
            </a:r>
            <a:r>
              <a:rPr lang="en-US" dirty="0"/>
              <a:t> Vegas','NV','83030','USA',1166,'71800.00')</a:t>
            </a:r>
            <a:endParaRPr dirty="0"/>
          </a:p>
        </p:txBody>
      </p:sp>
      <p:sp>
        <p:nvSpPr>
          <p:cNvPr id="250" name="Google Shape;250;g50768641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reate-view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zYFZXI43h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sample-database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tutorialspoint.com/sql/sql-create-table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constraints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 dirty="0"/>
              <a:t>Extracting &amp; Storing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Update Existing Values in Table</a:t>
            </a:r>
            <a:endParaRPr sz="3600"/>
          </a:p>
        </p:txBody>
      </p:sp>
      <p:sp>
        <p:nvSpPr>
          <p:cNvPr id="260" name="Google Shape;260;p37"/>
          <p:cNvSpPr txBox="1"/>
          <p:nvPr/>
        </p:nvSpPr>
        <p:spPr>
          <a:xfrm>
            <a:off x="1026625" y="1775209"/>
            <a:ext cx="10715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Update existing (or missing) values based on known changes to the data set/profile.  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SET city = 'Omaha’</a:t>
            </a:r>
            <a:endParaRPr sz="2000" b="1" dirty="0">
              <a:solidFill>
                <a:schemeClr val="accent3">
                  <a:lumMod val="60000"/>
                  <a:lumOff val="4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Changes the top (Old) record value to bottom (New) values specified in “SET” keyword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C9753-9A4D-463C-8055-4031FF71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4" y="4872607"/>
            <a:ext cx="12098956" cy="806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E59095-7B45-4ED2-8ED0-C52B4B8132E1}"/>
              </a:ext>
            </a:extLst>
          </p:cNvPr>
          <p:cNvSpPr/>
          <p:nvPr/>
        </p:nvSpPr>
        <p:spPr>
          <a:xfrm>
            <a:off x="7315200" y="5112091"/>
            <a:ext cx="721895" cy="2299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Delete Records in Table</a:t>
            </a:r>
            <a:endParaRPr sz="3600"/>
          </a:p>
        </p:txBody>
      </p:sp>
      <p:sp>
        <p:nvSpPr>
          <p:cNvPr id="267" name="Google Shape;267;p38"/>
          <p:cNvSpPr txBox="1"/>
          <p:nvPr/>
        </p:nvSpPr>
        <p:spPr>
          <a:xfrm>
            <a:off x="588675" y="1688575"/>
            <a:ext cx="11514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Remove/Delete existing records in a table.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     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sz="24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 (Excludes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 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record)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28C10-7270-4FA5-B304-4620CB503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" y="4882195"/>
            <a:ext cx="12098956" cy="80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2638F9-A3FE-4F59-8818-242CB960A152}"/>
              </a:ext>
            </a:extLst>
          </p:cNvPr>
          <p:cNvSpPr/>
          <p:nvPr/>
        </p:nvSpPr>
        <p:spPr>
          <a:xfrm>
            <a:off x="346509" y="5285343"/>
            <a:ext cx="11636944" cy="191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What is a View?</a:t>
            </a:r>
            <a:endParaRPr sz="3600"/>
          </a:p>
        </p:txBody>
      </p:sp>
      <p:sp>
        <p:nvSpPr>
          <p:cNvPr id="274" name="Google Shape;274;p39"/>
          <p:cNvSpPr txBox="1"/>
          <p:nvPr/>
        </p:nvSpPr>
        <p:spPr>
          <a:xfrm>
            <a:off x="1001550" y="158010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A view is a “virtual table” based on the result-set of an SQL statement, saved as a database object for future data creation/extraction.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1001550" y="2595200"/>
            <a:ext cx="576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SQL Views have the following properties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: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A view is a named derived table.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 dirty="0">
                <a:hlinkClick r:id="rId3"/>
              </a:rPr>
              <a:t>CREATE/ALTER/DROP VIEW</a:t>
            </a:r>
            <a:r>
              <a:rPr lang="en-US" sz="2000" dirty="0"/>
              <a:t> clauses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View data is not stored, and its query must be run every time it is needed.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Used to call up data without changing its underlying base tables.</a:t>
            </a:r>
            <a:endParaRPr dirty="0"/>
          </a:p>
        </p:txBody>
      </p:sp>
      <p:sp>
        <p:nvSpPr>
          <p:cNvPr id="276" name="Google Shape;276;p39"/>
          <p:cNvSpPr txBox="1"/>
          <p:nvPr/>
        </p:nvSpPr>
        <p:spPr>
          <a:xfrm>
            <a:off x="6544200" y="2595200"/>
            <a:ext cx="564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CREATE VIEW </a:t>
            </a:r>
            <a:r>
              <a:rPr lang="en-US" sz="2000" b="1" dirty="0" err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world.countries_asia</a:t>
            </a: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AS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SELECT 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.`name` AS country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AS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WHERE  (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tbl.continent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= 'Asia')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View Usage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SELECT  </a:t>
            </a:r>
            <a:r>
              <a:rPr lang="en-US" sz="20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world.vw_countries_asia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WHERE country IN ('India', 'China', 'Nepal')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972825" y="1612175"/>
            <a:ext cx="61572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  <a:endParaRPr sz="18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 Create a schema named “</a:t>
            </a:r>
            <a:r>
              <a:rPr lang="en-US" sz="1800" dirty="0" err="1"/>
              <a:t>missingpersons</a:t>
            </a:r>
            <a:r>
              <a:rPr lang="en-US" sz="1800" dirty="0"/>
              <a:t>”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2. Create a table in “</a:t>
            </a:r>
            <a:r>
              <a:rPr lang="en-US" sz="1800" dirty="0" err="1"/>
              <a:t>missingpersons</a:t>
            </a:r>
            <a:r>
              <a:rPr lang="en-US" sz="1800" dirty="0"/>
              <a:t>” schema named “Person”, with the following qualities: 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Fields:  ID,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firstname</a:t>
            </a:r>
            <a:r>
              <a:rPr lang="en-US" sz="1800" dirty="0"/>
              <a:t>, age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Primary Key: ID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 Constraints: Not Nullable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/>
            </a:br>
            <a:r>
              <a:rPr lang="en-US" sz="1800" dirty="0"/>
              <a:t>3.  Alter the table to include (add) a “Gender” field.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4.  Insert the following records into the table: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(1,'Doe','Jane',42,’F’) ,(2,'Doe','John',57,’M’),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(3,'Presley','Elvis',82,’M') ,(4,'Shakur','Tupac',49,’M’)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5.  Delete the record with “</a:t>
            </a:r>
            <a:r>
              <a:rPr lang="en-US" sz="1800" dirty="0" err="1"/>
              <a:t>lastname</a:t>
            </a:r>
            <a:r>
              <a:rPr lang="en-US" sz="1800" dirty="0"/>
              <a:t>” = “Presley”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925" y="831342"/>
            <a:ext cx="4745334" cy="363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7066400" y="4535575"/>
            <a:ext cx="5125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6. Update the </a:t>
            </a:r>
            <a:r>
              <a:rPr lang="en-US" sz="1800" dirty="0" err="1"/>
              <a:t>lastname</a:t>
            </a:r>
            <a:r>
              <a:rPr lang="en-US" sz="1800" dirty="0"/>
              <a:t> in the record that contains “ID” = 4 to </a:t>
            </a:r>
            <a:r>
              <a:rPr lang="en-US" sz="1800" dirty="0" err="1"/>
              <a:t>lastname</a:t>
            </a:r>
            <a:r>
              <a:rPr lang="en-US" sz="1800" dirty="0"/>
              <a:t> = ‘Crooks’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7. Drop the column “</a:t>
            </a:r>
            <a:r>
              <a:rPr lang="en-US" sz="1800" dirty="0" err="1"/>
              <a:t>firstname</a:t>
            </a:r>
            <a:r>
              <a:rPr lang="en-US" sz="1800" dirty="0"/>
              <a:t>” from the table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8. Drop the “person” table from the “</a:t>
            </a:r>
            <a:r>
              <a:rPr lang="en-US" sz="1800" dirty="0" err="1"/>
              <a:t>pissingpersons</a:t>
            </a:r>
            <a:r>
              <a:rPr lang="en-US" sz="1800" dirty="0"/>
              <a:t>” schema.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Appendix - Data </a:t>
            </a:r>
            <a:r>
              <a:rPr lang="en-US" sz="3600" dirty="0"/>
              <a:t>Import - MySQL</a:t>
            </a:r>
            <a:endParaRPr sz="3600" dirty="0"/>
          </a:p>
        </p:txBody>
      </p:sp>
      <p:sp>
        <p:nvSpPr>
          <p:cNvPr id="6" name="Google Shape;274;p39">
            <a:extLst>
              <a:ext uri="{FF2B5EF4-FFF2-40B4-BE49-F238E27FC236}">
                <a16:creationId xmlns:a16="http://schemas.microsoft.com/office/drawing/2014/main" id="{DE5AC372-ECFF-4985-AFE6-A772DB5DC527}"/>
              </a:ext>
            </a:extLst>
          </p:cNvPr>
          <p:cNvSpPr txBox="1"/>
          <p:nvPr/>
        </p:nvSpPr>
        <p:spPr>
          <a:xfrm>
            <a:off x="1001549" y="1661407"/>
            <a:ext cx="10693915" cy="88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Import Demographic Data, for use with COVID-19 Dataset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B57A5-4B58-4CFB-99B9-B8811877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01" y="2836407"/>
            <a:ext cx="5057775" cy="2428875"/>
          </a:xfrm>
          <a:prstGeom prst="rect">
            <a:avLst/>
          </a:prstGeom>
        </p:spPr>
      </p:pic>
      <p:sp>
        <p:nvSpPr>
          <p:cNvPr id="8" name="Google Shape;274;p39">
            <a:extLst>
              <a:ext uri="{FF2B5EF4-FFF2-40B4-BE49-F238E27FC236}">
                <a16:creationId xmlns:a16="http://schemas.microsoft.com/office/drawing/2014/main" id="{C2AF4288-EF23-4A7E-80AF-410291B879BE}"/>
              </a:ext>
            </a:extLst>
          </p:cNvPr>
          <p:cNvSpPr txBox="1"/>
          <p:nvPr/>
        </p:nvSpPr>
        <p:spPr>
          <a:xfrm>
            <a:off x="573780" y="2363895"/>
            <a:ext cx="10693915" cy="94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Lato"/>
                <a:ea typeface="Lato"/>
                <a:cs typeface="Lato"/>
                <a:sym typeface="Lato"/>
              </a:rPr>
              <a:t>STEPS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Analyze Dataset – Column lengths &amp; types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Define &amp; 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Table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based on CSV Columns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Using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Right-Click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“Table Data Import Wizard”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Within the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CSV file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Destination – Use Existing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Configure Import Setting – Column Types, Encoding (utf-8)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– Click Next, Monitor Import Log</a:t>
            </a:r>
          </a:p>
          <a:p>
            <a:pPr lvl="1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Create “Select *” script to check results	</a:t>
            </a:r>
          </a:p>
          <a:p>
            <a:pPr lvl="2">
              <a:lnSpc>
                <a:spcPct val="115000"/>
              </a:lnSpc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274;p39">
            <a:extLst>
              <a:ext uri="{FF2B5EF4-FFF2-40B4-BE49-F238E27FC236}">
                <a16:creationId xmlns:a16="http://schemas.microsoft.com/office/drawing/2014/main" id="{B0432C92-961A-4D06-B9F2-FF82A2ED768F}"/>
              </a:ext>
            </a:extLst>
          </p:cNvPr>
          <p:cNvSpPr txBox="1"/>
          <p:nvPr/>
        </p:nvSpPr>
        <p:spPr>
          <a:xfrm>
            <a:off x="6572791" y="5115433"/>
            <a:ext cx="5122673" cy="44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dirty="0">
                <a:hlinkClick r:id="rId4"/>
              </a:rPr>
              <a:t>https://www.youtube.com/watch?v=vzYFZXI43hM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8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Query Data for Data Understanding/Relevant Information (Class 2) 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6AA84F"/>
                </a:solidFill>
              </a:rPr>
              <a:t>Import data into MySQL database (Class 3)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6AA84F"/>
                </a:solidFill>
              </a:rPr>
              <a:t>Storing/Joining data for analysis (Class 3-4)</a:t>
            </a:r>
            <a:endParaRPr sz="2400" dirty="0">
              <a:solidFill>
                <a:srgbClr val="6AA84F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Cleaning Data (Class 5)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Normalize Data &amp; Create Data Model (Class 6)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Analyze Data Quality &amp; Create Data Dictionary (Class 7) 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Connect Data to </a:t>
            </a:r>
            <a:r>
              <a:rPr lang="en-US" sz="2400" dirty="0" err="1">
                <a:solidFill>
                  <a:srgbClr val="000000"/>
                </a:solidFill>
              </a:rPr>
              <a:t>PowerBI</a:t>
            </a:r>
            <a:r>
              <a:rPr lang="en-US" sz="2400" dirty="0">
                <a:solidFill>
                  <a:srgbClr val="000000"/>
                </a:solidFill>
              </a:rPr>
              <a:t> Desktop/Cloud, Answer Business Questions Automate data workflow using ETL (Python - Optional) (Class 8)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492375" y="1656925"/>
            <a:ext cx="66723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  <a:endParaRPr sz="1800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/>
          </a:p>
          <a:p>
            <a:r>
              <a:rPr lang="en-US" sz="1700" dirty="0"/>
              <a:t>1. To fully understand the current “top games” in the marketplace, the business needs to store additional video game sales data,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 dirty="0"/>
              <a:t>Create a table named “</a:t>
            </a:r>
            <a:r>
              <a:rPr lang="en-US" sz="1700" dirty="0" err="1"/>
              <a:t>console_game_sales</a:t>
            </a:r>
            <a:r>
              <a:rPr lang="en-US" sz="1700" dirty="0"/>
              <a:t>” in the consoles schema, using the “ConsoleGames_201905.csv” file in the “Class Project/consoles” folder</a:t>
            </a: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 dirty="0"/>
              <a:t>Create a SQL script that inserts the values of the CSV file, into the “</a:t>
            </a:r>
            <a:r>
              <a:rPr lang="en-US" sz="1700" dirty="0" err="1"/>
              <a:t>console_game_sales</a:t>
            </a:r>
            <a:r>
              <a:rPr lang="en-US" sz="1700" dirty="0"/>
              <a:t>” table.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2. The company is not interested in producing Sports Games - Remove these observations from the “</a:t>
            </a:r>
            <a:r>
              <a:rPr lang="en-US" sz="1700" dirty="0" err="1"/>
              <a:t>console_game_sales</a:t>
            </a:r>
            <a:r>
              <a:rPr lang="en-US" sz="1700" dirty="0"/>
              <a:t>” table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3. The CEO insist that “Barbie Adventure Game” is a top-seller.  Insert a record with that “Title” into the table, for comparison purposes (mock-up field values)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755135-1C39-4F3D-8222-7A8A18AA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1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2 - Writing Queries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634645" y="218970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common SQL clauses?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What are the common aggregations/functions? 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How to you utilize comments for debugging or explaining code?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various SQL function types?  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What is a subquery, and what is its purpose?  </a:t>
            </a:r>
            <a:br>
              <a:rPr lang="en-US" sz="2400" dirty="0"/>
            </a:br>
            <a:br>
              <a:rPr lang="en-US" sz="2400" dirty="0"/>
            </a:b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98" name="Google Shape;198;p30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238159" y="2016100"/>
            <a:ext cx="5188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 dirty="0"/>
              <a:t>Data Storage</a:t>
            </a:r>
            <a:endParaRPr sz="2400" b="1" u="sng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databases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tables with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fields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Insert data manually into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Import data from SQL and CSV files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 dirty="0"/>
          </a:p>
        </p:txBody>
      </p:sp>
      <p:pic>
        <p:nvPicPr>
          <p:cNvPr id="1026" name="Picture 2" descr="SQL ddl | Data Definition Language in SQL - sql - sql tutorial ...">
            <a:extLst>
              <a:ext uri="{FF2B5EF4-FFF2-40B4-BE49-F238E27FC236}">
                <a16:creationId xmlns:a16="http://schemas.microsoft.com/office/drawing/2014/main" id="{BBA3FD21-1B41-4F1D-92D8-50081331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44" y="2016100"/>
            <a:ext cx="6096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07" name="Google Shape;207;p31"/>
          <p:cNvSpPr/>
          <p:nvPr/>
        </p:nvSpPr>
        <p:spPr>
          <a:xfrm>
            <a:off x="1228375" y="5554133"/>
            <a:ext cx="8941800" cy="8345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Creation/Extraction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Transforming </a:t>
            </a:r>
            <a:r>
              <a:rPr lang="en-US" sz="2400" dirty="0"/>
              <a:t>data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Cleaning data</a:t>
            </a:r>
            <a:br>
              <a:rPr lang="en-US" sz="2400" dirty="0"/>
            </a:b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Storage &amp; Retrieval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Create a New Database/Schema</a:t>
            </a:r>
            <a:endParaRPr sz="3600"/>
          </a:p>
        </p:txBody>
      </p:sp>
      <p:sp>
        <p:nvSpPr>
          <p:cNvPr id="226" name="Google Shape;226;p33"/>
          <p:cNvSpPr txBox="1"/>
          <p:nvPr/>
        </p:nvSpPr>
        <p:spPr>
          <a:xfrm>
            <a:off x="1045875" y="179235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container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Description</a:t>
            </a:r>
            <a:endParaRPr sz="2000" b="1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database is a retailer of scale models of classic cars database. It contains typical business data such as customers, products, sales orders, sales order line items, etc.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045875" y="6254250"/>
            <a:ext cx="7046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http://www.mysqltutorial.org/mysql-sample-database.aspx</a:t>
            </a:r>
            <a:endParaRPr lang="en-US" dirty="0"/>
          </a:p>
          <a:p>
            <a:pPr lvl="0"/>
            <a:r>
              <a:rPr lang="en-US" dirty="0"/>
              <a:t>Create Table Syntax:  </a:t>
            </a:r>
            <a:r>
              <a:rPr lang="en-US" dirty="0">
                <a:hlinkClick r:id="rId4"/>
              </a:rPr>
              <a:t>https://www.tutorialspoINT.com/sql/sql-create-table.htm</a:t>
            </a:r>
            <a:endParaRPr dirty="0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8917" y="3840092"/>
            <a:ext cx="2971200" cy="29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3"/>
          <p:cNvCxnSpPr>
            <a:cxnSpLocks/>
          </p:cNvCxnSpPr>
          <p:nvPr/>
        </p:nvCxnSpPr>
        <p:spPr>
          <a:xfrm>
            <a:off x="5244900" y="4914750"/>
            <a:ext cx="230401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06800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Constraints</a:t>
            </a:r>
            <a:endParaRPr sz="4800"/>
          </a:p>
        </p:txBody>
      </p:sp>
      <p:sp>
        <p:nvSpPr>
          <p:cNvPr id="236" name="Google Shape;236;p35"/>
          <p:cNvSpPr txBox="1"/>
          <p:nvPr/>
        </p:nvSpPr>
        <p:spPr>
          <a:xfrm>
            <a:off x="548400" y="3421725"/>
            <a:ext cx="5704800" cy="31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 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/>
              <a:t>NOT NULL Constraint − Ensures that a column cannot have NULL value.</a:t>
            </a:r>
            <a:br>
              <a:rPr lang="en-US" sz="1800" b="1"/>
            </a:br>
            <a:br>
              <a:rPr lang="en-US" sz="1800" b="1"/>
            </a:br>
            <a:r>
              <a:rPr lang="en-US" sz="1800" b="1"/>
              <a:t>DEFAULT Constraint − Provides a default value for a column when none is specified.</a:t>
            </a:r>
            <a:br>
              <a:rPr lang="en-US" sz="1800" b="1"/>
            </a:br>
            <a:br>
              <a:rPr lang="en-US" sz="1800" b="1"/>
            </a:br>
            <a:r>
              <a:rPr lang="en-US" sz="1800" b="1"/>
              <a:t>UNIQUE Constraint − Ensures that all values in a column are different.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/>
              <a:t>INDEX − Used to create and retrieve data from the database very quickly.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1800" b="1"/>
            </a:br>
            <a:br>
              <a:rPr lang="en-US" sz="1800" b="1"/>
            </a:b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solidFill>
                <a:srgbClr val="777777"/>
              </a:solidFill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548400" y="1866925"/>
            <a:ext cx="11095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Constraints are the rules enforced on the data columns of a table. These are used to limit the type of data that can go into a table. This ensures the accuracy and reliability of the data in the database. </a:t>
            </a:r>
            <a:endParaRPr sz="2000"/>
          </a:p>
        </p:txBody>
      </p:sp>
      <p:sp>
        <p:nvSpPr>
          <p:cNvPr id="238" name="Google Shape;238;p35"/>
          <p:cNvSpPr txBox="1"/>
          <p:nvPr/>
        </p:nvSpPr>
        <p:spPr>
          <a:xfrm>
            <a:off x="5939575" y="2878650"/>
            <a:ext cx="597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/>
              <a:t>PRIMARY Key − Uniquely identifies each row/record in a database table.</a:t>
            </a:r>
            <a:br>
              <a:rPr lang="en-US" sz="1800" b="1"/>
            </a:br>
            <a:br>
              <a:rPr lang="en-US" sz="1800" b="1"/>
            </a:br>
            <a:r>
              <a:rPr lang="en-US" sz="1800" b="1"/>
              <a:t>FOREIGN Key − Uniquely identifies a row/record in any of the given database table.</a:t>
            </a:r>
            <a:br>
              <a:rPr lang="en-US" sz="1800" b="1"/>
            </a:br>
            <a:br>
              <a:rPr lang="en-US" sz="1800" b="1"/>
            </a:br>
            <a:r>
              <a:rPr lang="en-US" sz="1800" b="1"/>
              <a:t>CHECK Constraint - The CHECK constraint ensures that all the values in a column satisfies certain conditions.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Creating Tables</a:t>
            </a:r>
            <a:endParaRPr sz="3600" dirty="0"/>
          </a:p>
        </p:txBody>
      </p:sp>
      <p:sp>
        <p:nvSpPr>
          <p:cNvPr id="235" name="Google Shape;235;p34"/>
          <p:cNvSpPr txBox="1"/>
          <p:nvPr/>
        </p:nvSpPr>
        <p:spPr>
          <a:xfrm>
            <a:off x="1045875" y="1688574"/>
            <a:ext cx="10178400" cy="45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tabular structure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;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CREATE TABLE customers (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phone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addressline1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addressline2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city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state CHAR(2)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‘NE’,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VARCHAR(15)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country CHAR(3)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 DEFAULT 'USA', 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DECIMAL(10,2)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CHECK (</a:t>
            </a:r>
            <a:r>
              <a:rPr lang="en-US" b="1" dirty="0" err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 &lt; 1000000), 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PRIMARY KEY (</a:t>
            </a:r>
            <a:r>
              <a:rPr lang="en-US" b="1" dirty="0" err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207500" y="2854050"/>
            <a:ext cx="1452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Table &amp; Field Names</a:t>
            </a: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Table Keys - Primary &amp; Foreign</a:t>
            </a:r>
            <a:endParaRPr sz="1500" b="1" dirty="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AB280-A6F8-4E2C-9614-0B308D7503A3}"/>
              </a:ext>
            </a:extLst>
          </p:cNvPr>
          <p:cNvSpPr/>
          <p:nvPr/>
        </p:nvSpPr>
        <p:spPr>
          <a:xfrm>
            <a:off x="6239932" y="5849400"/>
            <a:ext cx="7078133" cy="532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endParaRPr lang="en-US" b="1" dirty="0">
              <a:solidFill>
                <a:srgbClr val="6AA84F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bg2"/>
                </a:solidFill>
                <a:latin typeface="Lato" panose="020B0604020202020204" charset="0"/>
                <a:ea typeface="Lato"/>
                <a:cs typeface="Calibri"/>
                <a:sym typeface="Calibri"/>
              </a:rPr>
              <a:t>Types of Constraints:  </a:t>
            </a:r>
            <a:r>
              <a:rPr lang="en-US" sz="1200" dirty="0">
                <a:latin typeface="Lato" panose="020B0604020202020204" charset="0"/>
                <a:hlinkClick r:id="rId3"/>
              </a:rPr>
              <a:t>https://www.tutorialspoINT.com/sql/sql-constraINTs.htm</a:t>
            </a:r>
            <a:endParaRPr lang="en-US" sz="1200" dirty="0">
              <a:latin typeface="Lat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9D413-AAD9-45B0-98FA-EA2A57267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186" y="2349436"/>
            <a:ext cx="2774852" cy="3629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Modifying &amp; Deleting Tables</a:t>
            </a:r>
            <a:endParaRPr sz="3600"/>
          </a:p>
        </p:txBody>
      </p:sp>
      <p:sp>
        <p:nvSpPr>
          <p:cNvPr id="243" name="Google Shape;243;p35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Change (Modify) or Delete (Drop) a tabular structure from the database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Add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ADD </a:t>
            </a:r>
            <a:r>
              <a:rPr lang="en-US" sz="1800" dirty="0" err="1"/>
              <a:t>column_name</a:t>
            </a:r>
            <a:r>
              <a:rPr lang="en-US" sz="1800" dirty="0"/>
              <a:t> VARCHAR(255);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DROP </a:t>
            </a:r>
            <a:r>
              <a:rPr lang="en-US" sz="1800" dirty="0" err="1"/>
              <a:t>column_name</a:t>
            </a:r>
            <a:r>
              <a:rPr lang="en-US" sz="1800" dirty="0"/>
              <a:t>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Constraint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DROP CONSTRAINT customers_ibfk_1;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Delete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DROP TABLE IF EXISTS customers;</a:t>
            </a:r>
            <a:endParaRPr sz="1800" dirty="0"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275" y="5274900"/>
            <a:ext cx="28289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5"/>
          <p:cNvCxnSpPr>
            <a:endCxn id="244" idx="1"/>
          </p:cNvCxnSpPr>
          <p:nvPr/>
        </p:nvCxnSpPr>
        <p:spPr>
          <a:xfrm rot="10800000" flipH="1">
            <a:off x="6141075" y="6017850"/>
            <a:ext cx="1888200" cy="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75" y="2178053"/>
            <a:ext cx="2551724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5"/>
          <p:cNvCxnSpPr/>
          <p:nvPr/>
        </p:nvCxnSpPr>
        <p:spPr>
          <a:xfrm>
            <a:off x="4615550" y="3048000"/>
            <a:ext cx="4129200" cy="19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Manually Insert Values into Table</a:t>
            </a:r>
            <a:endParaRPr sz="3600"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1045875" y="1688575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  Store persistent values that allow for the Creation/Extraction of data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  <a:buSzPts val="1100"/>
            </a:pP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INTO </a:t>
            </a:r>
            <a:r>
              <a:rPr lang="en-US" u="sng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phone, addressline1, addressline2, city, state,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country,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</a:p>
          <a:p>
            <a:pPr lvl="0">
              <a:lnSpc>
                <a:spcPct val="115000"/>
              </a:lnSpc>
              <a:buSzPts val="1100"/>
            </a:pP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(103,'Atelier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graphique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','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Schmitt','Carine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','40.32.25','54, rue Royale',NULL,'Nantes',NULL,'44000','France',1370,’2100.00'),</a:t>
            </a:r>
            <a:endParaRPr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(112,'Signal Gift Stores','King','Jean','7025551838','8489 Strong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St.',NULL,'Las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Vegas','NV','83030','USA',1166,'71800.00’)</a:t>
            </a: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20A80-02C1-483E-9E9F-B513D89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" y="4797050"/>
            <a:ext cx="12042888" cy="825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2140</Words>
  <Application>Microsoft Office PowerPoint</Application>
  <PresentationFormat>Widescreen</PresentationFormat>
  <Paragraphs>252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Raleway</vt:lpstr>
      <vt:lpstr>Lustria</vt:lpstr>
      <vt:lpstr>Verdana</vt:lpstr>
      <vt:lpstr>Lato</vt:lpstr>
      <vt:lpstr>Courier New</vt:lpstr>
      <vt:lpstr>Calibri</vt:lpstr>
      <vt:lpstr>Arial</vt:lpstr>
      <vt:lpstr>Streamline</vt:lpstr>
      <vt:lpstr>Extracting &amp; Storing Data </vt:lpstr>
      <vt:lpstr>Review: Class 2 - Writing Queries</vt:lpstr>
      <vt:lpstr>Class 3 Objectives</vt:lpstr>
      <vt:lpstr>What is the need for data manipulation?</vt:lpstr>
      <vt:lpstr>Create a New Database/Schema</vt:lpstr>
      <vt:lpstr>SQL Constraints</vt:lpstr>
      <vt:lpstr>Creating Tables</vt:lpstr>
      <vt:lpstr>Modifying &amp; Deleting Tables</vt:lpstr>
      <vt:lpstr>Manually Insert Values into Table</vt:lpstr>
      <vt:lpstr>Update Existing Values in Table</vt:lpstr>
      <vt:lpstr>Delete Records in Table</vt:lpstr>
      <vt:lpstr>What is a View?</vt:lpstr>
      <vt:lpstr>Exercises</vt:lpstr>
      <vt:lpstr>Appendix - Data Import - MySQL</vt:lpstr>
      <vt:lpstr>Project Milestones</vt:lpstr>
      <vt:lpstr>Class Project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- Part 1</dc:title>
  <dc:creator>JTB Ventures LLC</dc:creator>
  <cp:lastModifiedBy>Jeremy Bergmann</cp:lastModifiedBy>
  <cp:revision>40</cp:revision>
  <dcterms:modified xsi:type="dcterms:W3CDTF">2021-10-20T19:18:09Z</dcterms:modified>
</cp:coreProperties>
</file>