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88" r:id="rId5"/>
    <p:sldId id="261" r:id="rId6"/>
    <p:sldId id="262" r:id="rId7"/>
    <p:sldId id="263" r:id="rId8"/>
    <p:sldId id="264" r:id="rId9"/>
    <p:sldId id="265" r:id="rId10"/>
    <p:sldId id="266" r:id="rId11"/>
    <p:sldId id="278" r:id="rId12"/>
    <p:sldId id="267" r:id="rId13"/>
    <p:sldId id="274" r:id="rId14"/>
    <p:sldId id="297" r:id="rId15"/>
    <p:sldId id="260" r:id="rId16"/>
    <p:sldId id="269" r:id="rId17"/>
    <p:sldId id="285" r:id="rId18"/>
    <p:sldId id="289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Raleway" pitchFamily="2" charset="0"/>
      <p:regular r:id="rId29"/>
      <p:bold r:id="rId30"/>
      <p:italic r:id="rId31"/>
      <p:boldItalic r:id="rId32"/>
    </p:embeddedFont>
    <p:embeddedFont>
      <p:font typeface="Tahoma" panose="020B0604030504040204" pitchFamily="3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475" autoAdjust="0"/>
  </p:normalViewPr>
  <p:slideViewPr>
    <p:cSldViewPr snapToGrid="0">
      <p:cViewPr varScale="1">
        <p:scale>
          <a:sx n="76" d="100"/>
          <a:sy n="76" d="100"/>
        </p:scale>
        <p:origin x="4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microsoft.com/office/2016/11/relationships/changesInfo" Target="changesInfos/changesInfo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c2589a63-7d35-4bd4-b1d6-7fbcacc677e5" providerId="ADAL" clId="{ED85BE75-8E8B-4722-9590-3937157AD407}"/>
    <pc:docChg chg="delSld delMainMaster">
      <pc:chgData name="Jeremy Bergmann" userId="c2589a63-7d35-4bd4-b1d6-7fbcacc677e5" providerId="ADAL" clId="{ED85BE75-8E8B-4722-9590-3937157AD407}" dt="2020-05-26T13:06:12.403" v="0" actId="47"/>
      <pc:docMkLst>
        <pc:docMk/>
      </pc:docMkLst>
      <pc:sldChg chg="del">
        <pc:chgData name="Jeremy Bergmann" userId="c2589a63-7d35-4bd4-b1d6-7fbcacc677e5" providerId="ADAL" clId="{ED85BE75-8E8B-4722-9590-3937157AD407}" dt="2020-05-26T13:06:12.403" v="0" actId="47"/>
        <pc:sldMkLst>
          <pc:docMk/>
          <pc:sldMk cId="0" sldId="260"/>
        </pc:sldMkLst>
      </pc:sldChg>
      <pc:sldChg chg="del">
        <pc:chgData name="Jeremy Bergmann" userId="c2589a63-7d35-4bd4-b1d6-7fbcacc677e5" providerId="ADAL" clId="{ED85BE75-8E8B-4722-9590-3937157AD407}" dt="2020-05-26T13:06:12.403" v="0" actId="47"/>
        <pc:sldMkLst>
          <pc:docMk/>
          <pc:sldMk cId="0" sldId="270"/>
        </pc:sldMkLst>
      </pc:sldChg>
      <pc:sldChg chg="del">
        <pc:chgData name="Jeremy Bergmann" userId="c2589a63-7d35-4bd4-b1d6-7fbcacc677e5" providerId="ADAL" clId="{ED85BE75-8E8B-4722-9590-3937157AD407}" dt="2020-05-26T13:06:12.403" v="0" actId="47"/>
        <pc:sldMkLst>
          <pc:docMk/>
          <pc:sldMk cId="0" sldId="287"/>
        </pc:sldMkLst>
      </pc:sldChg>
      <pc:sldChg chg="del">
        <pc:chgData name="Jeremy Bergmann" userId="c2589a63-7d35-4bd4-b1d6-7fbcacc677e5" providerId="ADAL" clId="{ED85BE75-8E8B-4722-9590-3937157AD407}" dt="2020-05-26T13:06:12.403" v="0" actId="47"/>
        <pc:sldMkLst>
          <pc:docMk/>
          <pc:sldMk cId="0" sldId="290"/>
        </pc:sldMkLst>
      </pc:sldChg>
      <pc:sldMasterChg chg="del delSldLayout">
        <pc:chgData name="Jeremy Bergmann" userId="c2589a63-7d35-4bd4-b1d6-7fbcacc677e5" providerId="ADAL" clId="{ED85BE75-8E8B-4722-9590-3937157AD407}" dt="2020-05-26T13:06:12.403" v="0" actId="47"/>
        <pc:sldMasterMkLst>
          <pc:docMk/>
          <pc:sldMasterMk cId="0" sldId="2147483673"/>
        </pc:sldMasterMkLst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0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4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5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7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8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69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Jeremy Bergmann" userId="c2589a63-7d35-4bd4-b1d6-7fbcacc677e5" providerId="ADAL" clId="{ED85BE75-8E8B-4722-9590-3937157AD407}" dt="2020-05-26T13:06:12.403" v="0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f24fce185_2_4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students 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varchar(255),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lname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varchar(255),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age int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students (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lname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age)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VALUES ('Nathan', 'Booth', 31),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('Fatima', '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Asad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22),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('Zoe', '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Stoklos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42);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g4f24fce185_2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038ce4af1_0_3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5038ce4af1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f24fce185_2_4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4f24fce185_2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38ce4af1_0_3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General</a:t>
            </a:r>
            <a:r>
              <a:rPr lang="en-US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Syntax: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[ALL/DISTINCT]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conditional_expression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group_by_column_list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group_by_conditional_expression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order_by_column_list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number_of_records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Write a summary of the information as if explaining to a 14 year old. </a:t>
            </a:r>
            <a:br>
              <a:rPr lang="en-US" dirty="0"/>
            </a:br>
            <a:r>
              <a:rPr lang="en-US" dirty="0"/>
              <a:t>Avoid jargon</a:t>
            </a:r>
            <a:br>
              <a:rPr lang="en-US" dirty="0"/>
            </a:br>
            <a:r>
              <a:rPr lang="en-US" dirty="0"/>
              <a:t>Keep the words and sentences simple</a:t>
            </a:r>
            <a:br>
              <a:rPr lang="en-US" dirty="0"/>
            </a:br>
            <a:r>
              <a:rPr lang="en-US" dirty="0"/>
              <a:t>Rely on memory</a:t>
            </a:r>
            <a:br>
              <a:rPr lang="en-US" dirty="0"/>
            </a:br>
            <a:r>
              <a:rPr lang="en-US" dirty="0"/>
              <a:t>Make the explanation visual, if possible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 where you had difficulty or have knowledge gaps.</a:t>
            </a:r>
            <a:br>
              <a:rPr lang="en-US" dirty="0"/>
            </a:br>
            <a:r>
              <a:rPr lang="en-US" dirty="0"/>
              <a:t>These indicate things you should review, research, or ask questions about</a:t>
            </a:r>
            <a:br>
              <a:rPr lang="en-US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g5038ce4af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38ce4af1_0_3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General</a:t>
            </a:r>
            <a:r>
              <a:rPr lang="en-US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Syntax: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[ALL/DISTINCT]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conditional_expression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group_by_column_list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group_by_conditional_expression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order_by_column_list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number_of_records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Write a summary of the information as if explaining to a 14 year old. </a:t>
            </a:r>
            <a:br>
              <a:rPr lang="en-US" dirty="0"/>
            </a:br>
            <a:r>
              <a:rPr lang="en-US" dirty="0"/>
              <a:t>Avoid jargon</a:t>
            </a:r>
            <a:br>
              <a:rPr lang="en-US" dirty="0"/>
            </a:br>
            <a:r>
              <a:rPr lang="en-US" dirty="0"/>
              <a:t>Keep the words and sentences simple</a:t>
            </a:r>
            <a:br>
              <a:rPr lang="en-US" dirty="0"/>
            </a:br>
            <a:r>
              <a:rPr lang="en-US" dirty="0"/>
              <a:t>Rely on memory</a:t>
            </a:r>
            <a:br>
              <a:rPr lang="en-US" dirty="0"/>
            </a:br>
            <a:r>
              <a:rPr lang="en-US" dirty="0"/>
              <a:t>Make the explanation visual, if possible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 where you had difficulty or have knowledge gaps.</a:t>
            </a:r>
            <a:br>
              <a:rPr lang="en-US" dirty="0"/>
            </a:br>
            <a:r>
              <a:rPr lang="en-US" dirty="0"/>
              <a:t>These indicate things you should review, research, or ask questions about</a:t>
            </a:r>
            <a:br>
              <a:rPr lang="en-US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g5038ce4af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1611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e779e5c2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Format for readability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FROM: what table to read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SELECT: what columns to get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AS: rename the column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GROUP BY: combine rows by column value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ORDER BY: sort in ascending or descending order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HAVING: 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Limit final results of aggregate function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LIMIT: constrain the number of rows displayed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SELECT continent,  name as country #what columns to get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#what schema/table to read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WHERE continent  = ‘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' #limit results”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ORDER BY continent, country DESC  #Sort rows in result”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LIMIT 10 #number of rows to “bring back”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01" name="Google Shape;201;g4fe779e5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f24fce185_2_4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4f24fce185_2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038ce4af1_0_3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2" name="Google Shape;282;g5038ce4af1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038ce4af1_0_3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Query, Using Standards: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CASE</a:t>
            </a:r>
            <a:r>
              <a:rPr lang="en-US" dirty="0"/>
              <a:t> postcode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'BN1'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'Brighton'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'EH1'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'Edinburgh'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en-US" dirty="0"/>
              <a:t> city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dirty="0"/>
              <a:t> </a:t>
            </a:r>
            <a:r>
              <a:rPr lang="en-US" dirty="0" err="1"/>
              <a:t>office_locations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dirty="0"/>
              <a:t> country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'United Kingdom’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dirty="0"/>
              <a:t> </a:t>
            </a:r>
            <a:r>
              <a:rPr lang="en-US" dirty="0" err="1"/>
              <a:t>opening_time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dirty="0"/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dirty="0"/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dirty="0"/>
              <a:t> postcode </a:t>
            </a:r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dirty="0"/>
              <a:t> (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'EH1'</a:t>
            </a:r>
            <a:r>
              <a:rPr lang="en-US" dirty="0"/>
              <a:t>,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'BN1'</a:t>
            </a:r>
            <a:r>
              <a:rPr lang="en-US" dirty="0"/>
              <a:t>,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'NN1'</a:t>
            </a:r>
            <a:r>
              <a:rPr lang="en-US" dirty="0"/>
              <a:t>,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'KW1'</a:t>
            </a:r>
            <a:r>
              <a:rPr lang="en-US" dirty="0"/>
              <a:t>);</a:t>
            </a:r>
            <a:endParaRPr dirty="0"/>
          </a:p>
        </p:txBody>
      </p:sp>
      <p:sp>
        <p:nvSpPr>
          <p:cNvPr id="282" name="Google Shape;282;g5038ce4af1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266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f24fce185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4f24fce185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f24fce185_2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4f24fce185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38ce4af1_0_2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g5038ce4af1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f24fce185_2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Creation: creating tables and databases, the things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Storage: where data are stored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Cleaning: adding, removing, or modifying data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Retrieval: selecting only the data you want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4f24fce185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f24fce185_2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Not?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came first by about 40 years, so more businesses use it.</a:t>
            </a:r>
            <a:br>
              <a:rPr lang="en-US"/>
            </a:br>
            <a:r>
              <a:rPr lang="en-US"/>
              <a:t>Python is harder to learn.</a:t>
            </a:r>
            <a:br>
              <a:rPr lang="en-US"/>
            </a:br>
            <a:r>
              <a:rPr lang="en-US"/>
              <a:t>SQL is designed to only handle data, so it is fast. Faster than native Python lists or dictionaries.</a:t>
            </a:r>
            <a:br>
              <a:rPr lang="en-US"/>
            </a:br>
            <a:r>
              <a:rPr lang="en-US"/>
              <a:t>Pandas dataframes are appropriate depending on the context. It’s easier to show and share your work if you document your cleaning process in Jupyter Lab.</a:t>
            </a:r>
            <a:endParaRPr/>
          </a:p>
        </p:txBody>
      </p:sp>
      <p:sp>
        <p:nvSpPr>
          <p:cNvPr id="214" name="Google Shape;214;g4f24fce185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f24fce185_2_4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Coding Standards </a:t>
            </a:r>
            <a:endParaRPr dirty="0"/>
          </a:p>
        </p:txBody>
      </p:sp>
      <p:sp>
        <p:nvSpPr>
          <p:cNvPr id="221" name="Google Shape;221;g4f24fce185_2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f24fce185_2_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Definition Language (DDL)</a:t>
            </a:r>
            <a:br>
              <a:rPr lang="en-US"/>
            </a:br>
            <a:r>
              <a:rPr lang="en-US"/>
              <a:t>Statements for defining and modifying data structures</a:t>
            </a:r>
            <a:br>
              <a:rPr lang="en-US"/>
            </a:br>
            <a:r>
              <a:rPr lang="en-US"/>
              <a:t>Ex: DROP, ALTER, RENAME, TRUNCATE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Data Manipulation Language (DML)</a:t>
            </a:r>
            <a:br>
              <a:rPr lang="en-US"/>
            </a:br>
            <a:r>
              <a:rPr lang="en-US"/>
              <a:t>Statements for manipulating data in tables</a:t>
            </a:r>
            <a:br>
              <a:rPr lang="en-US"/>
            </a:br>
            <a:r>
              <a:rPr lang="en-US"/>
              <a:t>Ex: SELECT, INSERT, UPDATE, DELETE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Control Language (DCL)</a:t>
            </a:r>
            <a:br>
              <a:rPr lang="en-US"/>
            </a:br>
            <a:r>
              <a:rPr lang="en-US"/>
              <a:t>Statements for managing users’ rights</a:t>
            </a:r>
            <a:br>
              <a:rPr lang="en-US"/>
            </a:br>
            <a:r>
              <a:rPr lang="en-US"/>
              <a:t>Ex: GRANT, REVOKE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Transaction Control Language (TCL)</a:t>
            </a:r>
            <a:br>
              <a:rPr lang="en-US"/>
            </a:br>
            <a:r>
              <a:rPr lang="en-US"/>
              <a:t>Statements for saving changes; a limited kind of version control</a:t>
            </a:r>
            <a:br>
              <a:rPr lang="en-US"/>
            </a:br>
            <a:r>
              <a:rPr lang="en-US"/>
              <a:t>Ex: COMMIT, ROLLBACK</a:t>
            </a:r>
            <a:br>
              <a:rPr lang="en-US"/>
            </a:br>
            <a:endParaRPr/>
          </a:p>
        </p:txBody>
      </p:sp>
      <p:sp>
        <p:nvSpPr>
          <p:cNvPr id="227" name="Google Shape;227;g4f24fce185_2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f24fce185_2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Security: databases have additional security measures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Data integrity: data changes require intent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Customization: you can organize it best on your needs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Recovery: you don’t lose the data if there’s a catastrophic error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Learning curve: you have to learn how to manipulate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Abstract: a less visual representation and demands more from the user</a:t>
            </a:r>
            <a:endParaRPr/>
          </a:p>
        </p:txBody>
      </p:sp>
      <p:sp>
        <p:nvSpPr>
          <p:cNvPr id="237" name="Google Shape;237;g4f24fce185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torialspoint.com/mysql/mysql-data-types.ht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previous-versions/sql/sql-server-2008-r2/ms167593(v=sql.105)" TargetMode="External"/><Relationship Id="rId13" Type="http://schemas.openxmlformats.org/officeDocument/2006/relationships/hyperlink" Target="https://community.modeanalytics.com/sql/tutorial/introduction-to-sql/" TargetMode="External"/><Relationship Id="rId18" Type="http://schemas.openxmlformats.org/officeDocument/2006/relationships/hyperlink" Target="https://www.tutorialspoint.com/sql/" TargetMode="External"/><Relationship Id="rId26" Type="http://schemas.openxmlformats.org/officeDocument/2006/relationships/hyperlink" Target="http://sqlfiddle.com/" TargetMode="External"/><Relationship Id="rId3" Type="http://schemas.openxmlformats.org/officeDocument/2006/relationships/hyperlink" Target="https://www.codecademy.com/learn/learn-sql" TargetMode="External"/><Relationship Id="rId21" Type="http://schemas.openxmlformats.org/officeDocument/2006/relationships/hyperlink" Target="https://www.amazon.com/SQL-Nutshell-OReilly-Kevin-Kline/dp/0596518846/ref=as_at?tag=aboutcom02jobsearchtech-20&amp;linkCode=as2&amp;ie=UTF8&amp;*Version*=1&amp;*entries*=0&amp;ascsubtag=2071909%7C%7C%7C%7C29,37,12%7C25%7C" TargetMode="External"/><Relationship Id="rId7" Type="http://schemas.openxmlformats.org/officeDocument/2006/relationships/hyperlink" Target="https://thomaslarock.com/2018/07/databases-101/" TargetMode="External"/><Relationship Id="rId12" Type="http://schemas.openxmlformats.org/officeDocument/2006/relationships/hyperlink" Target="https://sqlzoo.net/" TargetMode="External"/><Relationship Id="rId17" Type="http://schemas.openxmlformats.org/officeDocument/2006/relationships/hyperlink" Target="https://use-the-index-luke.com/" TargetMode="External"/><Relationship Id="rId25" Type="http://schemas.openxmlformats.org/officeDocument/2006/relationships/hyperlink" Target="https://schemaverse.com/" TargetMode="External"/><Relationship Id="rId2" Type="http://schemas.openxmlformats.org/officeDocument/2006/relationships/notesSlide" Target="../notesSlides/notesSlide16.xml"/><Relationship Id="rId16" Type="http://schemas.openxmlformats.org/officeDocument/2006/relationships/hyperlink" Target="https://sqlbolt.com/" TargetMode="External"/><Relationship Id="rId20" Type="http://schemas.openxmlformats.org/officeDocument/2006/relationships/hyperlink" Target="https://www.amazon.com/SQL-Beginners-Guide-Andy-Oppel/dp/0071548645/ref=as_at?tag=aboutcom02jobsearchtech-20&amp;linkCode=as2&amp;ie=UTF8&amp;*Version*=1&amp;*entries*=0&amp;ascsubtag=2071909%7C%7C%7C%7C29,37,12%7C25%7C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.mysql.com/doc/refman/5.7/en/" TargetMode="External"/><Relationship Id="rId11" Type="http://schemas.openxmlformats.org/officeDocument/2006/relationships/hyperlink" Target="https://www.w3schools.com/sql/" TargetMode="External"/><Relationship Id="rId24" Type="http://schemas.openxmlformats.org/officeDocument/2006/relationships/hyperlink" Target="https://www.khanacademy.org/computing/computer-programming/sql/sql-basics/v/welcome-to-sql" TargetMode="External"/><Relationship Id="rId5" Type="http://schemas.openxmlformats.org/officeDocument/2006/relationships/hyperlink" Target="http://www.sqlcourse2.com/" TargetMode="External"/><Relationship Id="rId15" Type="http://schemas.openxmlformats.org/officeDocument/2006/relationships/hyperlink" Target="http://www.sql-tutorial.net/" TargetMode="External"/><Relationship Id="rId23" Type="http://schemas.openxmlformats.org/officeDocument/2006/relationships/hyperlink" Target="https://www.youtube.com/watch?v=7Vtl2WggqOg" TargetMode="External"/><Relationship Id="rId10" Type="http://schemas.openxmlformats.org/officeDocument/2006/relationships/hyperlink" Target="https://www.reddit.com/r/learnSQL/" TargetMode="External"/><Relationship Id="rId19" Type="http://schemas.openxmlformats.org/officeDocument/2006/relationships/hyperlink" Target="https://www.safaribooksonline.com/library/view/head-first-sql/9780596526849/ch01.html" TargetMode="External"/><Relationship Id="rId4" Type="http://schemas.openxmlformats.org/officeDocument/2006/relationships/hyperlink" Target="https://lagunita.stanford.edu/courses/DB/2014/SelfPaced/about" TargetMode="External"/><Relationship Id="rId9" Type="http://schemas.openxmlformats.org/officeDocument/2006/relationships/hyperlink" Target="https://stackoverflow.com/questions/tagged/sql" TargetMode="External"/><Relationship Id="rId14" Type="http://schemas.openxmlformats.org/officeDocument/2006/relationships/hyperlink" Target="https://www.sololearn.com/Course/SQL/" TargetMode="External"/><Relationship Id="rId22" Type="http://schemas.openxmlformats.org/officeDocument/2006/relationships/hyperlink" Target="https://www.amazon.com/Joe-Celkos-SQL-Smarties-Fifth/dp/0128007613" TargetMode="External"/><Relationship Id="rId27" Type="http://schemas.openxmlformats.org/officeDocument/2006/relationships/hyperlink" Target="https://mysqlsandbox.net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ckerrank.com/" TargetMode="External"/><Relationship Id="rId3" Type="http://schemas.openxmlformats.org/officeDocument/2006/relationships/hyperlink" Target="http://www.mysqltutorial.org/mysql-data-types.aspx" TargetMode="External"/><Relationship Id="rId7" Type="http://schemas.openxmlformats.org/officeDocument/2006/relationships/hyperlink" Target="https://www.codewars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qlzoo.net/" TargetMode="External"/><Relationship Id="rId5" Type="http://schemas.openxmlformats.org/officeDocument/2006/relationships/hyperlink" Target="http://www.mysqltutorial.org/mysql-subquery/" TargetMode="External"/><Relationship Id="rId4" Type="http://schemas.openxmlformats.org/officeDocument/2006/relationships/hyperlink" Target="http://www.mysqltutorial.org/mysql-aggregate-functions.aspx" TargetMode="External"/><Relationship Id="rId9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tyle.guide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2825" y="3513370"/>
            <a:ext cx="10250700" cy="90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Data Manipulation &amp; Management - Overview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What is a table?</a:t>
            </a:r>
            <a:endParaRPr/>
          </a:p>
        </p:txBody>
      </p:sp>
      <p:sp>
        <p:nvSpPr>
          <p:cNvPr id="248" name="Google Shape;248;p37"/>
          <p:cNvSpPr txBox="1">
            <a:spLocks noGrp="1"/>
          </p:cNvSpPr>
          <p:nvPr>
            <p:ph type="body" idx="4294967295"/>
          </p:nvPr>
        </p:nvSpPr>
        <p:spPr>
          <a:xfrm>
            <a:off x="297750" y="1886275"/>
            <a:ext cx="6880121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●"/>
            </a:pPr>
            <a:r>
              <a:rPr lang="en-US" sz="2400" dirty="0"/>
              <a:t>Tables:  Any display of information in tabular form, with rows and/or columns named</a:t>
            </a:r>
            <a:endParaRPr sz="2400" dirty="0"/>
          </a:p>
          <a:p>
            <a:pPr marL="609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609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Columns (fields):  Set of named values that define the data within in a table.</a:t>
            </a:r>
            <a:endParaRPr sz="2400" dirty="0"/>
          </a:p>
          <a:p>
            <a:pPr marL="609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609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Rows (records): A single, implicitly structured data item in a table.</a:t>
            </a:r>
            <a:br>
              <a:rPr lang="en-US" sz="2400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249" name="Google Shape;249;p37"/>
          <p:cNvSpPr txBox="1"/>
          <p:nvPr/>
        </p:nvSpPr>
        <p:spPr>
          <a:xfrm>
            <a:off x="7442250" y="2004775"/>
            <a:ext cx="4452000" cy="4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students (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varchar(255),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varchar(255),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age int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 students (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lname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age)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VALUES ('Nathan', 'Booth', 31),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('Fatima', '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Asad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22),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('Zoe', '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Stoklos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42);</a:t>
            </a: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Common Data Types</a:t>
            </a:r>
            <a:endParaRPr sz="4800"/>
          </a:p>
        </p:txBody>
      </p:sp>
      <p:graphicFrame>
        <p:nvGraphicFramePr>
          <p:cNvPr id="227" name="Google Shape;227;p34"/>
          <p:cNvGraphicFramePr/>
          <p:nvPr>
            <p:extLst>
              <p:ext uri="{D42A27DB-BD31-4B8C-83A1-F6EECF244321}">
                <p14:modId xmlns:p14="http://schemas.microsoft.com/office/powerpoint/2010/main" val="72048887"/>
              </p:ext>
            </p:extLst>
          </p:nvPr>
        </p:nvGraphicFramePr>
        <p:xfrm>
          <a:off x="914400" y="2112963"/>
          <a:ext cx="10353700" cy="1854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8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Strings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Numeric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Dates</a:t>
                      </a:r>
                      <a:endParaRPr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Other</a:t>
                      </a:r>
                      <a:endParaRPr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BLOB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VARCHAR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DECIMAL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DATETIME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BOOLEAN (TINYINT(1))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FLOAT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TIMESTAMP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DOUBLE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8" name="Google Shape;228;p34"/>
          <p:cNvSpPr txBox="1"/>
          <p:nvPr/>
        </p:nvSpPr>
        <p:spPr>
          <a:xfrm>
            <a:off x="162175" y="4239000"/>
            <a:ext cx="10134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Size matters as scale increases.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Signed values: positive and negative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Unsigned values: positive only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“Big” Data Types:  Hold very “large” signed/unsigned values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6631625" y="4239000"/>
            <a:ext cx="5264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Precision: number of digits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Scale: number of digits right of decimal point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Fixed-point decimals: represent exact values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Floating-point decimals: represent approximate values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BLOB: binary large object, stores files as binary data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data types can you use?</a:t>
            </a:r>
            <a:endParaRPr sz="4800"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13" y="1676650"/>
            <a:ext cx="8466875" cy="5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8"/>
          <p:cNvSpPr txBox="1"/>
          <p:nvPr/>
        </p:nvSpPr>
        <p:spPr>
          <a:xfrm>
            <a:off x="3448700" y="6325925"/>
            <a:ext cx="6184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Tutorial: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https://www.tutorialspoint.com/mysql/mysql-data-types.htm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What is a Query?</a:t>
            </a:r>
            <a:endParaRPr sz="4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95E7A5-A05F-4BE6-916D-D22EAC8CDF4D}"/>
              </a:ext>
            </a:extLst>
          </p:cNvPr>
          <p:cNvSpPr/>
          <p:nvPr/>
        </p:nvSpPr>
        <p:spPr>
          <a:xfrm>
            <a:off x="491319" y="2533247"/>
            <a:ext cx="612784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A </a:t>
            </a:r>
            <a:r>
              <a:rPr lang="en-US" sz="2600" b="1" dirty="0">
                <a:solidFill>
                  <a:srgbClr val="555555"/>
                </a:solidFill>
                <a:latin typeface="Lato" panose="020B0604020202020204" charset="0"/>
              </a:rPr>
              <a:t>query</a:t>
            </a:r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 is a request to the SQL Database for data, to answer a question. </a:t>
            </a:r>
          </a:p>
          <a:p>
            <a:endParaRPr lang="en-US" sz="2600" dirty="0">
              <a:solidFill>
                <a:srgbClr val="555555"/>
              </a:solidFill>
              <a:latin typeface="Lato" panose="020B0604020202020204" charset="0"/>
            </a:endParaRPr>
          </a:p>
          <a:p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When we query databases, we use a common language to get information - </a:t>
            </a:r>
            <a:r>
              <a:rPr lang="en-US" sz="2600" b="1" dirty="0">
                <a:solidFill>
                  <a:srgbClr val="555555"/>
                </a:solidFill>
                <a:latin typeface="Lato" panose="020B0604020202020204" charset="0"/>
              </a:rPr>
              <a:t>SQL</a:t>
            </a:r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 or </a:t>
            </a:r>
            <a:r>
              <a:rPr lang="en-US" sz="2600" b="1" dirty="0">
                <a:solidFill>
                  <a:srgbClr val="555555"/>
                </a:solidFill>
                <a:latin typeface="Lato" panose="020B0604020202020204" charset="0"/>
              </a:rPr>
              <a:t>Structured Query Language</a:t>
            </a:r>
            <a:r>
              <a:rPr lang="en-US" sz="2600" dirty="0">
                <a:solidFill>
                  <a:srgbClr val="555555"/>
                </a:solidFill>
                <a:latin typeface="Lato" panose="020B0604020202020204" charset="0"/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8593C7-8844-4F64-83E4-96D73B36F9E8}"/>
              </a:ext>
            </a:extLst>
          </p:cNvPr>
          <p:cNvSpPr/>
          <p:nvPr/>
        </p:nvSpPr>
        <p:spPr>
          <a:xfrm>
            <a:off x="6852762" y="1953451"/>
            <a:ext cx="515430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latin typeface="Lato" panose="020B0604020202020204" charset="0"/>
                <a:cs typeface="Courier New" panose="02070309020205020404" pitchFamily="49" charset="0"/>
              </a:rPr>
              <a:t>MySQL Query Syntax</a:t>
            </a:r>
          </a:p>
          <a:p>
            <a:endParaRPr lang="en-US" sz="1800" b="1" dirty="0">
              <a:latin typeface="Lato" panose="020B0604020202020204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accent3"/>
                </a:solidFill>
                <a:latin typeface="Lato" panose="020B0604020202020204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[ALL/DISTINCT]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column_list</a:t>
            </a:r>
            <a:endParaRPr lang="en-US" sz="2000" dirty="0">
              <a:latin typeface="Lato" panose="020B0604020202020204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accent3"/>
                </a:solidFill>
                <a:latin typeface="Lato" panose="020B0604020202020204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B050"/>
                </a:solidFill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table_list</a:t>
            </a:r>
            <a:endParaRPr lang="en-US" sz="2000" dirty="0">
              <a:latin typeface="Lato" panose="020B060402020202020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conditional_expression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GROUP BY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group_by_column_list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HAVING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group_by_conditional_expression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ORDER BY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order_by_column_list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pPr lvl="0">
              <a:buSzPts val="1400"/>
              <a:defRPr/>
            </a:pP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latin typeface="Lato" panose="020B0604020202020204" charset="0"/>
                <a:cs typeface="Courier New" panose="02070309020205020404" pitchFamily="49" charset="0"/>
              </a:rPr>
              <a:t>LIMIT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ato" panose="020B0604020202020204" charset="0"/>
                <a:cs typeface="Courier New" panose="02070309020205020404" pitchFamily="49" charset="0"/>
              </a:rPr>
              <a:t>number_of_records</a:t>
            </a:r>
            <a:r>
              <a:rPr lang="en-US" sz="2000" dirty="0">
                <a:latin typeface="Lato" panose="020B0604020202020204" charset="0"/>
                <a:cs typeface="Courier New" panose="02070309020205020404" pitchFamily="49" charset="0"/>
              </a:rPr>
              <a:t>]</a:t>
            </a:r>
          </a:p>
          <a:p>
            <a:pPr lvl="0">
              <a:buSzPts val="1400"/>
              <a:defRPr/>
            </a:pPr>
            <a:endParaRPr lang="en-US" sz="2000" dirty="0">
              <a:latin typeface="Lato" panose="020B0604020202020204" charset="0"/>
              <a:cs typeface="Courier New" panose="02070309020205020404" pitchFamily="49" charset="0"/>
            </a:endParaRPr>
          </a:p>
          <a:p>
            <a:pPr lvl="0">
              <a:buSzPts val="1400"/>
              <a:defRPr/>
            </a:pPr>
            <a:r>
              <a:rPr lang="en-US" sz="2000" b="1" dirty="0">
                <a:solidFill>
                  <a:schemeClr val="accent3"/>
                </a:solidFill>
                <a:latin typeface="Lato" panose="020B0604020202020204" charset="0"/>
                <a:cs typeface="Courier New" panose="02070309020205020404" pitchFamily="49" charset="0"/>
              </a:rPr>
              <a:t>* Required Clauses</a:t>
            </a:r>
            <a:endParaRPr lang="en-US" sz="2000" dirty="0">
              <a:solidFill>
                <a:schemeClr val="accent3"/>
              </a:solidFill>
              <a:latin typeface="Lato" panose="020B060402020202020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Query – Clause Sequence</a:t>
            </a:r>
            <a:endParaRPr sz="4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DC84E7-15DE-4480-925D-EBE3192AFCB6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5064705" y="4360460"/>
            <a:ext cx="3281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Elbow Connector 9">
            <a:extLst>
              <a:ext uri="{FF2B5EF4-FFF2-40B4-BE49-F238E27FC236}">
                <a16:creationId xmlns:a16="http://schemas.microsoft.com/office/drawing/2014/main" id="{E779E546-74EC-4323-A275-FF91D0806F2F}"/>
              </a:ext>
            </a:extLst>
          </p:cNvPr>
          <p:cNvCxnSpPr>
            <a:endCxn id="19" idx="2"/>
          </p:cNvCxnSpPr>
          <p:nvPr/>
        </p:nvCxnSpPr>
        <p:spPr>
          <a:xfrm rot="16200000" flipH="1">
            <a:off x="1731110" y="2064836"/>
            <a:ext cx="1791977" cy="3468904"/>
          </a:xfrm>
          <a:prstGeom prst="bentConnector3">
            <a:avLst>
              <a:gd name="adj1" fmla="val 18603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90B074-EFA4-4F05-BF96-002C8CFF16B3}"/>
              </a:ext>
            </a:extLst>
          </p:cNvPr>
          <p:cNvCxnSpPr>
            <a:endCxn id="21" idx="1"/>
          </p:cNvCxnSpPr>
          <p:nvPr/>
        </p:nvCxnSpPr>
        <p:spPr>
          <a:xfrm>
            <a:off x="1595802" y="2568482"/>
            <a:ext cx="55314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4F5E22-06FB-4094-B6E9-87A1966FAC91}"/>
              </a:ext>
            </a:extLst>
          </p:cNvPr>
          <p:cNvCxnSpPr>
            <a:stCxn id="21" idx="3"/>
          </p:cNvCxnSpPr>
          <p:nvPr/>
        </p:nvCxnSpPr>
        <p:spPr>
          <a:xfrm>
            <a:off x="8533610" y="2568482"/>
            <a:ext cx="20625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67">
            <a:extLst>
              <a:ext uri="{FF2B5EF4-FFF2-40B4-BE49-F238E27FC236}">
                <a16:creationId xmlns:a16="http://schemas.microsoft.com/office/drawing/2014/main" id="{4E2BADBC-BF86-4A6A-9CA6-4B0989E13119}"/>
              </a:ext>
            </a:extLst>
          </p:cNvPr>
          <p:cNvCxnSpPr>
            <a:stCxn id="18" idx="0"/>
            <a:endCxn id="21" idx="1"/>
          </p:cNvCxnSpPr>
          <p:nvPr/>
        </p:nvCxnSpPr>
        <p:spPr>
          <a:xfrm rot="5400000" flipH="1" flipV="1">
            <a:off x="4148618" y="1046964"/>
            <a:ext cx="1457159" cy="4500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77">
            <a:extLst>
              <a:ext uri="{FF2B5EF4-FFF2-40B4-BE49-F238E27FC236}">
                <a16:creationId xmlns:a16="http://schemas.microsoft.com/office/drawing/2014/main" id="{922C798B-FE1A-459B-9C1A-319B4BE07BEF}"/>
              </a:ext>
            </a:extLst>
          </p:cNvPr>
          <p:cNvCxnSpPr>
            <a:endCxn id="18" idx="1"/>
          </p:cNvCxnSpPr>
          <p:nvPr/>
        </p:nvCxnSpPr>
        <p:spPr>
          <a:xfrm rot="16200000" flipH="1">
            <a:off x="679712" y="3116232"/>
            <a:ext cx="1457160" cy="10312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282C80-56B2-41F8-A7A5-BE575BC4422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330253" y="4360460"/>
            <a:ext cx="3281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Elbow Connector 130">
            <a:extLst>
              <a:ext uri="{FF2B5EF4-FFF2-40B4-BE49-F238E27FC236}">
                <a16:creationId xmlns:a16="http://schemas.microsoft.com/office/drawing/2014/main" id="{6EEBCC33-133A-4F9C-967E-9BF6BFDC4484}"/>
              </a:ext>
            </a:extLst>
          </p:cNvPr>
          <p:cNvCxnSpPr>
            <a:stCxn id="21" idx="2"/>
            <a:endCxn id="22" idx="1"/>
          </p:cNvCxnSpPr>
          <p:nvPr/>
        </p:nvCxnSpPr>
        <p:spPr>
          <a:xfrm rot="16200000" flipH="1">
            <a:off x="7617520" y="3116232"/>
            <a:ext cx="1457160" cy="10312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Elbow Connector 133">
            <a:extLst>
              <a:ext uri="{FF2B5EF4-FFF2-40B4-BE49-F238E27FC236}">
                <a16:creationId xmlns:a16="http://schemas.microsoft.com/office/drawing/2014/main" id="{D7478374-B97C-4B70-B210-3571C0CBF656}"/>
              </a:ext>
            </a:extLst>
          </p:cNvPr>
          <p:cNvCxnSpPr>
            <a:stCxn id="22" idx="3"/>
          </p:cNvCxnSpPr>
          <p:nvPr/>
        </p:nvCxnSpPr>
        <p:spPr>
          <a:xfrm flipV="1">
            <a:off x="10268062" y="2903300"/>
            <a:ext cx="1031295" cy="14571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Elbow Connector 11">
            <a:extLst>
              <a:ext uri="{FF2B5EF4-FFF2-40B4-BE49-F238E27FC236}">
                <a16:creationId xmlns:a16="http://schemas.microsoft.com/office/drawing/2014/main" id="{E0DF6256-F8FE-4BEC-967B-E4DE269CFCC6}"/>
              </a:ext>
            </a:extLst>
          </p:cNvPr>
          <p:cNvCxnSpPr>
            <a:stCxn id="19" idx="0"/>
            <a:endCxn id="21" idx="1"/>
          </p:cNvCxnSpPr>
          <p:nvPr/>
        </p:nvCxnSpPr>
        <p:spPr>
          <a:xfrm rot="5400000" flipH="1" flipV="1">
            <a:off x="5015845" y="1914189"/>
            <a:ext cx="1457159" cy="27657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Elbow Connector 88">
            <a:extLst>
              <a:ext uri="{FF2B5EF4-FFF2-40B4-BE49-F238E27FC236}">
                <a16:creationId xmlns:a16="http://schemas.microsoft.com/office/drawing/2014/main" id="{C9BE36D4-7034-4B9B-9C79-5907F68E1DAE}"/>
              </a:ext>
            </a:extLst>
          </p:cNvPr>
          <p:cNvCxnSpPr>
            <a:stCxn id="20" idx="0"/>
            <a:endCxn id="21" idx="1"/>
          </p:cNvCxnSpPr>
          <p:nvPr/>
        </p:nvCxnSpPr>
        <p:spPr>
          <a:xfrm rot="5400000" flipH="1" flipV="1">
            <a:off x="5883070" y="2781416"/>
            <a:ext cx="1457159" cy="10312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9F7F28A-42BA-4474-8A68-9756D6A680BE}"/>
              </a:ext>
            </a:extLst>
          </p:cNvPr>
          <p:cNvSpPr/>
          <p:nvPr/>
        </p:nvSpPr>
        <p:spPr>
          <a:xfrm>
            <a:off x="1923941" y="4025642"/>
            <a:ext cx="1406313" cy="669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/>
              <a:t>WHERE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1D675F-FF23-47A7-BBEA-1F7A0743064E}"/>
              </a:ext>
            </a:extLst>
          </p:cNvPr>
          <p:cNvSpPr/>
          <p:nvPr/>
        </p:nvSpPr>
        <p:spPr>
          <a:xfrm>
            <a:off x="3658393" y="4025642"/>
            <a:ext cx="1406313" cy="6696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/>
              <a:t>GROUP BY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EBCF7D-E4DB-4035-9611-818384B0E526}"/>
              </a:ext>
            </a:extLst>
          </p:cNvPr>
          <p:cNvSpPr/>
          <p:nvPr/>
        </p:nvSpPr>
        <p:spPr>
          <a:xfrm>
            <a:off x="5392845" y="4025642"/>
            <a:ext cx="1406313" cy="6696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/>
              <a:t>HAVING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9F449B-8F4A-40C2-8579-BB6E67142D50}"/>
              </a:ext>
            </a:extLst>
          </p:cNvPr>
          <p:cNvSpPr/>
          <p:nvPr/>
        </p:nvSpPr>
        <p:spPr>
          <a:xfrm>
            <a:off x="7127297" y="2233664"/>
            <a:ext cx="1406313" cy="669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/>
              <a:t>SELECT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D85F45-DE16-4930-8BDF-214120BD6FAF}"/>
              </a:ext>
            </a:extLst>
          </p:cNvPr>
          <p:cNvSpPr/>
          <p:nvPr/>
        </p:nvSpPr>
        <p:spPr>
          <a:xfrm>
            <a:off x="8861749" y="4025642"/>
            <a:ext cx="1406313" cy="6696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/>
              <a:t>ORDER BY</a:t>
            </a:r>
          </a:p>
        </p:txBody>
      </p:sp>
      <p:sp>
        <p:nvSpPr>
          <p:cNvPr id="23" name="AutoShape 8">
            <a:extLst>
              <a:ext uri="{FF2B5EF4-FFF2-40B4-BE49-F238E27FC236}">
                <a16:creationId xmlns:a16="http://schemas.microsoft.com/office/drawing/2014/main" id="{2858A39F-B949-430A-B76D-4509DDA2C5D6}"/>
              </a:ext>
            </a:extLst>
          </p:cNvPr>
          <p:cNvSpPr>
            <a:spLocks/>
          </p:cNvSpPr>
          <p:nvPr/>
        </p:nvSpPr>
        <p:spPr bwMode="auto">
          <a:xfrm rot="5400000" flipV="1">
            <a:off x="4273281" y="2394105"/>
            <a:ext cx="176540" cy="4875217"/>
          </a:xfrm>
          <a:prstGeom prst="rightBrace">
            <a:avLst>
              <a:gd name="adj1" fmla="val 174363"/>
              <a:gd name="adj2" fmla="val 62021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67" dirty="0">
              <a:solidFill>
                <a:schemeClr val="accent1"/>
              </a:solidFill>
            </a:endParaRPr>
          </a:p>
        </p:txBody>
      </p:sp>
      <p:sp>
        <p:nvSpPr>
          <p:cNvPr id="24" name="Text Box 7">
            <a:extLst>
              <a:ext uri="{FF2B5EF4-FFF2-40B4-BE49-F238E27FC236}">
                <a16:creationId xmlns:a16="http://schemas.microsoft.com/office/drawing/2014/main" id="{A23E7A31-CF10-4C41-B56E-143A1D5DF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522" y="4869311"/>
            <a:ext cx="1061333" cy="3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67" dirty="0">
                <a:solidFill>
                  <a:sysClr val="windowText" lastClr="000000"/>
                </a:solidFill>
                <a:latin typeface="+mn-lt"/>
              </a:rPr>
              <a:t>Criteria</a:t>
            </a:r>
          </a:p>
        </p:txBody>
      </p:sp>
      <p:sp>
        <p:nvSpPr>
          <p:cNvPr id="26" name="AutoShape 8">
            <a:extLst>
              <a:ext uri="{FF2B5EF4-FFF2-40B4-BE49-F238E27FC236}">
                <a16:creationId xmlns:a16="http://schemas.microsoft.com/office/drawing/2014/main" id="{B559DCFE-912F-4DB7-BFC1-05466CA77F5F}"/>
              </a:ext>
            </a:extLst>
          </p:cNvPr>
          <p:cNvSpPr>
            <a:spLocks/>
          </p:cNvSpPr>
          <p:nvPr/>
        </p:nvSpPr>
        <p:spPr bwMode="auto">
          <a:xfrm rot="5400000" flipV="1">
            <a:off x="9478754" y="4130668"/>
            <a:ext cx="176535" cy="1402080"/>
          </a:xfrm>
          <a:prstGeom prst="rightBrace">
            <a:avLst>
              <a:gd name="adj1" fmla="val 17436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67" dirty="0">
              <a:solidFill>
                <a:schemeClr val="accent1"/>
              </a:solidFill>
            </a:endParaRP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B07207AC-EB0D-4EBE-AE75-5DEDC5A5D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5981" y="4869311"/>
            <a:ext cx="1402080" cy="3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67" dirty="0">
                <a:solidFill>
                  <a:sysClr val="windowText" lastClr="000000"/>
                </a:solidFill>
                <a:latin typeface="+mn-lt"/>
              </a:rPr>
              <a:t>Sort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CCA4FC-6A6E-4B57-9804-070EF37A3BA3}"/>
              </a:ext>
            </a:extLst>
          </p:cNvPr>
          <p:cNvSpPr/>
          <p:nvPr/>
        </p:nvSpPr>
        <p:spPr>
          <a:xfrm>
            <a:off x="189489" y="2233664"/>
            <a:ext cx="1406313" cy="669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/>
              <a:t>FROM</a:t>
            </a: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83FA6580-DD1A-43B8-B17B-83E0D4E58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55" y="1867398"/>
            <a:ext cx="1402080" cy="3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67" dirty="0">
                <a:solidFill>
                  <a:sysClr val="windowText" lastClr="000000"/>
                </a:solidFill>
                <a:latin typeface="+mn-lt"/>
              </a:rPr>
              <a:t>Tables</a:t>
            </a:r>
          </a:p>
        </p:txBody>
      </p:sp>
      <p:sp>
        <p:nvSpPr>
          <p:cNvPr id="30" name="Text Box 7">
            <a:extLst>
              <a:ext uri="{FF2B5EF4-FFF2-40B4-BE49-F238E27FC236}">
                <a16:creationId xmlns:a16="http://schemas.microsoft.com/office/drawing/2014/main" id="{06F70745-8ED6-455A-8807-02183A62C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530" y="1865802"/>
            <a:ext cx="1402080" cy="3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67" dirty="0">
                <a:solidFill>
                  <a:sysClr val="windowText" lastClr="000000"/>
                </a:solidFill>
                <a:latin typeface="+mn-lt"/>
              </a:rPr>
              <a:t>Columns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F96871-E0E7-412F-9863-36C4F10A263A}"/>
              </a:ext>
            </a:extLst>
          </p:cNvPr>
          <p:cNvSpPr/>
          <p:nvPr/>
        </p:nvSpPr>
        <p:spPr>
          <a:xfrm>
            <a:off x="10596198" y="2233664"/>
            <a:ext cx="1406313" cy="669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/>
              <a:t>Results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7442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6" grpId="0" animBg="1"/>
      <p:bldP spid="27" grpId="0"/>
      <p:bldP spid="28" grpId="0" animBg="1"/>
      <p:bldP spid="29" grpId="0"/>
      <p:bldP spid="30" grpId="0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Example - World Query</a:t>
            </a:r>
            <a:endParaRPr sz="4800"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Obtain a list of countries within the continent of Asia. </a:t>
            </a:r>
            <a:endParaRPr sz="3000"/>
          </a:p>
        </p:txBody>
      </p:sp>
      <p:sp>
        <p:nvSpPr>
          <p:cNvPr id="205" name="Google Shape;205;p31"/>
          <p:cNvSpPr txBox="1"/>
          <p:nvPr/>
        </p:nvSpPr>
        <p:spPr>
          <a:xfrm>
            <a:off x="913795" y="2738603"/>
            <a:ext cx="6972515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2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SELECT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continent,  name AS country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columns to get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>
              <a:lnSpc>
                <a:spcPct val="115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continent  = '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'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#limit results”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continent, country DESC 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#Sort rows in result”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LIMIT 10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#number of rows to “bring back”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415" y="2839490"/>
            <a:ext cx="2863752" cy="2899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Where can you learn more SQL?</a:t>
            </a:r>
            <a:endParaRPr sz="4800"/>
          </a:p>
        </p:txBody>
      </p:sp>
      <p:sp>
        <p:nvSpPr>
          <p:cNvPr id="271" name="Google Shape;271;p40"/>
          <p:cNvSpPr txBox="1">
            <a:spLocks noGrp="1"/>
          </p:cNvSpPr>
          <p:nvPr>
            <p:ph type="body" idx="4294967295"/>
          </p:nvPr>
        </p:nvSpPr>
        <p:spPr>
          <a:xfrm>
            <a:off x="4565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7140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Courses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Codecademy</a:t>
            </a:r>
            <a:r>
              <a:rPr lang="en-US" sz="1800"/>
              <a:t> (self-paced, free and paid)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Stanford’s Database Mini-Courses</a:t>
            </a:r>
            <a:r>
              <a:rPr lang="en-US" sz="1800"/>
              <a:t> 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SQL Course 2</a:t>
            </a:r>
            <a:endParaRPr sz="1800"/>
          </a:p>
          <a:p>
            <a:pPr marL="60960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1800"/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Documentation and Help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MySQL Reference Manual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7"/>
              </a:rPr>
              <a:t>Databases 101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8"/>
              </a:rPr>
              <a:t>MS SQL Server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9"/>
              </a:rPr>
              <a:t>Stack Overflow</a:t>
            </a:r>
            <a:endParaRPr sz="1800"/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SzPts val="18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10"/>
              </a:rPr>
              <a:t>Reddit</a:t>
            </a:r>
            <a:endParaRPr sz="1800"/>
          </a:p>
          <a:p>
            <a:pPr marL="0" marR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 sz="989"/>
          </a:p>
          <a:p>
            <a:pPr marL="342900" lvl="0" indent="-2571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SzPts val="770"/>
              <a:buNone/>
            </a:pPr>
            <a:endParaRPr sz="1100"/>
          </a:p>
        </p:txBody>
      </p:sp>
      <p:sp>
        <p:nvSpPr>
          <p:cNvPr id="272" name="Google Shape;272;p40"/>
          <p:cNvSpPr txBox="1"/>
          <p:nvPr/>
        </p:nvSpPr>
        <p:spPr>
          <a:xfrm>
            <a:off x="5326425" y="1580100"/>
            <a:ext cx="4171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Interactive Tutorials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1"/>
              </a:rPr>
              <a:t>W3schools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2"/>
              </a:rPr>
              <a:t>SQLZoo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3"/>
              </a:rPr>
              <a:t>Mode Analytics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4"/>
              </a:rPr>
              <a:t>SoloLearn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5"/>
              </a:rPr>
              <a:t>SQL Tutorial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6"/>
              </a:rPr>
              <a:t>SQLBolt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7"/>
              </a:rPr>
              <a:t>Database Performance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(advanced)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219200" lvl="0" indent="0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Static Tutorials and Books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8"/>
              </a:rPr>
              <a:t>TutorialsPoint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19"/>
              </a:rPr>
              <a:t>Head First SQL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(Chpt.1 free)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0"/>
              </a:rPr>
              <a:t>SQL: A Beginner's Guide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 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1"/>
              </a:rPr>
              <a:t>SQL in a Nutshell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2"/>
              </a:rPr>
              <a:t>SQL for Smarties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(advanced)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0"/>
          <p:cNvSpPr txBox="1"/>
          <p:nvPr/>
        </p:nvSpPr>
        <p:spPr>
          <a:xfrm>
            <a:off x="8870900" y="16581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Video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3"/>
              </a:rPr>
              <a:t>Basics in an hour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4"/>
              </a:rPr>
              <a:t>Khan Academy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219200" lvl="0" indent="0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Game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5"/>
              </a:rPr>
              <a:t>Schemaverse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219200" lvl="0" indent="0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71405" algn="l" rtl="0">
              <a:lnSpc>
                <a:spcPct val="8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Sandbox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6"/>
              </a:rPr>
              <a:t>SQLfiddle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719999" lvl="1" indent="-340338" algn="l" rtl="0">
              <a:lnSpc>
                <a:spcPct val="80000"/>
              </a:lnSpc>
              <a:spcBef>
                <a:spcPts val="798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-US" sz="1800" b="1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7"/>
              </a:rPr>
              <a:t>MySQL Sandbox</a:t>
            </a:r>
            <a:endParaRPr sz="18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Practice Resources</a:t>
            </a:r>
            <a:endParaRPr sz="4800" dirty="0"/>
          </a:p>
        </p:txBody>
      </p:sp>
      <p:sp>
        <p:nvSpPr>
          <p:cNvPr id="285" name="Google Shape;285;p41"/>
          <p:cNvSpPr txBox="1">
            <a:spLocks noGrp="1"/>
          </p:cNvSpPr>
          <p:nvPr>
            <p:ph type="subTitle" idx="1"/>
          </p:nvPr>
        </p:nvSpPr>
        <p:spPr>
          <a:xfrm>
            <a:off x="223425" y="192335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 dirty="0"/>
              <a:t>References (mysqltutorial.org)</a:t>
            </a:r>
            <a:endParaRPr sz="17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>
                <a:solidFill>
                  <a:schemeClr val="accent5"/>
                </a:solidFill>
                <a:hlinkClick r:id="rId3"/>
              </a:rPr>
              <a:t>Data types primer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>
                <a:solidFill>
                  <a:schemeClr val="accent5"/>
                </a:solidFill>
                <a:hlinkClick r:id="rId4"/>
              </a:rPr>
              <a:t>Aggregation primer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>
                <a:solidFill>
                  <a:schemeClr val="accent5"/>
                </a:solidFill>
                <a:hlinkClick r:id="rId5"/>
              </a:rPr>
              <a:t>Subquery primer</a:t>
            </a:r>
            <a:endParaRPr sz="1500" dirty="0"/>
          </a:p>
          <a:p>
            <a:pPr marL="6096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700" dirty="0"/>
              <a:t>Practice:</a:t>
            </a:r>
            <a:endParaRPr sz="17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>
                <a:solidFill>
                  <a:schemeClr val="accent5"/>
                </a:solidFill>
                <a:hlinkClick r:id="rId6"/>
              </a:rPr>
              <a:t>SQLZOO</a:t>
            </a:r>
            <a:endParaRPr sz="1500" u="sng" dirty="0">
              <a:solidFill>
                <a:schemeClr val="accent5"/>
              </a:solidFill>
              <a:hlinkClick r:id="rId7"/>
            </a:endParaRPr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 err="1">
                <a:solidFill>
                  <a:schemeClr val="accent5"/>
                </a:solidFill>
                <a:hlinkClick r:id="rId7"/>
              </a:rPr>
              <a:t>CodeWars</a:t>
            </a:r>
            <a:r>
              <a:rPr lang="en-US" sz="1500" dirty="0"/>
              <a:t> 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dirty="0"/>
              <a:t>(SQLite 3.2.8, </a:t>
            </a:r>
            <a:r>
              <a:rPr lang="en-US" sz="1500" dirty="0" err="1"/>
              <a:t>PostgresSQL</a:t>
            </a:r>
            <a:r>
              <a:rPr lang="en-US" sz="1500" dirty="0"/>
              <a:t> 9.6)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u="sng" dirty="0" err="1">
                <a:solidFill>
                  <a:schemeClr val="accent5"/>
                </a:solidFill>
                <a:hlinkClick r:id="rId8"/>
              </a:rPr>
              <a:t>HackerRank</a:t>
            </a:r>
            <a:r>
              <a:rPr lang="en-US" sz="1500" dirty="0"/>
              <a:t> 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dirty="0"/>
              <a:t>(DB2, MySQL, Oracle, MS SQL Server)</a:t>
            </a:r>
            <a:endParaRPr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dirty="0" err="1"/>
              <a:t>Data.world</a:t>
            </a:r>
            <a:endParaRPr lang="en-US" sz="1500" dirty="0"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en-US" sz="1500" dirty="0"/>
              <a:t>Google </a:t>
            </a:r>
            <a:r>
              <a:rPr lang="en-US" sz="1500" dirty="0" err="1"/>
              <a:t>BigQuery</a:t>
            </a:r>
            <a:endParaRPr sz="2400" dirty="0"/>
          </a:p>
        </p:txBody>
      </p:sp>
      <p:pic>
        <p:nvPicPr>
          <p:cNvPr id="286" name="Google Shape;286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53400" y="2433818"/>
            <a:ext cx="71151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9122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Appendix – SQL Coding Standards</a:t>
            </a:r>
            <a:endParaRPr sz="4800" dirty="0"/>
          </a:p>
        </p:txBody>
      </p:sp>
      <p:sp>
        <p:nvSpPr>
          <p:cNvPr id="7" name="Google Shape;205;p31">
            <a:extLst>
              <a:ext uri="{FF2B5EF4-FFF2-40B4-BE49-F238E27FC236}">
                <a16:creationId xmlns:a16="http://schemas.microsoft.com/office/drawing/2014/main" id="{86E7BA88-6414-4ADA-8711-08271F12D218}"/>
              </a:ext>
            </a:extLst>
          </p:cNvPr>
          <p:cNvSpPr txBox="1"/>
          <p:nvPr/>
        </p:nvSpPr>
        <p:spPr>
          <a:xfrm>
            <a:off x="163166" y="1992802"/>
            <a:ext cx="6415053" cy="4175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>
                <a:latin typeface="Lato" panose="020B0604020202020204" charset="0"/>
              </a:rPr>
              <a:t>SQL Coding Standards vary across entities/organizations.</a:t>
            </a:r>
          </a:p>
          <a:p>
            <a:endParaRPr lang="en-US" sz="2800" dirty="0">
              <a:latin typeface="Lato" panose="020B0604020202020204" charset="0"/>
            </a:endParaRPr>
          </a:p>
          <a:p>
            <a:r>
              <a:rPr lang="en-US" sz="2800" dirty="0">
                <a:latin typeface="Lato" panose="020B0604020202020204" charset="0"/>
              </a:rPr>
              <a:t>However, the following SQL coding “best practices” are utilized in this class.  </a:t>
            </a:r>
          </a:p>
          <a:p>
            <a:endParaRPr lang="en-US" sz="2800" dirty="0">
              <a:latin typeface="Lato" panose="020B0604020202020204" charset="0"/>
            </a:endParaRPr>
          </a:p>
          <a:p>
            <a:r>
              <a:rPr lang="en-US" sz="2800" dirty="0">
                <a:latin typeface="Lato" panose="020B0604020202020204" charset="0"/>
              </a:rPr>
              <a:t>For a full list of “best practices” see the following resource: </a:t>
            </a:r>
            <a:r>
              <a:rPr lang="en-US" sz="2800" dirty="0">
                <a:latin typeface="Lato" panose="020B0604020202020204" charset="0"/>
                <a:hlinkClick r:id="rId3"/>
              </a:rPr>
              <a:t>SQL Style Guide</a:t>
            </a:r>
            <a:endParaRPr lang="en-US" sz="2800" dirty="0">
              <a:latin typeface="Lato" panose="020B0604020202020204" charset="0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CA4CF2-0942-430A-ACE9-A28DE08168D7}"/>
              </a:ext>
            </a:extLst>
          </p:cNvPr>
          <p:cNvSpPr/>
          <p:nvPr/>
        </p:nvSpPr>
        <p:spPr>
          <a:xfrm>
            <a:off x="6489116" y="1745175"/>
            <a:ext cx="57028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latin typeface="Lato" panose="020B0604020202020204" charset="0"/>
              </a:rPr>
              <a:t>SQL coding “best practices”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Capitalize all SQL Clauses &amp; Keywords, Table Constraints and Agg.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Lowercase for all fields &amp; table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Use “_” when defining multi-part column and table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Keywords used as field names are encased in bracket ([]) characters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" panose="020B0604020202020204" charset="0"/>
              </a:rPr>
              <a:t>SQL Clauses on Separate 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099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are the course objectives?</a:t>
            </a:r>
            <a:endParaRPr sz="480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1013070" y="1915698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Understand the need and purpose behind data manipulation,    storage/retrieval, cleaning and management within Data Science projects.  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queries, aggregations, and joins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Combine disparate data sets for analysis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data extraction, cleaning/transform  and loading tasks (ETL)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Understand basic theory behind database design</a:t>
            </a:r>
            <a:endParaRPr sz="2400" dirty="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Evaluate cloud storage platforms and NoSQL alternatives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How is this class structured?</a:t>
            </a:r>
            <a:endParaRPr sz="4800"/>
          </a:p>
        </p:txBody>
      </p:sp>
      <p:sp>
        <p:nvSpPr>
          <p:cNvPr id="192" name="Google Shape;192;p29"/>
          <p:cNvSpPr txBox="1">
            <a:spLocks noGrp="1"/>
          </p:cNvSpPr>
          <p:nvPr>
            <p:ph type="subTitle" idx="1"/>
          </p:nvPr>
        </p:nvSpPr>
        <p:spPr>
          <a:xfrm>
            <a:off x="1077720" y="19988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 dirty="0"/>
              <a:t>Hour 1</a:t>
            </a:r>
            <a:r>
              <a:rPr lang="en-US" sz="3000" dirty="0"/>
              <a:t>: Previous Class Review + Quiz, Topic 1 Lecture</a:t>
            </a:r>
            <a:endParaRPr sz="3000" dirty="0"/>
          </a:p>
          <a:p>
            <a:pPr marL="342900" lvl="0" indent="-217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dirty="0"/>
          </a:p>
          <a:p>
            <a:pPr marL="60960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 dirty="0"/>
              <a:t>Hour 2</a:t>
            </a:r>
            <a:r>
              <a:rPr lang="en-US" sz="3000" dirty="0"/>
              <a:t>: Topic 2 Lecture, Emphasis on Application</a:t>
            </a:r>
            <a:endParaRPr sz="3000" dirty="0"/>
          </a:p>
          <a:p>
            <a:pPr marL="342900" lvl="0" indent="-217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dirty="0"/>
          </a:p>
          <a:p>
            <a:pPr marL="60960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 dirty="0"/>
              <a:t>Hour 3/4</a:t>
            </a:r>
            <a:r>
              <a:rPr lang="en-US" sz="3000" dirty="0"/>
              <a:t>: Hands-on Exercises &amp; Class Project, Questions</a:t>
            </a:r>
            <a:endParaRPr sz="3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Class 1 Objectives</a:t>
            </a:r>
            <a:endParaRPr sz="4800" dirty="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980305" y="1955491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the need for Data Manipulation &amp; Management? </a:t>
            </a:r>
            <a:endParaRPr sz="3000" dirty="0"/>
          </a:p>
          <a:p>
            <a:pPr marL="609600" indent="-304800">
              <a:lnSpc>
                <a:spcPct val="150000"/>
              </a:lnSpc>
              <a:buSzPts val="3000"/>
            </a:pPr>
            <a:r>
              <a:rPr lang="en-US" sz="3000" dirty="0"/>
              <a:t>What is SQL?   What is a database?</a:t>
            </a:r>
            <a:endParaRPr sz="3000" dirty="0"/>
          </a:p>
          <a:p>
            <a:pPr marL="6096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How do you store data in a Database?</a:t>
            </a:r>
          </a:p>
          <a:p>
            <a:pPr marL="609600" lvl="0" indent="-304800">
              <a:lnSpc>
                <a:spcPct val="150000"/>
              </a:lnSpc>
              <a:buSzPts val="3000"/>
            </a:pPr>
            <a:r>
              <a:rPr lang="en-US" sz="3000" dirty="0"/>
              <a:t>How do you obtain structured data using SQL clauses?</a:t>
            </a:r>
          </a:p>
          <a:p>
            <a:pPr marL="609600" lvl="0" indent="-304800">
              <a:lnSpc>
                <a:spcPct val="150000"/>
              </a:lnSpc>
              <a:spcBef>
                <a:spcPts val="1000"/>
              </a:spcBef>
              <a:buSzPts val="3000"/>
            </a:pPr>
            <a:r>
              <a:rPr lang="en-US" sz="3000" dirty="0"/>
              <a:t>Practice SQL Queries in  MySQL Workbench</a:t>
            </a: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br>
              <a:rPr lang="en-US" sz="3000" dirty="0"/>
            </a:br>
            <a:endParaRPr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ctrTitle"/>
          </p:nvPr>
        </p:nvSpPr>
        <p:spPr>
          <a:xfrm>
            <a:off x="913800" y="609600"/>
            <a:ext cx="1119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What is the need for data manipulation?</a:t>
            </a:r>
            <a:endParaRPr sz="4200"/>
          </a:p>
        </p:txBody>
      </p:sp>
      <p:sp>
        <p:nvSpPr>
          <p:cNvPr id="210" name="Google Shape;210;p32"/>
          <p:cNvSpPr txBox="1">
            <a:spLocks noGrp="1"/>
          </p:cNvSpPr>
          <p:nvPr>
            <p:ph type="subTitle" idx="1"/>
          </p:nvPr>
        </p:nvSpPr>
        <p:spPr>
          <a:xfrm>
            <a:off x="1077723" y="1998825"/>
            <a:ext cx="5479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71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Creating new datasets &amp; Combine disparate data sets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Perform common queries, aggregations, and joins</a:t>
            </a: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Adding, removing, or modifying data</a:t>
            </a:r>
            <a:endParaRPr sz="2400" dirty="0"/>
          </a:p>
          <a:p>
            <a:pPr marL="36899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Extracting and Storing Data</a:t>
            </a:r>
            <a:endParaRPr sz="2400" dirty="0"/>
          </a:p>
        </p:txBody>
      </p:sp>
      <p:sp>
        <p:nvSpPr>
          <p:cNvPr id="211" name="Google Shape;211;p32"/>
          <p:cNvSpPr txBox="1">
            <a:spLocks noGrp="1"/>
          </p:cNvSpPr>
          <p:nvPr>
            <p:ph type="body" idx="4294967295"/>
          </p:nvPr>
        </p:nvSpPr>
        <p:spPr>
          <a:xfrm>
            <a:off x="6556923" y="1998825"/>
            <a:ext cx="5550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95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Creation/Extraction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Transformation data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Cleaning data</a:t>
            </a:r>
            <a:br>
              <a:rPr lang="en-US" sz="2400"/>
            </a:br>
            <a:endParaRPr sz="2400"/>
          </a:p>
          <a:p>
            <a:pPr marL="342900" lvl="0" indent="-3695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Retrieval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How can you manage large amounts of data?</a:t>
            </a:r>
            <a:endParaRPr sz="3600"/>
          </a:p>
        </p:txBody>
      </p:sp>
      <p:sp>
        <p:nvSpPr>
          <p:cNvPr id="217" name="Google Shape;217;p33"/>
          <p:cNvSpPr txBox="1">
            <a:spLocks noGrp="1"/>
          </p:cNvSpPr>
          <p:nvPr>
            <p:ph type="subTitle" idx="1"/>
          </p:nvPr>
        </p:nvSpPr>
        <p:spPr>
          <a:xfrm>
            <a:off x="367825" y="1945250"/>
            <a:ext cx="654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Storage - Relational or Non-Relational DBs </a:t>
            </a:r>
            <a:endParaRPr sz="240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096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Relational Database Lingo:</a:t>
            </a:r>
            <a:endParaRPr sz="2400"/>
          </a:p>
          <a:p>
            <a:pPr marL="762000" lvl="1" indent="-3048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Table </a:t>
            </a:r>
            <a:r>
              <a:rPr lang="en-US"/>
              <a:t>- the only data structure in SQL, where data is directly stored</a:t>
            </a:r>
            <a:endParaRPr/>
          </a:p>
          <a:p>
            <a:pPr marL="762000" lvl="1" indent="-3048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Database</a:t>
            </a:r>
            <a:r>
              <a:rPr lang="en-US"/>
              <a:t> - large container filled with tables</a:t>
            </a:r>
            <a:endParaRPr/>
          </a:p>
          <a:p>
            <a:pPr marL="762000" lvl="1" indent="-30480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100"/>
              <a:buNone/>
            </a:pPr>
            <a:r>
              <a:rPr lang="en-US" u="sng"/>
              <a:t>Field/Record</a:t>
            </a:r>
            <a:r>
              <a:rPr lang="en-US"/>
              <a:t> - column/row</a:t>
            </a:r>
            <a:endParaRPr/>
          </a:p>
          <a:p>
            <a:pPr marL="762000" lvl="0" indent="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u="sng"/>
              <a:t>Schema </a:t>
            </a:r>
            <a:r>
              <a:rPr lang="en-US"/>
              <a:t>-  how a table or database is organized or designed</a:t>
            </a:r>
            <a:endParaRPr/>
          </a:p>
          <a:p>
            <a:pPr marL="1219200" lvl="1" indent="-30480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br>
              <a:rPr lang="en-US" sz="2400"/>
            </a:br>
            <a:br>
              <a:rPr lang="en-US" sz="2400"/>
            </a:br>
            <a:endParaRPr sz="2400"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725" y="1945250"/>
            <a:ext cx="4975475" cy="3970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is SQL?</a:t>
            </a:r>
            <a:endParaRPr sz="4800"/>
          </a:p>
        </p:txBody>
      </p:sp>
      <p:sp>
        <p:nvSpPr>
          <p:cNvPr id="224" name="Google Shape;224;p34"/>
          <p:cNvSpPr txBox="1">
            <a:spLocks noGrp="1"/>
          </p:cNvSpPr>
          <p:nvPr>
            <p:ph type="body" idx="4294967295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41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Structured Query Language -  Structured Query Language (SQL) is a standard programming language for relational database management and data manipulation</a:t>
            </a:r>
            <a:endParaRPr sz="20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000" dirty="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Dialects include MySQL, SQLite, MS SQL Server, Oracle, PostgreSQL, IBM DB2</a:t>
            </a:r>
            <a:endParaRPr sz="20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000" dirty="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Query: statement that asks for information from the database</a:t>
            </a:r>
            <a:endParaRPr sz="2000" dirty="0"/>
          </a:p>
          <a:p>
            <a:pPr marL="609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Runs locally, on a server, or in the cloud</a:t>
            </a:r>
            <a:endParaRPr sz="2000" dirty="0"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2000" dirty="0"/>
          </a:p>
          <a:p>
            <a:pPr marL="342900" lvl="0" indent="-3441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Simple and fast - Only one data structure, Optimized</a:t>
            </a: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Components</a:t>
            </a:r>
            <a:endParaRPr sz="4800"/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975" y="1808275"/>
            <a:ext cx="8841067" cy="49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2596275" y="55706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modifying data structures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32" name="Google Shape;232;p35"/>
          <p:cNvSpPr txBox="1"/>
          <p:nvPr/>
        </p:nvSpPr>
        <p:spPr>
          <a:xfrm>
            <a:off x="4652638" y="6026100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manipulating data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6709000" y="506077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Access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8755875" y="5440525"/>
            <a:ext cx="1492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What is a database?</a:t>
            </a:r>
            <a:endParaRPr sz="4800"/>
          </a:p>
        </p:txBody>
      </p:sp>
      <p:sp>
        <p:nvSpPr>
          <p:cNvPr id="240" name="Google Shape;240;p36"/>
          <p:cNvSpPr txBox="1">
            <a:spLocks noGrp="1"/>
          </p:cNvSpPr>
          <p:nvPr>
            <p:ph type="subTitle" idx="1"/>
          </p:nvPr>
        </p:nvSpPr>
        <p:spPr>
          <a:xfrm>
            <a:off x="1388700" y="2855675"/>
            <a:ext cx="5479200" cy="2782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Advantages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Security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Data integrity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Customization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Recovery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Persistence</a:t>
            </a:r>
            <a:endParaRPr sz="2400"/>
          </a:p>
          <a:p>
            <a:pPr marL="1219200" lvl="1" indent="-3048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Data Sharing</a:t>
            </a:r>
            <a:endParaRPr sz="2400"/>
          </a:p>
        </p:txBody>
      </p:sp>
      <p:sp>
        <p:nvSpPr>
          <p:cNvPr id="241" name="Google Shape;241;p36"/>
          <p:cNvSpPr txBox="1"/>
          <p:nvPr/>
        </p:nvSpPr>
        <p:spPr>
          <a:xfrm>
            <a:off x="6563100" y="2779475"/>
            <a:ext cx="5109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Disadvantages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Learning curve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Abstract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457200" algn="l" rtl="0">
              <a:lnSpc>
                <a:spcPct val="80000"/>
              </a:lnSpc>
              <a:spcBef>
                <a:spcPts val="933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Maintenance &amp; Dev costs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1016850" y="1971475"/>
            <a:ext cx="10506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database is a collection of information that is organized so that it can be easily accessed, managed and updated.</a:t>
            </a:r>
            <a:endParaRPr sz="185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1791</Words>
  <Application>Microsoft Office PowerPoint</Application>
  <PresentationFormat>Widescreen</PresentationFormat>
  <Paragraphs>286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Lato</vt:lpstr>
      <vt:lpstr>Courier New</vt:lpstr>
      <vt:lpstr>Tahoma</vt:lpstr>
      <vt:lpstr>Lustria</vt:lpstr>
      <vt:lpstr>Calibri</vt:lpstr>
      <vt:lpstr>Arial</vt:lpstr>
      <vt:lpstr>Raleway</vt:lpstr>
      <vt:lpstr>Streamline</vt:lpstr>
      <vt:lpstr>Data Manipulation &amp; Management - Overview </vt:lpstr>
      <vt:lpstr>What are the course objectives?</vt:lpstr>
      <vt:lpstr>How is this class structured?</vt:lpstr>
      <vt:lpstr>Class 1 Objectives</vt:lpstr>
      <vt:lpstr>What is the need for data manipulation?</vt:lpstr>
      <vt:lpstr>How can you manage large amounts of data?</vt:lpstr>
      <vt:lpstr>What is SQL?</vt:lpstr>
      <vt:lpstr>SQL Components</vt:lpstr>
      <vt:lpstr>What is a database?</vt:lpstr>
      <vt:lpstr>What is a table?</vt:lpstr>
      <vt:lpstr>Common Data Types</vt:lpstr>
      <vt:lpstr>What data types can you use?</vt:lpstr>
      <vt:lpstr>What is a Query?</vt:lpstr>
      <vt:lpstr>Query – Clause Sequence</vt:lpstr>
      <vt:lpstr>Example - World Query</vt:lpstr>
      <vt:lpstr>Where can you learn more SQL?</vt:lpstr>
      <vt:lpstr>Practice Resources</vt:lpstr>
      <vt:lpstr>Appendix – SQL Coding Standards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&amp; Management - Overview</dc:title>
  <dc:creator>JTB Ventures LLC</dc:creator>
  <cp:lastModifiedBy>Jeremy Bergmann</cp:lastModifiedBy>
  <cp:revision>56</cp:revision>
  <dcterms:modified xsi:type="dcterms:W3CDTF">2021-10-17T14:31:45Z</dcterms:modified>
</cp:coreProperties>
</file>