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7"/>
  </p:notesMasterIdLst>
  <p:sldIdLst>
    <p:sldId id="256" r:id="rId3"/>
    <p:sldId id="258" r:id="rId4"/>
    <p:sldId id="259" r:id="rId5"/>
    <p:sldId id="270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Raleway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2AC5E5-C314-4124-BA9A-81ABE18C8682}" v="1" dt="2020-05-26T11:45:30.850"/>
  </p1510:revLst>
</p1510:revInfo>
</file>

<file path=ppt/tableStyles.xml><?xml version="1.0" encoding="utf-8"?>
<a:tblStyleLst xmlns:a="http://schemas.openxmlformats.org/drawingml/2006/main" def="{3FFB74CC-DCDB-4D84-8F7D-45C7636C0263}">
  <a:tblStyle styleId="{3FFB74CC-DCDB-4D84-8F7D-45C7636C02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ergmann" userId="c2589a63-7d35-4bd4-b1d6-7fbcacc677e5" providerId="ADAL" clId="{332AC5E5-C314-4124-BA9A-81ABE18C8682}"/>
    <pc:docChg chg="delSld modSld">
      <pc:chgData name="Jeremy Bergmann" userId="c2589a63-7d35-4bd4-b1d6-7fbcacc677e5" providerId="ADAL" clId="{332AC5E5-C314-4124-BA9A-81ABE18C8682}" dt="2020-05-26T11:46:03.061" v="55" actId="47"/>
      <pc:docMkLst>
        <pc:docMk/>
      </pc:docMkLst>
      <pc:sldChg chg="addSp modSp mod">
        <pc:chgData name="Jeremy Bergmann" userId="c2589a63-7d35-4bd4-b1d6-7fbcacc677e5" providerId="ADAL" clId="{332AC5E5-C314-4124-BA9A-81ABE18C8682}" dt="2020-05-26T11:44:28.258" v="0" actId="27309"/>
        <pc:sldMkLst>
          <pc:docMk/>
          <pc:sldMk cId="0" sldId="256"/>
        </pc:sldMkLst>
        <pc:graphicFrameChg chg="add modGraphic">
          <ac:chgData name="Jeremy Bergmann" userId="c2589a63-7d35-4bd4-b1d6-7fbcacc677e5" providerId="ADAL" clId="{332AC5E5-C314-4124-BA9A-81ABE18C8682}" dt="2020-05-26T11:44:28.258" v="0" actId="27309"/>
          <ac:graphicFrameMkLst>
            <pc:docMk/>
            <pc:sldMk cId="0" sldId="256"/>
            <ac:graphicFrameMk id="3" creationId="{0F1CD157-B470-4353-B164-35A726AC9C27}"/>
          </ac:graphicFrameMkLst>
        </pc:graphicFrameChg>
      </pc:sldChg>
      <pc:sldChg chg="del">
        <pc:chgData name="Jeremy Bergmann" userId="c2589a63-7d35-4bd4-b1d6-7fbcacc677e5" providerId="ADAL" clId="{332AC5E5-C314-4124-BA9A-81ABE18C8682}" dt="2020-05-26T11:46:03.061" v="55" actId="47"/>
        <pc:sldMkLst>
          <pc:docMk/>
          <pc:sldMk cId="0" sldId="257"/>
        </pc:sldMkLst>
      </pc:sldChg>
      <pc:sldChg chg="del">
        <pc:chgData name="Jeremy Bergmann" userId="c2589a63-7d35-4bd4-b1d6-7fbcacc677e5" providerId="ADAL" clId="{332AC5E5-C314-4124-BA9A-81ABE18C8682}" dt="2020-05-26T11:44:45.916" v="1" actId="47"/>
        <pc:sldMkLst>
          <pc:docMk/>
          <pc:sldMk cId="0" sldId="260"/>
        </pc:sldMkLst>
      </pc:sldChg>
      <pc:sldChg chg="del">
        <pc:chgData name="Jeremy Bergmann" userId="c2589a63-7d35-4bd4-b1d6-7fbcacc677e5" providerId="ADAL" clId="{332AC5E5-C314-4124-BA9A-81ABE18C8682}" dt="2020-05-26T11:44:45.916" v="1" actId="47"/>
        <pc:sldMkLst>
          <pc:docMk/>
          <pc:sldMk cId="0" sldId="261"/>
        </pc:sldMkLst>
      </pc:sldChg>
      <pc:sldChg chg="del">
        <pc:chgData name="Jeremy Bergmann" userId="c2589a63-7d35-4bd4-b1d6-7fbcacc677e5" providerId="ADAL" clId="{332AC5E5-C314-4124-BA9A-81ABE18C8682}" dt="2020-05-26T11:44:45.916" v="1" actId="47"/>
        <pc:sldMkLst>
          <pc:docMk/>
          <pc:sldMk cId="0" sldId="262"/>
        </pc:sldMkLst>
      </pc:sldChg>
      <pc:sldChg chg="del">
        <pc:chgData name="Jeremy Bergmann" userId="c2589a63-7d35-4bd4-b1d6-7fbcacc677e5" providerId="ADAL" clId="{332AC5E5-C314-4124-BA9A-81ABE18C8682}" dt="2020-05-26T11:44:45.916" v="1" actId="47"/>
        <pc:sldMkLst>
          <pc:docMk/>
          <pc:sldMk cId="0" sldId="263"/>
        </pc:sldMkLst>
      </pc:sldChg>
      <pc:sldChg chg="del">
        <pc:chgData name="Jeremy Bergmann" userId="c2589a63-7d35-4bd4-b1d6-7fbcacc677e5" providerId="ADAL" clId="{332AC5E5-C314-4124-BA9A-81ABE18C8682}" dt="2020-05-26T11:44:45.916" v="1" actId="47"/>
        <pc:sldMkLst>
          <pc:docMk/>
          <pc:sldMk cId="0" sldId="264"/>
        </pc:sldMkLst>
      </pc:sldChg>
      <pc:sldChg chg="del">
        <pc:chgData name="Jeremy Bergmann" userId="c2589a63-7d35-4bd4-b1d6-7fbcacc677e5" providerId="ADAL" clId="{332AC5E5-C314-4124-BA9A-81ABE18C8682}" dt="2020-05-26T11:44:45.916" v="1" actId="47"/>
        <pc:sldMkLst>
          <pc:docMk/>
          <pc:sldMk cId="0" sldId="265"/>
        </pc:sldMkLst>
      </pc:sldChg>
      <pc:sldChg chg="del">
        <pc:chgData name="Jeremy Bergmann" userId="c2589a63-7d35-4bd4-b1d6-7fbcacc677e5" providerId="ADAL" clId="{332AC5E5-C314-4124-BA9A-81ABE18C8682}" dt="2020-05-26T11:44:45.916" v="1" actId="47"/>
        <pc:sldMkLst>
          <pc:docMk/>
          <pc:sldMk cId="0" sldId="266"/>
        </pc:sldMkLst>
      </pc:sldChg>
      <pc:sldChg chg="del">
        <pc:chgData name="Jeremy Bergmann" userId="c2589a63-7d35-4bd4-b1d6-7fbcacc677e5" providerId="ADAL" clId="{332AC5E5-C314-4124-BA9A-81ABE18C8682}" dt="2020-05-26T11:44:45.916" v="1" actId="47"/>
        <pc:sldMkLst>
          <pc:docMk/>
          <pc:sldMk cId="0" sldId="267"/>
        </pc:sldMkLst>
      </pc:sldChg>
      <pc:sldChg chg="del">
        <pc:chgData name="Jeremy Bergmann" userId="c2589a63-7d35-4bd4-b1d6-7fbcacc677e5" providerId="ADAL" clId="{332AC5E5-C314-4124-BA9A-81ABE18C8682}" dt="2020-05-26T11:44:45.916" v="1" actId="47"/>
        <pc:sldMkLst>
          <pc:docMk/>
          <pc:sldMk cId="0" sldId="268"/>
        </pc:sldMkLst>
      </pc:sldChg>
      <pc:sldChg chg="del">
        <pc:chgData name="Jeremy Bergmann" userId="c2589a63-7d35-4bd4-b1d6-7fbcacc677e5" providerId="ADAL" clId="{332AC5E5-C314-4124-BA9A-81ABE18C8682}" dt="2020-05-26T11:44:45.916" v="1" actId="47"/>
        <pc:sldMkLst>
          <pc:docMk/>
          <pc:sldMk cId="0" sldId="269"/>
        </pc:sldMkLst>
      </pc:sldChg>
      <pc:sldChg chg="modSp mod">
        <pc:chgData name="Jeremy Bergmann" userId="c2589a63-7d35-4bd4-b1d6-7fbcacc677e5" providerId="ADAL" clId="{332AC5E5-C314-4124-BA9A-81ABE18C8682}" dt="2020-05-26T11:45:42.774" v="54" actId="20577"/>
        <pc:sldMkLst>
          <pc:docMk/>
          <pc:sldMk cId="0" sldId="270"/>
        </pc:sldMkLst>
        <pc:spChg chg="mod">
          <ac:chgData name="Jeremy Bergmann" userId="c2589a63-7d35-4bd4-b1d6-7fbcacc677e5" providerId="ADAL" clId="{332AC5E5-C314-4124-BA9A-81ABE18C8682}" dt="2020-05-26T11:45:42.774" v="54" actId="20577"/>
          <ac:spMkLst>
            <pc:docMk/>
            <pc:sldMk cId="0" sldId="270"/>
            <ac:spMk id="2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merankings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e143d9a7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g5e143d9a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076864104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Feynman technique: Learn -&gt; Explain -&gt; Reflect -&gt; Repeat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the most important ideas from last class?</a:t>
            </a:r>
            <a:br>
              <a:rPr lang="en-US"/>
            </a:br>
            <a:br>
              <a:rPr lang="en-US"/>
            </a:br>
            <a:r>
              <a:rPr lang="en-US"/>
              <a:t>Write a summary of the information as if explaining to a 14 year old. </a:t>
            </a:r>
            <a:br>
              <a:rPr lang="en-US"/>
            </a:br>
            <a:r>
              <a:rPr lang="en-US"/>
              <a:t>Avoid jargon</a:t>
            </a:r>
            <a:br>
              <a:rPr lang="en-US"/>
            </a:br>
            <a:r>
              <a:rPr lang="en-US"/>
              <a:t>Keep the words and sentences simple</a:t>
            </a:r>
            <a:br>
              <a:rPr lang="en-US"/>
            </a:br>
            <a:r>
              <a:rPr lang="en-US"/>
              <a:t>Rely on memory</a:t>
            </a:r>
            <a:br>
              <a:rPr lang="en-US"/>
            </a:br>
            <a:r>
              <a:rPr lang="en-US"/>
              <a:t>Make the explanation visual, if possible</a:t>
            </a:r>
            <a:br>
              <a:rPr lang="en-US"/>
            </a:br>
            <a:br>
              <a:rPr lang="en-US"/>
            </a:br>
            <a:r>
              <a:rPr lang="en-US"/>
              <a:t>Note where you had difficulty or have knowledge gaps.</a:t>
            </a:r>
            <a:br>
              <a:rPr lang="en-US"/>
            </a:br>
            <a:r>
              <a:rPr lang="en-US"/>
              <a:t>These indicate things you should review, research, or ask questions about</a:t>
            </a:r>
            <a:br>
              <a:rPr lang="en-US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507686410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d39b7d91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d39b7d912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https://www.gamerankings.com/</a:t>
            </a:r>
            <a:endParaRPr/>
          </a:p>
        </p:txBody>
      </p:sp>
      <p:sp>
        <p:nvSpPr>
          <p:cNvPr id="289" name="Google Shape;289;g5d39b7d912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p15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99" name="Google Shape;99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6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06" name="Google Shape;106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17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13" name="Google Shape;113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8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21" name="Google Shape;121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p19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30" name="Google Shape;130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20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37" name="Google Shape;137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1"/>
          <p:cNvGrpSpPr/>
          <p:nvPr/>
        </p:nvGrpSpPr>
        <p:grpSpPr>
          <a:xfrm>
            <a:off x="1107035" y="5558971"/>
            <a:ext cx="994316" cy="61102"/>
            <a:chOff x="4580561" y="2589004"/>
            <a:chExt cx="1064464" cy="25200"/>
          </a:xfrm>
        </p:grpSpPr>
        <p:sp>
          <p:nvSpPr>
            <p:cNvPr id="144" name="Google Shape;144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" name="Google Shape;150;p22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51" name="Google Shape;151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24"/>
          <p:cNvGrpSpPr/>
          <p:nvPr/>
        </p:nvGrpSpPr>
        <p:grpSpPr>
          <a:xfrm>
            <a:off x="1107035" y="5558971"/>
            <a:ext cx="994316" cy="61102"/>
            <a:chOff x="4580561" y="2589004"/>
            <a:chExt cx="1064464" cy="25200"/>
          </a:xfrm>
        </p:grpSpPr>
        <p:sp>
          <p:nvSpPr>
            <p:cNvPr id="162" name="Google Shape;162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24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marL="3657600" lvl="7" indent="-308609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marL="4114800" lvl="8" indent="-308609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ctrTitle"/>
          </p:nvPr>
        </p:nvSpPr>
        <p:spPr>
          <a:xfrm>
            <a:off x="970650" y="2700745"/>
            <a:ext cx="10250700" cy="906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/>
              <a:t>Data Manipulation - Part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Jeremy Bergmann - Omaha Data Science Academy</a:t>
            </a:r>
            <a:endParaRPr sz="240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0F1CD157-B470-4353-B164-35A726AC9C2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75728480"/>
                  </p:ext>
                </p:extLst>
              </p:nvPr>
            </p:nvGraphicFramePr>
            <p:xfrm>
              <a:off x="-2698044" y="699336"/>
              <a:ext cx="3048000" cy="1714500"/>
            </p:xfrm>
            <a:graphic>
              <a:graphicData uri="http://schemas.microsoft.com/office/powerpoint/2016/slidezoom">
                <pslz:sldZm>
                  <pslz:sldZmObj sldId="257" cId="0">
                    <pslz:zmPr id="{3FDE4A0C-8D6D-4700-9CEF-D4E8CD9EBD32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Slide Zoom 2">
                <a:extLst>
                  <a:ext uri="{FF2B5EF4-FFF2-40B4-BE49-F238E27FC236}">
                    <a16:creationId xmlns:a16="http://schemas.microsoft.com/office/drawing/2014/main" id="{0F1CD157-B470-4353-B164-35A726AC9C2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698044" y="699336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Project Milestones</a:t>
            </a:r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body" idx="4294967295"/>
          </p:nvPr>
        </p:nvSpPr>
        <p:spPr>
          <a:xfrm>
            <a:off x="1001545" y="1995724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4098" lvl="0" indent="-49409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Import data into MySQL database (Class 1)</a:t>
            </a:r>
            <a:endParaRPr sz="240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Query Data for Data Understanding/Relevant Information (Class 2) </a:t>
            </a:r>
            <a:endParaRPr sz="240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6AA84F"/>
                </a:solidFill>
              </a:rPr>
              <a:t>Storing/Joining data for analysis (Class 3-4)</a:t>
            </a:r>
            <a:endParaRPr sz="2400">
              <a:solidFill>
                <a:srgbClr val="6AA84F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Cleaning Data (Class 5)</a:t>
            </a:r>
            <a:endParaRPr sz="240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Normalize Data &amp; Create Data Model (Class 6)</a:t>
            </a:r>
            <a:endParaRPr sz="240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Analyze Data Quality &amp; Create Data Dictionary (Class 7) </a:t>
            </a:r>
            <a:endParaRPr sz="240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Connect Data to PowerBI Desktop/Cloud, Answer Business Questions Automate data workflow using ETL (Python - Optional) (Class 8)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Class 3 Objectives</a:t>
            </a:r>
            <a:endParaRPr sz="4800"/>
          </a:p>
        </p:txBody>
      </p:sp>
      <p:sp>
        <p:nvSpPr>
          <p:cNvPr id="198" name="Google Shape;198;p30"/>
          <p:cNvSpPr txBox="1"/>
          <p:nvPr/>
        </p:nvSpPr>
        <p:spPr>
          <a:xfrm>
            <a:off x="8285450" y="2016100"/>
            <a:ext cx="14967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FF00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30"/>
          <p:cNvSpPr/>
          <p:nvPr/>
        </p:nvSpPr>
        <p:spPr>
          <a:xfrm>
            <a:off x="1342025" y="2100700"/>
            <a:ext cx="4452000" cy="521700"/>
          </a:xfrm>
          <a:prstGeom prst="rect">
            <a:avLst/>
          </a:prstGeom>
          <a:solidFill>
            <a:srgbClr val="E9EDEE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0"/>
          <p:cNvSpPr txBox="1"/>
          <p:nvPr/>
        </p:nvSpPr>
        <p:spPr>
          <a:xfrm>
            <a:off x="6343850" y="2016100"/>
            <a:ext cx="5379900" cy="3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 b="1" u="sng"/>
              <a:t>Part 2 - Data Manipulation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Create and delete views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SQL Operators, Wildcards, Like, etc.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Case Statements &amp; Logical Functions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Clean string, numeric, and date data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/>
              <a:t>Perform joins - inner, outer and left </a:t>
            </a:r>
            <a:endParaRPr sz="2400"/>
          </a:p>
        </p:txBody>
      </p:sp>
      <p:sp>
        <p:nvSpPr>
          <p:cNvPr id="201" name="Google Shape;201;p30"/>
          <p:cNvSpPr txBox="1"/>
          <p:nvPr/>
        </p:nvSpPr>
        <p:spPr>
          <a:xfrm>
            <a:off x="1084825" y="2016100"/>
            <a:ext cx="5188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 b="1" u="sng"/>
              <a:t>Part 1 - Data Storage</a:t>
            </a:r>
            <a:endParaRPr sz="2400" b="1" u="sng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Create and delete databases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Create and delete tables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Create tables with constraints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Add and delete table fields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Add and delete table constraints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Insert data manually into tables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Import data from SQL and CSV files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>
            <a:spLocks noGrp="1"/>
          </p:cNvSpPr>
          <p:nvPr>
            <p:ph type="ctrTitle"/>
          </p:nvPr>
        </p:nvSpPr>
        <p:spPr>
          <a:xfrm>
            <a:off x="972825" y="69731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 Project </a:t>
            </a:r>
            <a:endParaRPr/>
          </a:p>
        </p:txBody>
      </p:sp>
      <p:sp>
        <p:nvSpPr>
          <p:cNvPr id="292" name="Google Shape;292;p41"/>
          <p:cNvSpPr txBox="1"/>
          <p:nvPr/>
        </p:nvSpPr>
        <p:spPr>
          <a:xfrm>
            <a:off x="492375" y="1656925"/>
            <a:ext cx="6672300" cy="6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/>
              <a:t>Data Storage &amp; Manipulation</a:t>
            </a:r>
            <a:endParaRPr sz="1800" b="1" u="sng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u="sng" dirty="0"/>
          </a:p>
          <a:p>
            <a:r>
              <a:rPr lang="en-US" sz="1700" dirty="0"/>
              <a:t>1. To fully understand the current “top games” in the marketplace, the business needs to store additional video game sales data, 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lphaLcParenR"/>
            </a:pPr>
            <a:r>
              <a:rPr lang="en-US" sz="1700" dirty="0"/>
              <a:t>Create a table named “</a:t>
            </a:r>
            <a:r>
              <a:rPr lang="en-US" sz="1700" dirty="0" err="1"/>
              <a:t>console_game_sales</a:t>
            </a:r>
            <a:r>
              <a:rPr lang="en-US" sz="1700" dirty="0"/>
              <a:t>” in the consoles schema, using the “ConsoleGames_201905.csv” file in the “Class Project/consoles” folder</a:t>
            </a:r>
            <a:endParaRPr sz="17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lphaLcParenR"/>
            </a:pPr>
            <a:r>
              <a:rPr lang="en-US" sz="1700" dirty="0"/>
              <a:t>Create a SQL script that inserts the values of the CSV file, into the “</a:t>
            </a:r>
            <a:r>
              <a:rPr lang="en-US" sz="1700" dirty="0" err="1"/>
              <a:t>console_game_sales</a:t>
            </a:r>
            <a:r>
              <a:rPr lang="en-US" sz="1700" dirty="0"/>
              <a:t>” table.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2. The company is not interested in producing Sports Games - Remove these observations from the “</a:t>
            </a:r>
            <a:r>
              <a:rPr lang="en-US" sz="1700" dirty="0" err="1"/>
              <a:t>console_game_sales</a:t>
            </a:r>
            <a:r>
              <a:rPr lang="en-US" sz="1700" dirty="0"/>
              <a:t>” table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3. The CEO insist that “Barbie Adventure Game” is a top-seller.  Insert a record with that “Title” into the table, for comparison purposes (mock-up field values) 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</p:txBody>
      </p:sp>
      <p:pic>
        <p:nvPicPr>
          <p:cNvPr id="293" name="Google Shape;29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4875" y="2150517"/>
            <a:ext cx="3636183" cy="3636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425</Words>
  <Application>Microsoft Office PowerPoint</Application>
  <PresentationFormat>Widescreen</PresentationFormat>
  <Paragraphs>41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Lustria</vt:lpstr>
      <vt:lpstr>Arial</vt:lpstr>
      <vt:lpstr>Lato</vt:lpstr>
      <vt:lpstr>Calibri</vt:lpstr>
      <vt:lpstr>Raleway</vt:lpstr>
      <vt:lpstr>Streamline</vt:lpstr>
      <vt:lpstr>Streamline</vt:lpstr>
      <vt:lpstr>Data Manipulation - Part 1 </vt:lpstr>
      <vt:lpstr>Project Milestones</vt:lpstr>
      <vt:lpstr>Class 3 Objectives</vt:lpstr>
      <vt:lpstr>Class Project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Manipulation - Part 1</dc:title>
  <dc:creator>JTB Ventures LLC</dc:creator>
  <cp:lastModifiedBy>Jeremy Bergmann</cp:lastModifiedBy>
  <cp:revision>2</cp:revision>
  <dcterms:modified xsi:type="dcterms:W3CDTF">2020-05-26T11:46:19Z</dcterms:modified>
</cp:coreProperties>
</file>