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8"/>
  </p:notesMasterIdLst>
  <p:sldIdLst>
    <p:sldId id="256" r:id="rId3"/>
    <p:sldId id="257" r:id="rId4"/>
    <p:sldId id="258" r:id="rId5"/>
    <p:sldId id="272" r:id="rId6"/>
    <p:sldId id="273"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BD9E7B-CFC3-4F12-B3F5-2AAF419E48A1}">
  <a:tblStyle styleId="{7BBD9E7B-CFC3-4F12-B3F5-2AAF419E48A1}" styleName="Table_0">
    <a:wholeTbl>
      <a:tcTxStyle b="off" i="off">
        <a:font>
          <a:latin typeface="Calisto MT"/>
          <a:ea typeface="Calisto MT"/>
          <a:cs typeface="Calisto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8E7"/>
          </a:solidFill>
        </a:fill>
      </a:tcStyle>
    </a:wholeTbl>
    <a:band1H>
      <a:tcTxStyle/>
      <a:tcStyle>
        <a:tcBdr/>
        <a:fill>
          <a:solidFill>
            <a:srgbClr val="E7CECB"/>
          </a:solidFill>
        </a:fill>
      </a:tcStyle>
    </a:band1H>
    <a:band2H>
      <a:tcTxStyle/>
      <a:tcStyle>
        <a:tcBdr/>
      </a:tcStyle>
    </a:band2H>
    <a:band1V>
      <a:tcTxStyle/>
      <a:tcStyle>
        <a:tcBdr/>
        <a:fill>
          <a:solidFill>
            <a:srgbClr val="E7CECB"/>
          </a:solidFill>
        </a:fill>
      </a:tcStyle>
    </a:band1V>
    <a:band2V>
      <a:tcTxStyle/>
      <a:tcStyle>
        <a:tcBdr/>
      </a:tcStyle>
    </a:band2V>
    <a:lastCol>
      <a:tcTxStyle b="on" i="off">
        <a:font>
          <a:latin typeface="Calisto MT"/>
          <a:ea typeface="Calisto MT"/>
          <a:cs typeface="Calisto MT"/>
        </a:font>
        <a:schemeClr val="lt1"/>
      </a:tcTxStyle>
      <a:tcStyle>
        <a:tcBdr/>
        <a:fill>
          <a:solidFill>
            <a:schemeClr val="accent1"/>
          </a:solidFill>
        </a:fill>
      </a:tcStyle>
    </a:lastCol>
    <a:firstCol>
      <a:tcTxStyle b="on" i="off">
        <a:font>
          <a:latin typeface="Calisto MT"/>
          <a:ea typeface="Calisto MT"/>
          <a:cs typeface="Calisto MT"/>
        </a:font>
        <a:schemeClr val="lt1"/>
      </a:tcTxStyle>
      <a:tcStyle>
        <a:tcBdr/>
        <a:fill>
          <a:solidFill>
            <a:schemeClr val="accent1"/>
          </a:solidFill>
        </a:fill>
      </a:tcStyle>
    </a:firstCol>
    <a:lastRow>
      <a:tcTxStyle b="on" i="off">
        <a:font>
          <a:latin typeface="Calisto MT"/>
          <a:ea typeface="Calisto MT"/>
          <a:cs typeface="Calisto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sto MT"/>
          <a:ea typeface="Calisto MT"/>
          <a:cs typeface="Calisto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7C41F67B-DAA3-4C12-B9F1-65DE90973E21}"/>
    <pc:docChg chg="delSld">
      <pc:chgData name="Jeremy Bergmann" userId="c2589a63-7d35-4bd4-b1d6-7fbcacc677e5" providerId="ADAL" clId="{7C41F67B-DAA3-4C12-B9F1-65DE90973E21}" dt="2020-05-26T11:57:47.579" v="0" actId="47"/>
      <pc:docMkLst>
        <pc:docMk/>
      </pc:docMkLst>
      <pc:sldChg chg="del">
        <pc:chgData name="Jeremy Bergmann" userId="c2589a63-7d35-4bd4-b1d6-7fbcacc677e5" providerId="ADAL" clId="{7C41F67B-DAA3-4C12-B9F1-65DE90973E21}" dt="2020-05-26T11:57:47.579" v="0" actId="47"/>
        <pc:sldMkLst>
          <pc:docMk/>
          <pc:sldMk cId="0" sldId="259"/>
        </pc:sldMkLst>
      </pc:sldChg>
      <pc:sldChg chg="del">
        <pc:chgData name="Jeremy Bergmann" userId="c2589a63-7d35-4bd4-b1d6-7fbcacc677e5" providerId="ADAL" clId="{7C41F67B-DAA3-4C12-B9F1-65DE90973E21}" dt="2020-05-26T11:57:47.579" v="0" actId="47"/>
        <pc:sldMkLst>
          <pc:docMk/>
          <pc:sldMk cId="0" sldId="260"/>
        </pc:sldMkLst>
      </pc:sldChg>
      <pc:sldChg chg="del">
        <pc:chgData name="Jeremy Bergmann" userId="c2589a63-7d35-4bd4-b1d6-7fbcacc677e5" providerId="ADAL" clId="{7C41F67B-DAA3-4C12-B9F1-65DE90973E21}" dt="2020-05-26T11:57:47.579" v="0" actId="47"/>
        <pc:sldMkLst>
          <pc:docMk/>
          <pc:sldMk cId="0" sldId="261"/>
        </pc:sldMkLst>
      </pc:sldChg>
      <pc:sldChg chg="del">
        <pc:chgData name="Jeremy Bergmann" userId="c2589a63-7d35-4bd4-b1d6-7fbcacc677e5" providerId="ADAL" clId="{7C41F67B-DAA3-4C12-B9F1-65DE90973E21}" dt="2020-05-26T11:57:47.579" v="0" actId="47"/>
        <pc:sldMkLst>
          <pc:docMk/>
          <pc:sldMk cId="0" sldId="262"/>
        </pc:sldMkLst>
      </pc:sldChg>
      <pc:sldChg chg="del">
        <pc:chgData name="Jeremy Bergmann" userId="c2589a63-7d35-4bd4-b1d6-7fbcacc677e5" providerId="ADAL" clId="{7C41F67B-DAA3-4C12-B9F1-65DE90973E21}" dt="2020-05-26T11:57:47.579" v="0" actId="47"/>
        <pc:sldMkLst>
          <pc:docMk/>
          <pc:sldMk cId="0" sldId="263"/>
        </pc:sldMkLst>
      </pc:sldChg>
      <pc:sldChg chg="del">
        <pc:chgData name="Jeremy Bergmann" userId="c2589a63-7d35-4bd4-b1d6-7fbcacc677e5" providerId="ADAL" clId="{7C41F67B-DAA3-4C12-B9F1-65DE90973E21}" dt="2020-05-26T11:57:47.579" v="0" actId="47"/>
        <pc:sldMkLst>
          <pc:docMk/>
          <pc:sldMk cId="0" sldId="264"/>
        </pc:sldMkLst>
      </pc:sldChg>
      <pc:sldChg chg="del">
        <pc:chgData name="Jeremy Bergmann" userId="c2589a63-7d35-4bd4-b1d6-7fbcacc677e5" providerId="ADAL" clId="{7C41F67B-DAA3-4C12-B9F1-65DE90973E21}" dt="2020-05-26T11:57:47.579" v="0" actId="47"/>
        <pc:sldMkLst>
          <pc:docMk/>
          <pc:sldMk cId="0" sldId="265"/>
        </pc:sldMkLst>
      </pc:sldChg>
      <pc:sldChg chg="del">
        <pc:chgData name="Jeremy Bergmann" userId="c2589a63-7d35-4bd4-b1d6-7fbcacc677e5" providerId="ADAL" clId="{7C41F67B-DAA3-4C12-B9F1-65DE90973E21}" dt="2020-05-26T11:57:47.579" v="0" actId="47"/>
        <pc:sldMkLst>
          <pc:docMk/>
          <pc:sldMk cId="0" sldId="266"/>
        </pc:sldMkLst>
      </pc:sldChg>
      <pc:sldChg chg="del">
        <pc:chgData name="Jeremy Bergmann" userId="c2589a63-7d35-4bd4-b1d6-7fbcacc677e5" providerId="ADAL" clId="{7C41F67B-DAA3-4C12-B9F1-65DE90973E21}" dt="2020-05-26T11:57:47.579" v="0" actId="47"/>
        <pc:sldMkLst>
          <pc:docMk/>
          <pc:sldMk cId="0" sldId="267"/>
        </pc:sldMkLst>
      </pc:sldChg>
      <pc:sldChg chg="del">
        <pc:chgData name="Jeremy Bergmann" userId="c2589a63-7d35-4bd4-b1d6-7fbcacc677e5" providerId="ADAL" clId="{7C41F67B-DAA3-4C12-B9F1-65DE90973E21}" dt="2020-05-26T11:57:47.579" v="0" actId="47"/>
        <pc:sldMkLst>
          <pc:docMk/>
          <pc:sldMk cId="0" sldId="268"/>
        </pc:sldMkLst>
      </pc:sldChg>
      <pc:sldChg chg="del">
        <pc:chgData name="Jeremy Bergmann" userId="c2589a63-7d35-4bd4-b1d6-7fbcacc677e5" providerId="ADAL" clId="{7C41F67B-DAA3-4C12-B9F1-65DE90973E21}" dt="2020-05-26T11:57:47.579" v="0" actId="47"/>
        <pc:sldMkLst>
          <pc:docMk/>
          <pc:sldMk cId="0" sldId="269"/>
        </pc:sldMkLst>
      </pc:sldChg>
      <pc:sldChg chg="del">
        <pc:chgData name="Jeremy Bergmann" userId="c2589a63-7d35-4bd4-b1d6-7fbcacc677e5" providerId="ADAL" clId="{7C41F67B-DAA3-4C12-B9F1-65DE90973E21}" dt="2020-05-26T11:57:47.579" v="0" actId="47"/>
        <pc:sldMkLst>
          <pc:docMk/>
          <pc:sldMk cId="0" sldId="270"/>
        </pc:sldMkLst>
      </pc:sldChg>
      <pc:sldChg chg="del">
        <pc:chgData name="Jeremy Bergmann" userId="c2589a63-7d35-4bd4-b1d6-7fbcacc677e5" providerId="ADAL" clId="{7C41F67B-DAA3-4C12-B9F1-65DE90973E21}" dt="2020-05-26T11:57:47.579" v="0" actId="47"/>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076864104_0_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076864104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c866f7e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c866f7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e14a3e48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5e14a3e48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d42f5a07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d42f5a07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USA Pre-Order Chart from (29-Dec-2018): </a:t>
            </a:r>
            <a:r>
              <a:rPr lang="en-US" sz="1100" u="sng">
                <a:solidFill>
                  <a:schemeClr val="hlink"/>
                </a:solidFill>
                <a:latin typeface="Arial"/>
                <a:ea typeface="Arial"/>
                <a:cs typeface="Arial"/>
                <a:sym typeface="Arial"/>
                <a:hlinkClick r:id="rId3"/>
              </a:rPr>
              <a:t>http://www.vgchartz.com/preorders/43464/USA/</a:t>
            </a:r>
            <a:endParaRPr/>
          </a:p>
        </p:txBody>
      </p:sp>
      <p:sp>
        <p:nvSpPr>
          <p:cNvPr id="306" name="Google Shape;306;g5d42f5a07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027544abd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Common ways to clean data with Python are available in the many libraries that you can import in your code. One of the most popular libraries is Pandas, which was designed for data manipulation and analysis, but is most commonly associated with data cleaning. Here is a common code snippet where Pandas is imported to clean a set of data:</a:t>
            </a:r>
            <a:endParaRPr/>
          </a:p>
        </p:txBody>
      </p:sp>
      <p:sp>
        <p:nvSpPr>
          <p:cNvPr id="315" name="Google Shape;315;g5027544abd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www.vgchartz.com/preorders/43464/US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hop.oreilly.com/product/0636920023784.d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700745"/>
            <a:ext cx="10250700" cy="906600"/>
          </a:xfrm>
          <a:prstGeom prst="rect">
            <a:avLst/>
          </a:prstGeom>
          <a:noFill/>
          <a:ln>
            <a:noFill/>
          </a:ln>
          <a:effectLst>
            <a:outerShdw blurRad="25400">
              <a:srgbClr val="000000">
                <a:alpha val="45880"/>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r>
              <a:rPr lang="en-US"/>
              <a:t>Cleaning Data Using SQL</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What is the need for data manipulation?</a:t>
            </a:r>
            <a:endParaRPr sz="4200"/>
          </a:p>
        </p:txBody>
      </p:sp>
      <p:sp>
        <p:nvSpPr>
          <p:cNvPr id="186" name="Google Shape;186;p28"/>
          <p:cNvSpPr/>
          <p:nvPr/>
        </p:nvSpPr>
        <p:spPr>
          <a:xfrm>
            <a:off x="1228375" y="4599100"/>
            <a:ext cx="8929200" cy="81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187" name="Google Shape;187;p28"/>
          <p:cNvSpPr txBox="1">
            <a:spLocks noGrp="1"/>
          </p:cNvSpPr>
          <p:nvPr>
            <p:ph type="subTitle" idx="1"/>
          </p:nvPr>
        </p:nvSpPr>
        <p:spPr>
          <a:xfrm>
            <a:off x="10777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8" name="Google Shape;188;p28"/>
          <p:cNvSpPr txBox="1">
            <a:spLocks noGrp="1"/>
          </p:cNvSpPr>
          <p:nvPr>
            <p:ph type="body" idx="4294967295"/>
          </p:nvPr>
        </p:nvSpPr>
        <p:spPr>
          <a:xfrm>
            <a:off x="6556923" y="1998825"/>
            <a:ext cx="5550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4" name="Google Shape;194;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Import data into MySQL database (Class 1)</a:t>
            </a:r>
            <a:endParaRPr sz="240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Query Data for Data Understanding/Relevant Information (Class 2)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Storing/Joining data for analysis (Class 3-4)</a:t>
            </a:r>
            <a:endParaRPr sz="2400">
              <a:solidFill>
                <a:srgbClr val="000000"/>
              </a:solidFill>
            </a:endParaRPr>
          </a:p>
          <a:p>
            <a:pPr marL="494098" lvl="0" indent="-494098" algn="l" rtl="0">
              <a:lnSpc>
                <a:spcPct val="115000"/>
              </a:lnSpc>
              <a:spcBef>
                <a:spcPts val="1000"/>
              </a:spcBef>
              <a:spcAft>
                <a:spcPts val="0"/>
              </a:spcAft>
              <a:buClr>
                <a:srgbClr val="6AA84F"/>
              </a:buClr>
              <a:buSzPts val="2400"/>
              <a:buAutoNum type="arabicPeriod"/>
            </a:pPr>
            <a:r>
              <a:rPr lang="en-US" sz="2400">
                <a:solidFill>
                  <a:srgbClr val="6AA84F"/>
                </a:solidFill>
              </a:rPr>
              <a:t>Cleaning Data (Class 5)</a:t>
            </a:r>
            <a:endParaRPr sz="2400">
              <a:solidFill>
                <a:srgbClr val="6AA84F"/>
              </a:solidFill>
            </a:endParaRPr>
          </a:p>
          <a:p>
            <a:pPr marL="494098" lvl="0" indent="-494098" algn="l" rtl="0">
              <a:lnSpc>
                <a:spcPct val="115000"/>
              </a:lnSpc>
              <a:spcBef>
                <a:spcPts val="1000"/>
              </a:spcBef>
              <a:spcAft>
                <a:spcPts val="0"/>
              </a:spcAft>
              <a:buClr>
                <a:srgbClr val="222222"/>
              </a:buClr>
              <a:buSzPts val="2400"/>
              <a:buFont typeface="Lustria"/>
              <a:buAutoNum type="arabicPeriod"/>
            </a:pPr>
            <a:r>
              <a:rPr lang="en-US" sz="2400">
                <a:solidFill>
                  <a:srgbClr val="222222"/>
                </a:solidFill>
              </a:rPr>
              <a:t>Normalize Data &amp; Create Data Model (Class 6)</a:t>
            </a:r>
            <a:endParaRPr sz="2400">
              <a:solidFill>
                <a:srgbClr val="222222"/>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Analyze Data Quality &amp; Create Data Dictionary (Class 7)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Connect Data to PowerBI Desktop/Cloud, Answer Business Questions Automate data workflow using ETL (Python - Optional) (Class 8)</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ctrTitle"/>
          </p:nvPr>
        </p:nvSpPr>
        <p:spPr>
          <a:xfrm>
            <a:off x="972825" y="697325"/>
            <a:ext cx="6758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309" name="Google Shape;309;p43"/>
          <p:cNvSpPr txBox="1"/>
          <p:nvPr/>
        </p:nvSpPr>
        <p:spPr>
          <a:xfrm>
            <a:off x="129525" y="1617900"/>
            <a:ext cx="7578900" cy="6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The COO would like to know the volume of existing pre-orders for console games, to predict the most popular upcoming game genres. Utilize and clean the “</a:t>
            </a:r>
            <a:r>
              <a:rPr lang="en-US" sz="1800" b="1" u="sng">
                <a:solidFill>
                  <a:schemeClr val="hlink"/>
                </a:solidFill>
                <a:hlinkClick r:id="rId3"/>
              </a:rPr>
              <a:t>USA Pre-Order Chart</a:t>
            </a:r>
            <a:r>
              <a:rPr lang="en-US" sz="1800" b="1"/>
              <a:t>” data to answer this question.</a:t>
            </a:r>
            <a:endParaRPr sz="1700"/>
          </a:p>
          <a:p>
            <a:pPr marL="0" lvl="0" indent="0" algn="l" rtl="0">
              <a:spcBef>
                <a:spcPts val="0"/>
              </a:spcBef>
              <a:spcAft>
                <a:spcPts val="0"/>
              </a:spcAft>
              <a:buNone/>
            </a:pPr>
            <a:r>
              <a:rPr lang="en-US" sz="1700"/>
              <a:t>1. Use the “USA_PreOrders_Import.sql” file to create a table populated with preorder data, in the “Class Project/Consoles” folder.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2. Create a “USA_PreOrder_Chart” view that cleans-up the following data.</a:t>
            </a:r>
            <a:endParaRPr sz="1700"/>
          </a:p>
          <a:p>
            <a:pPr marL="914400" lvl="0" indent="-336550" algn="l" rtl="0">
              <a:spcBef>
                <a:spcPts val="0"/>
              </a:spcBef>
              <a:spcAft>
                <a:spcPts val="0"/>
              </a:spcAft>
              <a:buSzPts val="1700"/>
              <a:buAutoNum type="alphaLcParenR"/>
            </a:pPr>
            <a:r>
              <a:rPr lang="en-US" sz="1700"/>
              <a:t>Change the “N/A” values in the “Weeks to Launch” column to 30, then cast the field as an Integer </a:t>
            </a:r>
            <a:endParaRPr sz="1700"/>
          </a:p>
          <a:p>
            <a:pPr marL="914400" lvl="0" indent="-336550" algn="l" rtl="0">
              <a:spcBef>
                <a:spcPts val="0"/>
              </a:spcBef>
              <a:spcAft>
                <a:spcPts val="0"/>
              </a:spcAft>
              <a:buSzPts val="1700"/>
              <a:buAutoNum type="alphaLcParenR"/>
            </a:pPr>
            <a:r>
              <a:rPr lang="en-US" sz="1700"/>
              <a:t>Create “Console”, “Company” and “Genre” fields from the text in “Game_Console_Company_Genre” </a:t>
            </a:r>
            <a:endParaRPr sz="1700"/>
          </a:p>
          <a:p>
            <a:pPr marL="914400" lvl="0" indent="-336550" algn="l" rtl="0">
              <a:spcBef>
                <a:spcPts val="0"/>
              </a:spcBef>
              <a:spcAft>
                <a:spcPts val="0"/>
              </a:spcAft>
              <a:buSzPts val="1700"/>
              <a:buAutoNum type="alphaLcParenR"/>
            </a:pPr>
            <a:r>
              <a:rPr lang="en-US" sz="1700"/>
              <a:t>For 1-10, Fill-In the “Game” &amp; “Genre” columns with relevant values</a:t>
            </a:r>
            <a:endParaRPr sz="1700"/>
          </a:p>
          <a:p>
            <a:pPr marL="914400" lvl="0" indent="-336550" algn="l" rtl="0">
              <a:spcBef>
                <a:spcPts val="0"/>
              </a:spcBef>
              <a:spcAft>
                <a:spcPts val="0"/>
              </a:spcAft>
              <a:buSzPts val="1700"/>
              <a:buAutoNum type="alphaLcParenR"/>
            </a:pPr>
            <a:r>
              <a:rPr lang="en-US" sz="1700"/>
              <a:t>Calculate the difference between today and the date the preorder                       list was last published. (‘2018-12-29’) </a:t>
            </a:r>
            <a:endParaRPr sz="1700"/>
          </a:p>
        </p:txBody>
      </p:sp>
      <p:pic>
        <p:nvPicPr>
          <p:cNvPr id="310" name="Google Shape;310;p43"/>
          <p:cNvPicPr preferRelativeResize="0"/>
          <p:nvPr/>
        </p:nvPicPr>
        <p:blipFill>
          <a:blip r:embed="rId4">
            <a:alphaModFix/>
          </a:blip>
          <a:stretch>
            <a:fillRect/>
          </a:stretch>
        </p:blipFill>
        <p:spPr>
          <a:xfrm>
            <a:off x="7935950" y="1889700"/>
            <a:ext cx="3785475" cy="3785475"/>
          </a:xfrm>
          <a:prstGeom prst="rect">
            <a:avLst/>
          </a:prstGeom>
          <a:noFill/>
          <a:ln>
            <a:noFill/>
          </a:ln>
        </p:spPr>
      </p:pic>
      <p:sp>
        <p:nvSpPr>
          <p:cNvPr id="311" name="Google Shape;311;p43"/>
          <p:cNvSpPr txBox="1"/>
          <p:nvPr/>
        </p:nvSpPr>
        <p:spPr>
          <a:xfrm>
            <a:off x="8328688" y="1387450"/>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a:t>Cleaning Data</a:t>
            </a:r>
            <a:endParaRPr/>
          </a:p>
        </p:txBody>
      </p:sp>
      <p:sp>
        <p:nvSpPr>
          <p:cNvPr id="312" name="Google Shape;312;p43"/>
          <p:cNvSpPr txBox="1"/>
          <p:nvPr/>
        </p:nvSpPr>
        <p:spPr>
          <a:xfrm>
            <a:off x="129525" y="5830325"/>
            <a:ext cx="10896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4. Select “Genre” and “Weeks to Launch” from the view you created, then summarize by “Total”.  What Genre has the top pre orders as of EOY 2018, and what genre do you think will be best in 2019?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Appendix - Cleaning data:  Python</a:t>
            </a:r>
            <a:endParaRPr sz="4200"/>
          </a:p>
        </p:txBody>
      </p:sp>
      <p:sp>
        <p:nvSpPr>
          <p:cNvPr id="318" name="Google Shape;318;p44"/>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4"/>
          <p:cNvSpPr txBox="1"/>
          <p:nvPr/>
        </p:nvSpPr>
        <p:spPr>
          <a:xfrm>
            <a:off x="1179150" y="1777650"/>
            <a:ext cx="105936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Data scientists spend a large amount of their time cleaning datasets and getting them down to a form with which they can work. In fact, a lot of data scientists argue that the initial steps of obtaining and cleaning data constitute 80% of their job.</a:t>
            </a:r>
            <a:endParaRPr sz="1800"/>
          </a:p>
        </p:txBody>
      </p:sp>
      <p:pic>
        <p:nvPicPr>
          <p:cNvPr id="320" name="Google Shape;320;p44"/>
          <p:cNvPicPr preferRelativeResize="0"/>
          <p:nvPr/>
        </p:nvPicPr>
        <p:blipFill rotWithShape="1">
          <a:blip r:embed="rId3">
            <a:alphaModFix/>
          </a:blip>
          <a:srcRect b="32610"/>
          <a:stretch/>
        </p:blipFill>
        <p:spPr>
          <a:xfrm>
            <a:off x="4452025" y="2854339"/>
            <a:ext cx="7643800" cy="3122786"/>
          </a:xfrm>
          <a:prstGeom prst="rect">
            <a:avLst/>
          </a:prstGeom>
          <a:noFill/>
          <a:ln>
            <a:noFill/>
          </a:ln>
        </p:spPr>
      </p:pic>
      <p:sp>
        <p:nvSpPr>
          <p:cNvPr id="321" name="Google Shape;321;p44"/>
          <p:cNvSpPr txBox="1"/>
          <p:nvPr/>
        </p:nvSpPr>
        <p:spPr>
          <a:xfrm>
            <a:off x="283775" y="2807188"/>
            <a:ext cx="3966000" cy="312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800" b="1" u="sng">
                <a:latin typeface="Lato"/>
                <a:ea typeface="Lato"/>
                <a:cs typeface="Lato"/>
                <a:sym typeface="Lato"/>
              </a:rPr>
              <a:t>Tasks - Using Pandas Library </a:t>
            </a:r>
            <a:endParaRPr sz="1800" b="1" u="sng">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Dropping unnecessary columns in a Pandas DataFrame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.str() methods to clean columns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the DataFrame.applymap() function to clean the entire dataset, element-wise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Renaming columns to a more recognizable set of labels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Skipping unnecessary rows in a CSV file</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p:txBody>
      </p:sp>
      <p:sp>
        <p:nvSpPr>
          <p:cNvPr id="322" name="Google Shape;322;p44"/>
          <p:cNvSpPr txBox="1"/>
          <p:nvPr/>
        </p:nvSpPr>
        <p:spPr>
          <a:xfrm>
            <a:off x="4452025" y="5863550"/>
            <a:ext cx="5676000" cy="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500">
                <a:latin typeface="Lato"/>
                <a:ea typeface="Lato"/>
                <a:cs typeface="Lato"/>
                <a:sym typeface="Lato"/>
              </a:rPr>
              <a:t>Resource:  </a:t>
            </a:r>
            <a:r>
              <a:rPr lang="en-US" sz="1500" u="sng">
                <a:solidFill>
                  <a:schemeClr val="hlink"/>
                </a:solidFill>
                <a:latin typeface="Lato"/>
                <a:ea typeface="Lato"/>
                <a:cs typeface="Lato"/>
                <a:sym typeface="Lato"/>
                <a:hlinkClick r:id="rId4"/>
              </a:rPr>
              <a:t>Python for Data Analysis (O’Reilly)</a:t>
            </a:r>
            <a:endParaRPr sz="1500">
              <a:latin typeface="Lato"/>
              <a:ea typeface="Lato"/>
              <a:cs typeface="Lato"/>
              <a:sym typeface="Lato"/>
            </a:endParaRPr>
          </a:p>
        </p:txBody>
      </p:sp>
      <p:sp>
        <p:nvSpPr>
          <p:cNvPr id="323" name="Google Shape;323;p44"/>
          <p:cNvSpPr txBox="1"/>
          <p:nvPr/>
        </p:nvSpPr>
        <p:spPr>
          <a:xfrm>
            <a:off x="4411850" y="6320750"/>
            <a:ext cx="100869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Lato"/>
                <a:ea typeface="Lato"/>
                <a:cs typeface="Lato"/>
                <a:sym typeface="Lato"/>
              </a:rPr>
              <a:t>*Cleaining Strings in python:  </a:t>
            </a:r>
            <a:r>
              <a:rPr lang="en-US"/>
              <a:t>https://mode.com/sql-tutorial/sql-string-functions-for-cleaning/</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618</Words>
  <Application>Microsoft Office PowerPoint</Application>
  <PresentationFormat>Widescreen</PresentationFormat>
  <Paragraphs>55</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Lustria</vt:lpstr>
      <vt:lpstr>Arial</vt:lpstr>
      <vt:lpstr>Lato</vt:lpstr>
      <vt:lpstr>Calibri</vt:lpstr>
      <vt:lpstr>Raleway</vt:lpstr>
      <vt:lpstr>Streamline</vt:lpstr>
      <vt:lpstr>Streamline</vt:lpstr>
      <vt:lpstr>  Cleaning Data Using SQL</vt:lpstr>
      <vt:lpstr>What is the need for data manipulation?</vt:lpstr>
      <vt:lpstr>Project Milestones</vt:lpstr>
      <vt:lpstr>Class Project </vt:lpstr>
      <vt:lpstr>Appendix - Cleaning data: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Data Using SQL</dc:title>
  <dc:creator>JTB Ventures LLC</dc:creator>
  <cp:lastModifiedBy>Jeremy Bergmann</cp:lastModifiedBy>
  <cp:revision>2</cp:revision>
  <dcterms:modified xsi:type="dcterms:W3CDTF">2020-05-26T11:58:02Z</dcterms:modified>
</cp:coreProperties>
</file>