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8"/>
  </p:notesMasterIdLst>
  <p:sldIdLst>
    <p:sldId id="256" r:id="rId3"/>
    <p:sldId id="257" r:id="rId4"/>
    <p:sldId id="259" r:id="rId5"/>
    <p:sldId id="258" r:id="rId6"/>
    <p:sldId id="270" r:id="rId7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Lato" panose="020B0604020202020204" charset="0"/>
      <p:regular r:id="rId13"/>
      <p:bold r:id="rId14"/>
      <p:italic r:id="rId15"/>
      <p:boldItalic r:id="rId16"/>
    </p:embeddedFont>
    <p:embeddedFont>
      <p:font typeface="Raleway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5FB120B-6FD2-4ECF-9174-02819020AEE5}">
  <a:tblStyle styleId="{05FB120B-6FD2-4ECF-9174-02819020AE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y Bergmann" userId="c2589a63-7d35-4bd4-b1d6-7fbcacc677e5" providerId="ADAL" clId="{4520EA20-359D-45A3-9C55-6C2A0CF25A38}"/>
    <pc:docChg chg="delSld modSld sldOrd">
      <pc:chgData name="Jeremy Bergmann" userId="c2589a63-7d35-4bd4-b1d6-7fbcacc677e5" providerId="ADAL" clId="{4520EA20-359D-45A3-9C55-6C2A0CF25A38}" dt="2020-05-26T11:56:59.842" v="3"/>
      <pc:docMkLst>
        <pc:docMk/>
      </pc:docMkLst>
      <pc:sldChg chg="ord">
        <pc:chgData name="Jeremy Bergmann" userId="c2589a63-7d35-4bd4-b1d6-7fbcacc677e5" providerId="ADAL" clId="{4520EA20-359D-45A3-9C55-6C2A0CF25A38}" dt="2020-05-26T11:56:59.842" v="3"/>
        <pc:sldMkLst>
          <pc:docMk/>
          <pc:sldMk cId="0" sldId="258"/>
        </pc:sldMkLst>
      </pc:sldChg>
      <pc:sldChg chg="del">
        <pc:chgData name="Jeremy Bergmann" userId="c2589a63-7d35-4bd4-b1d6-7fbcacc677e5" providerId="ADAL" clId="{4520EA20-359D-45A3-9C55-6C2A0CF25A38}" dt="2020-05-26T11:56:54.800" v="0" actId="47"/>
        <pc:sldMkLst>
          <pc:docMk/>
          <pc:sldMk cId="0" sldId="260"/>
        </pc:sldMkLst>
      </pc:sldChg>
      <pc:sldChg chg="del">
        <pc:chgData name="Jeremy Bergmann" userId="c2589a63-7d35-4bd4-b1d6-7fbcacc677e5" providerId="ADAL" clId="{4520EA20-359D-45A3-9C55-6C2A0CF25A38}" dt="2020-05-26T11:56:54.800" v="0" actId="47"/>
        <pc:sldMkLst>
          <pc:docMk/>
          <pc:sldMk cId="0" sldId="261"/>
        </pc:sldMkLst>
      </pc:sldChg>
      <pc:sldChg chg="del">
        <pc:chgData name="Jeremy Bergmann" userId="c2589a63-7d35-4bd4-b1d6-7fbcacc677e5" providerId="ADAL" clId="{4520EA20-359D-45A3-9C55-6C2A0CF25A38}" dt="2020-05-26T11:56:54.800" v="0" actId="47"/>
        <pc:sldMkLst>
          <pc:docMk/>
          <pc:sldMk cId="0" sldId="262"/>
        </pc:sldMkLst>
      </pc:sldChg>
      <pc:sldChg chg="del">
        <pc:chgData name="Jeremy Bergmann" userId="c2589a63-7d35-4bd4-b1d6-7fbcacc677e5" providerId="ADAL" clId="{4520EA20-359D-45A3-9C55-6C2A0CF25A38}" dt="2020-05-26T11:56:54.800" v="0" actId="47"/>
        <pc:sldMkLst>
          <pc:docMk/>
          <pc:sldMk cId="0" sldId="263"/>
        </pc:sldMkLst>
      </pc:sldChg>
      <pc:sldChg chg="del">
        <pc:chgData name="Jeremy Bergmann" userId="c2589a63-7d35-4bd4-b1d6-7fbcacc677e5" providerId="ADAL" clId="{4520EA20-359D-45A3-9C55-6C2A0CF25A38}" dt="2020-05-26T11:56:54.800" v="0" actId="47"/>
        <pc:sldMkLst>
          <pc:docMk/>
          <pc:sldMk cId="0" sldId="264"/>
        </pc:sldMkLst>
      </pc:sldChg>
      <pc:sldChg chg="del">
        <pc:chgData name="Jeremy Bergmann" userId="c2589a63-7d35-4bd4-b1d6-7fbcacc677e5" providerId="ADAL" clId="{4520EA20-359D-45A3-9C55-6C2A0CF25A38}" dt="2020-05-26T11:56:54.800" v="0" actId="47"/>
        <pc:sldMkLst>
          <pc:docMk/>
          <pc:sldMk cId="0" sldId="265"/>
        </pc:sldMkLst>
      </pc:sldChg>
      <pc:sldChg chg="del">
        <pc:chgData name="Jeremy Bergmann" userId="c2589a63-7d35-4bd4-b1d6-7fbcacc677e5" providerId="ADAL" clId="{4520EA20-359D-45A3-9C55-6C2A0CF25A38}" dt="2020-05-26T11:56:54.800" v="0" actId="47"/>
        <pc:sldMkLst>
          <pc:docMk/>
          <pc:sldMk cId="0" sldId="266"/>
        </pc:sldMkLst>
      </pc:sldChg>
      <pc:sldChg chg="del">
        <pc:chgData name="Jeremy Bergmann" userId="c2589a63-7d35-4bd4-b1d6-7fbcacc677e5" providerId="ADAL" clId="{4520EA20-359D-45A3-9C55-6C2A0CF25A38}" dt="2020-05-26T11:56:54.800" v="0" actId="47"/>
        <pc:sldMkLst>
          <pc:docMk/>
          <pc:sldMk cId="0" sldId="267"/>
        </pc:sldMkLst>
      </pc:sldChg>
      <pc:sldChg chg="del">
        <pc:chgData name="Jeremy Bergmann" userId="c2589a63-7d35-4bd4-b1d6-7fbcacc677e5" providerId="ADAL" clId="{4520EA20-359D-45A3-9C55-6C2A0CF25A38}" dt="2020-05-26T11:56:54.800" v="0" actId="47"/>
        <pc:sldMkLst>
          <pc:docMk/>
          <pc:sldMk cId="0" sldId="268"/>
        </pc:sldMkLst>
      </pc:sldChg>
      <pc:sldChg chg="del">
        <pc:chgData name="Jeremy Bergmann" userId="c2589a63-7d35-4bd4-b1d6-7fbcacc677e5" providerId="ADAL" clId="{4520EA20-359D-45A3-9C55-6C2A0CF25A38}" dt="2020-05-26T11:56:54.800" v="0" actId="47"/>
        <pc:sldMkLst>
          <pc:docMk/>
          <pc:sldMk cId="0" sldId="269"/>
        </pc:sldMkLst>
      </pc:sldChg>
      <pc:sldChg chg="del">
        <pc:chgData name="Jeremy Bergmann" userId="c2589a63-7d35-4bd4-b1d6-7fbcacc677e5" providerId="ADAL" clId="{4520EA20-359D-45A3-9C55-6C2A0CF25A38}" dt="2020-05-26T11:56:57.569" v="1" actId="47"/>
        <pc:sldMkLst>
          <pc:docMk/>
          <pc:sldMk cId="0" sldId="2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dd891ab24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Creation: creating tables and databases, the things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Storage: where data are stored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Cleaning: adding, removing, or modifying data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Retrieval: selecting only the data you want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5dd891ab2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038ce4af1_0_3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Feynman technique: Learn -&gt; Explain -&gt; Reflect -&gt; Repeat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are the most important ideas from last class?</a:t>
            </a:r>
            <a:br>
              <a:rPr lang="en-US"/>
            </a:br>
            <a:br>
              <a:rPr lang="en-US"/>
            </a:br>
            <a:r>
              <a:rPr lang="en-US"/>
              <a:t>Write a summary of the information as if explaining to a 14 year old. </a:t>
            </a:r>
            <a:br>
              <a:rPr lang="en-US"/>
            </a:br>
            <a:r>
              <a:rPr lang="en-US"/>
              <a:t>Avoid jargon</a:t>
            </a:r>
            <a:br>
              <a:rPr lang="en-US"/>
            </a:br>
            <a:r>
              <a:rPr lang="en-US"/>
              <a:t>Keep the words and sentences simple</a:t>
            </a:r>
            <a:br>
              <a:rPr lang="en-US"/>
            </a:br>
            <a:r>
              <a:rPr lang="en-US"/>
              <a:t>Rely on memory</a:t>
            </a:r>
            <a:br>
              <a:rPr lang="en-US"/>
            </a:br>
            <a:r>
              <a:rPr lang="en-US"/>
              <a:t>Make the explanation visual, if possible</a:t>
            </a:r>
            <a:br>
              <a:rPr lang="en-US"/>
            </a:br>
            <a:br>
              <a:rPr lang="en-US"/>
            </a:br>
            <a:r>
              <a:rPr lang="en-US"/>
              <a:t>Note where you had difficulty or have knowledge gaps.</a:t>
            </a:r>
            <a:br>
              <a:rPr lang="en-US"/>
            </a:br>
            <a:r>
              <a:rPr lang="en-US"/>
              <a:t>These indicate things you should review, research, or ask questions about</a:t>
            </a:r>
            <a:br>
              <a:rPr lang="en-US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g5038ce4af1_0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dee1f3947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g5dee1f394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5dd891ab24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5dd891ab24_0_9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g5dd891ab24_0_9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1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9" name="Google Shape;79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11"/>
          <p:cNvSpPr txBox="1">
            <a:spLocks noGrp="1"/>
          </p:cNvSpPr>
          <p:nvPr>
            <p:ph type="title" hasCustomPrompt="1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marL="914400" lvl="1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2pPr>
            <a:lvl3pPr marL="1371600" lvl="2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3pPr>
            <a:lvl4pPr marL="1828800" lvl="3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4pPr>
            <a:lvl5pPr marL="2286000" lvl="4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5pPr>
            <a:lvl6pPr marL="2743200" lvl="5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6pPr>
            <a:lvl7pPr marL="3200400" lvl="6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7pPr>
            <a:lvl8pPr marL="3657600" lvl="7" indent="-308609" algn="l" rtl="0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8pPr>
            <a:lvl9pPr marL="4114800" lvl="8" indent="-308609" algn="l" rtl="0">
              <a:spcBef>
                <a:spcPts val="600"/>
              </a:spcBef>
              <a:spcAft>
                <a:spcPts val="600"/>
              </a:spcAft>
              <a:buSzPts val="126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8" name="Google Shape;98;p15"/>
          <p:cNvGrpSpPr/>
          <p:nvPr/>
        </p:nvGrpSpPr>
        <p:grpSpPr>
          <a:xfrm>
            <a:off x="1107035" y="1588472"/>
            <a:ext cx="994316" cy="61102"/>
            <a:chOff x="4580561" y="2589004"/>
            <a:chExt cx="1064464" cy="25200"/>
          </a:xfrm>
        </p:grpSpPr>
        <p:sp>
          <p:nvSpPr>
            <p:cNvPr id="99" name="Google Shape;99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" name="Google Shape;101;p15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16"/>
          <p:cNvGrpSpPr/>
          <p:nvPr/>
        </p:nvGrpSpPr>
        <p:grpSpPr>
          <a:xfrm>
            <a:off x="1107035" y="1588472"/>
            <a:ext cx="994316" cy="61102"/>
            <a:chOff x="4580561" y="2589004"/>
            <a:chExt cx="1064464" cy="25200"/>
          </a:xfrm>
        </p:grpSpPr>
        <p:sp>
          <p:nvSpPr>
            <p:cNvPr id="106" name="Google Shape;106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17"/>
          <p:cNvGrpSpPr/>
          <p:nvPr/>
        </p:nvGrpSpPr>
        <p:grpSpPr>
          <a:xfrm>
            <a:off x="1107035" y="1588472"/>
            <a:ext cx="994316" cy="61102"/>
            <a:chOff x="4580561" y="2589004"/>
            <a:chExt cx="1064464" cy="25200"/>
          </a:xfrm>
        </p:grpSpPr>
        <p:sp>
          <p:nvSpPr>
            <p:cNvPr id="113" name="Google Shape;113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" name="Google Shape;120;p18"/>
          <p:cNvGrpSpPr/>
          <p:nvPr/>
        </p:nvGrpSpPr>
        <p:grpSpPr>
          <a:xfrm>
            <a:off x="1107035" y="1588472"/>
            <a:ext cx="994316" cy="61102"/>
            <a:chOff x="4580561" y="2589004"/>
            <a:chExt cx="1064464" cy="25200"/>
          </a:xfrm>
        </p:grpSpPr>
        <p:sp>
          <p:nvSpPr>
            <p:cNvPr id="121" name="Google Shape;121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" name="Google Shape;123;p18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body" idx="1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2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9" name="Google Shape;129;p19"/>
          <p:cNvGrpSpPr/>
          <p:nvPr/>
        </p:nvGrpSpPr>
        <p:grpSpPr>
          <a:xfrm>
            <a:off x="1107035" y="1588472"/>
            <a:ext cx="994316" cy="61102"/>
            <a:chOff x="4580561" y="2589004"/>
            <a:chExt cx="1064464" cy="25200"/>
          </a:xfrm>
        </p:grpSpPr>
        <p:sp>
          <p:nvSpPr>
            <p:cNvPr id="130" name="Google Shape;130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2" name="Google Shape;132;p19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20"/>
          <p:cNvGrpSpPr/>
          <p:nvPr/>
        </p:nvGrpSpPr>
        <p:grpSpPr>
          <a:xfrm>
            <a:off x="1107035" y="1588472"/>
            <a:ext cx="994316" cy="61102"/>
            <a:chOff x="4580561" y="2589004"/>
            <a:chExt cx="1064464" cy="25200"/>
          </a:xfrm>
        </p:grpSpPr>
        <p:sp>
          <p:nvSpPr>
            <p:cNvPr id="137" name="Google Shape;137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20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body" idx="1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21"/>
          <p:cNvGrpSpPr/>
          <p:nvPr/>
        </p:nvGrpSpPr>
        <p:grpSpPr>
          <a:xfrm>
            <a:off x="1107035" y="5558971"/>
            <a:ext cx="994316" cy="61102"/>
            <a:chOff x="4580561" y="2589004"/>
            <a:chExt cx="1064464" cy="25200"/>
          </a:xfrm>
        </p:grpSpPr>
        <p:sp>
          <p:nvSpPr>
            <p:cNvPr id="144" name="Google Shape;144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6" name="Google Shape;146;p21"/>
          <p:cNvSpPr txBox="1">
            <a:spLocks noGrp="1"/>
          </p:cNvSpPr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3" name="Google Shape;23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0" name="Google Shape;150;p22"/>
          <p:cNvGrpSpPr/>
          <p:nvPr/>
        </p:nvGrpSpPr>
        <p:grpSpPr>
          <a:xfrm>
            <a:off x="1107035" y="1588472"/>
            <a:ext cx="994316" cy="61102"/>
            <a:chOff x="4580561" y="2589004"/>
            <a:chExt cx="1064464" cy="25200"/>
          </a:xfrm>
        </p:grpSpPr>
        <p:sp>
          <p:nvSpPr>
            <p:cNvPr id="151" name="Google Shape;151;p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3" name="Google Shape;153;p22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subTitle" idx="1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body" idx="2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56" name="Google Shape;156;p2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159" name="Google Shape;159;p23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p24"/>
          <p:cNvGrpSpPr/>
          <p:nvPr/>
        </p:nvGrpSpPr>
        <p:grpSpPr>
          <a:xfrm>
            <a:off x="1107035" y="5558971"/>
            <a:ext cx="994316" cy="61102"/>
            <a:chOff x="4580561" y="2589004"/>
            <a:chExt cx="1064464" cy="25200"/>
          </a:xfrm>
        </p:grpSpPr>
        <p:sp>
          <p:nvSpPr>
            <p:cNvPr id="162" name="Google Shape;162;p2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4" name="Google Shape;164;p24"/>
          <p:cNvSpPr txBox="1">
            <a:spLocks noGrp="1"/>
          </p:cNvSpPr>
          <p:nvPr>
            <p:ph type="title" hasCustomPrompt="1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5" name="Google Shape;165;p24"/>
          <p:cNvSpPr txBox="1">
            <a:spLocks noGrp="1"/>
          </p:cNvSpPr>
          <p:nvPr>
            <p:ph type="body" idx="1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marL="91440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marL="137160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marL="182880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marL="228600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marL="274320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marL="320040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marL="365760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marL="411480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24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6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marL="914400" lvl="1" indent="-30861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2pPr>
            <a:lvl3pPr marL="1371600" lvl="2" indent="-30861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3pPr>
            <a:lvl4pPr marL="1828800" lvl="3" indent="-30861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4pPr>
            <a:lvl5pPr marL="2286000" lvl="4" indent="-30861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5pPr>
            <a:lvl6pPr marL="2743200" lvl="5" indent="-30861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6pPr>
            <a:lvl7pPr marL="3200400" lvl="6" indent="-30861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7pPr>
            <a:lvl8pPr marL="3657600" lvl="7" indent="-308609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8pPr>
            <a:lvl9pPr marL="4114800" lvl="8" indent="-308609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SzPts val="1260"/>
              <a:buChar char="■"/>
              <a:defRPr/>
            </a:lvl9pPr>
          </a:lstStyle>
          <a:p>
            <a:endParaRPr/>
          </a:p>
        </p:txBody>
      </p:sp>
      <p:sp>
        <p:nvSpPr>
          <p:cNvPr id="172" name="Google Shape;172;p26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3" name="Google Shape;173;p26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4" name="Google Shape;174;p26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0" name="Google Shape;30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" name="Google Shape;37;p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8" name="Google Shape;38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2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6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7" name="Google Shape;47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4" name="Google Shape;54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8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61" name="Google Shape;61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8" name="Google Shape;68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1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2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238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Y9GhKlDneFCqDSSHyWLC09beGWrC0qpc/view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>
            <a:spLocks noGrp="1"/>
          </p:cNvSpPr>
          <p:nvPr>
            <p:ph type="ctrTitle"/>
          </p:nvPr>
        </p:nvSpPr>
        <p:spPr>
          <a:xfrm>
            <a:off x="972825" y="1763270"/>
            <a:ext cx="10250700" cy="982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r>
              <a:rPr lang="en-US"/>
              <a:t>Structuring &amp; Modeling Data</a:t>
            </a:r>
            <a:endParaRPr/>
          </a:p>
        </p:txBody>
      </p:sp>
      <p:sp>
        <p:nvSpPr>
          <p:cNvPr id="180" name="Google Shape;180;p27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/>
              <a:t>Jeremy Bergmann - Omaha Data Science Academy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>
            <a:spLocks noGrp="1"/>
          </p:cNvSpPr>
          <p:nvPr>
            <p:ph type="ctrTitle"/>
          </p:nvPr>
        </p:nvSpPr>
        <p:spPr>
          <a:xfrm>
            <a:off x="913800" y="609600"/>
            <a:ext cx="1119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Review: Class 3-5</a:t>
            </a:r>
            <a:endParaRPr sz="4200"/>
          </a:p>
        </p:txBody>
      </p:sp>
      <p:sp>
        <p:nvSpPr>
          <p:cNvPr id="186" name="Google Shape;186;p28"/>
          <p:cNvSpPr txBox="1">
            <a:spLocks noGrp="1"/>
          </p:cNvSpPr>
          <p:nvPr>
            <p:ph type="subTitle" idx="1"/>
          </p:nvPr>
        </p:nvSpPr>
        <p:spPr>
          <a:xfrm>
            <a:off x="925323" y="1998825"/>
            <a:ext cx="54792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171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Creating new datasets &amp; Combine disparate data sets</a:t>
            </a:r>
            <a:endParaRPr sz="240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40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Perform common queries, aggregations, and joins</a:t>
            </a:r>
            <a:endParaRPr sz="240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40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Adding, removing, or modifying data</a:t>
            </a:r>
            <a:endParaRPr sz="2400"/>
          </a:p>
          <a:p>
            <a:pPr marL="36899" lvl="0" indent="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40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Extracting and Storing Data</a:t>
            </a:r>
            <a:endParaRPr sz="2400"/>
          </a:p>
        </p:txBody>
      </p:sp>
      <p:sp>
        <p:nvSpPr>
          <p:cNvPr id="187" name="Google Shape;187;p28"/>
          <p:cNvSpPr txBox="1">
            <a:spLocks noGrp="1"/>
          </p:cNvSpPr>
          <p:nvPr>
            <p:ph type="body" idx="4294967295"/>
          </p:nvPr>
        </p:nvSpPr>
        <p:spPr>
          <a:xfrm>
            <a:off x="7014125" y="1998825"/>
            <a:ext cx="38577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695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Creation/Extraction</a:t>
            </a:r>
            <a:endParaRPr sz="2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  <a:p>
            <a:pPr marL="342900" lvl="0" indent="-3695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Transformation data</a:t>
            </a:r>
            <a:endParaRPr sz="2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400"/>
          </a:p>
          <a:p>
            <a:pPr marL="342900" lvl="0" indent="-3695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Cleaning data</a:t>
            </a:r>
            <a:br>
              <a:rPr lang="en-US" sz="2400"/>
            </a:br>
            <a:endParaRPr sz="2400"/>
          </a:p>
          <a:p>
            <a:pPr marL="342900" lvl="0" indent="-3695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Storage &amp; Retrieval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Class 6 Objectives</a:t>
            </a:r>
            <a:endParaRPr sz="4800"/>
          </a:p>
        </p:txBody>
      </p:sp>
      <p:sp>
        <p:nvSpPr>
          <p:cNvPr id="199" name="Google Shape;199;p30"/>
          <p:cNvSpPr txBox="1">
            <a:spLocks noGrp="1"/>
          </p:cNvSpPr>
          <p:nvPr>
            <p:ph type="subTitle" idx="1"/>
          </p:nvPr>
        </p:nvSpPr>
        <p:spPr>
          <a:xfrm>
            <a:off x="1077725" y="1846425"/>
            <a:ext cx="109122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/>
              <a:t>Purpose of Database Modeling</a:t>
            </a:r>
            <a:endParaRPr sz="3000"/>
          </a:p>
          <a:p>
            <a:pPr marL="6096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/>
              <a:t>Entity-Relationship Diagrams</a:t>
            </a:r>
            <a:endParaRPr sz="3000"/>
          </a:p>
          <a:p>
            <a:pPr marL="609600" lvl="0" indent="-3048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3000"/>
              <a:t>SQL Constraints &amp; Relational Database Modeling</a:t>
            </a:r>
            <a:endParaRPr sz="3000"/>
          </a:p>
          <a:p>
            <a:pPr marL="609600" lvl="0" indent="-3048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3000"/>
              <a:t>Normal Forms: 1NF, 2NF, 3NF</a:t>
            </a:r>
            <a:endParaRPr sz="3000"/>
          </a:p>
          <a:p>
            <a:pPr marL="609600" lvl="0" indent="-3048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3000"/>
              <a:t>Dimensional Data Modeling: Kimball</a:t>
            </a:r>
            <a:endParaRPr sz="3000"/>
          </a:p>
          <a:p>
            <a:pPr marL="609600" lvl="0" indent="-3048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3000"/>
              <a:t>Database Modeling using Draw.io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>
            <a:spLocks noGrp="1"/>
          </p:cNvSpPr>
          <p:nvPr>
            <p:ph type="title" idx="4294967295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Project Milestones</a:t>
            </a:r>
            <a:endParaRPr/>
          </a:p>
        </p:txBody>
      </p:sp>
      <p:sp>
        <p:nvSpPr>
          <p:cNvPr id="193" name="Google Shape;193;p29"/>
          <p:cNvSpPr txBox="1">
            <a:spLocks noGrp="1"/>
          </p:cNvSpPr>
          <p:nvPr>
            <p:ph type="body" idx="4294967295"/>
          </p:nvPr>
        </p:nvSpPr>
        <p:spPr>
          <a:xfrm>
            <a:off x="1001545" y="1995724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4098" lvl="0" indent="-49409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ustria"/>
              <a:buAutoNum type="arabicPeriod"/>
            </a:pPr>
            <a:r>
              <a:rPr lang="en-US" sz="2400">
                <a:solidFill>
                  <a:srgbClr val="000000"/>
                </a:solidFill>
              </a:rPr>
              <a:t>Import data into MySQL database (Class 1)</a:t>
            </a:r>
            <a:endParaRPr sz="2400">
              <a:solidFill>
                <a:srgbClr val="000000"/>
              </a:solidFill>
            </a:endParaRPr>
          </a:p>
          <a:p>
            <a:pPr marL="494098" lvl="0" indent="-49409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ustria"/>
              <a:buAutoNum type="arabicPeriod"/>
            </a:pPr>
            <a:r>
              <a:rPr lang="en-US" sz="2400">
                <a:solidFill>
                  <a:srgbClr val="000000"/>
                </a:solidFill>
              </a:rPr>
              <a:t>Query Data for Data Understanding/Relevant Information (Class 2) </a:t>
            </a:r>
            <a:endParaRPr sz="2400">
              <a:solidFill>
                <a:srgbClr val="000000"/>
              </a:solidFill>
            </a:endParaRPr>
          </a:p>
          <a:p>
            <a:pPr marL="494098" lvl="0" indent="-494098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ustria"/>
              <a:buAutoNum type="arabicPeriod"/>
            </a:pPr>
            <a:r>
              <a:rPr lang="en-US" sz="2400">
                <a:solidFill>
                  <a:srgbClr val="000000"/>
                </a:solidFill>
              </a:rPr>
              <a:t>Storing/Joining data for analysis (Class 3-4)</a:t>
            </a:r>
            <a:endParaRPr sz="2400">
              <a:solidFill>
                <a:srgbClr val="000000"/>
              </a:solidFill>
            </a:endParaRPr>
          </a:p>
          <a:p>
            <a:pPr marL="494098" lvl="0" indent="-494098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-US" sz="2400">
                <a:solidFill>
                  <a:srgbClr val="000000"/>
                </a:solidFill>
              </a:rPr>
              <a:t>Cleaning Data (Class 5)</a:t>
            </a:r>
            <a:endParaRPr sz="2400">
              <a:solidFill>
                <a:srgbClr val="000000"/>
              </a:solidFill>
            </a:endParaRPr>
          </a:p>
          <a:p>
            <a:pPr marL="494098" lvl="0" indent="-494098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8761D"/>
              </a:buClr>
              <a:buSzPts val="2400"/>
              <a:buFont typeface="Lustria"/>
              <a:buAutoNum type="arabicPeriod"/>
            </a:pPr>
            <a:r>
              <a:rPr lang="en-US" sz="2400">
                <a:solidFill>
                  <a:srgbClr val="38761D"/>
                </a:solidFill>
              </a:rPr>
              <a:t>Normalize Data &amp; Create Data Model (Class 6)</a:t>
            </a:r>
            <a:endParaRPr sz="2400">
              <a:solidFill>
                <a:srgbClr val="38761D"/>
              </a:solidFill>
            </a:endParaRPr>
          </a:p>
          <a:p>
            <a:pPr marL="494098" lvl="0" indent="-494098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ustria"/>
              <a:buAutoNum type="arabicPeriod"/>
            </a:pPr>
            <a:r>
              <a:rPr lang="en-US" sz="2400">
                <a:solidFill>
                  <a:srgbClr val="000000"/>
                </a:solidFill>
              </a:rPr>
              <a:t>Analyze Data Quality &amp; Create Data Dictionary (Class 7) </a:t>
            </a:r>
            <a:endParaRPr sz="2400">
              <a:solidFill>
                <a:srgbClr val="000000"/>
              </a:solidFill>
            </a:endParaRPr>
          </a:p>
          <a:p>
            <a:pPr marL="494098" lvl="0" indent="-494098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ustria"/>
              <a:buAutoNum type="arabicPeriod"/>
            </a:pPr>
            <a:r>
              <a:rPr lang="en-US" sz="2400">
                <a:solidFill>
                  <a:srgbClr val="000000"/>
                </a:solidFill>
              </a:rPr>
              <a:t>Connect Data to PowerBI Desktop/Cloud, Answer Business Questions Automate data workflow using ETL (Python - Optional) (Class 8)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1"/>
          <p:cNvSpPr txBox="1">
            <a:spLocks noGrp="1"/>
          </p:cNvSpPr>
          <p:nvPr>
            <p:ph type="ctrTitle"/>
          </p:nvPr>
        </p:nvSpPr>
        <p:spPr>
          <a:xfrm>
            <a:off x="972825" y="544917"/>
            <a:ext cx="10250700" cy="221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 Project </a:t>
            </a:r>
            <a:endParaRPr/>
          </a:p>
        </p:txBody>
      </p:sp>
      <p:sp>
        <p:nvSpPr>
          <p:cNvPr id="292" name="Google Shape;292;p41"/>
          <p:cNvSpPr txBox="1"/>
          <p:nvPr/>
        </p:nvSpPr>
        <p:spPr>
          <a:xfrm>
            <a:off x="492375" y="1809325"/>
            <a:ext cx="6672300" cy="69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/>
              <a:t>ERD using Draw.IO</a:t>
            </a:r>
            <a:endParaRPr sz="1800" b="1" u="sng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u="sng"/>
              <a:t>Entity Relationship Diagram</a:t>
            </a:r>
            <a:endParaRPr sz="1700" b="1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1. Identifies the Entities (Nouns), Attributes (Adjectives) and relationships (verbs) in the “console” schema.  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2.  Create an ERD diagram in draw.io 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u="sng"/>
              <a:t>Relational Database Modeling</a:t>
            </a:r>
            <a:endParaRPr sz="1700" b="1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1. Convert the ERD diagram to a relational model, using draw.io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2. If the opportunity exists, identify the associations that could be normalized, then modify your tables accordingly.   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Once designing and normalization of the database is complete, create the SQL code (via views) that creates the relationship between tables. 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Example at: 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https://drive.google.com/file/d/1Y9GhKlDneFCqDSSHyWLC09beGWrC0qpc/view</a:t>
            </a:r>
            <a:endParaRPr/>
          </a:p>
        </p:txBody>
      </p:sp>
      <p:pic>
        <p:nvPicPr>
          <p:cNvPr id="293" name="Google Shape;29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6050" y="2184467"/>
            <a:ext cx="3636183" cy="3636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417</Words>
  <Application>Microsoft Office PowerPoint</Application>
  <PresentationFormat>Widescreen</PresentationFormat>
  <Paragraphs>55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Lustria</vt:lpstr>
      <vt:lpstr>Arial</vt:lpstr>
      <vt:lpstr>Lato</vt:lpstr>
      <vt:lpstr>Calibri</vt:lpstr>
      <vt:lpstr>Raleway</vt:lpstr>
      <vt:lpstr>Streamline</vt:lpstr>
      <vt:lpstr>Streamline</vt:lpstr>
      <vt:lpstr>Structuring &amp; Modeling Data</vt:lpstr>
      <vt:lpstr>Review: Class 3-5</vt:lpstr>
      <vt:lpstr>Class 6 Objectives</vt:lpstr>
      <vt:lpstr>Project Milestones</vt:lpstr>
      <vt:lpstr>Class Project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Structuring &amp; Modeling Data</dc:title>
  <dc:creator>JTB Ventures LLC</dc:creator>
  <cp:lastModifiedBy>Jeremy Bergmann</cp:lastModifiedBy>
  <cp:revision>2</cp:revision>
  <dcterms:modified xsi:type="dcterms:W3CDTF">2020-05-26T11:57:20Z</dcterms:modified>
</cp:coreProperties>
</file>