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7" r:id="rId4"/>
    <p:sldId id="263" r:id="rId5"/>
    <p:sldId id="264" r:id="rId6"/>
    <p:sldId id="273" r:id="rId7"/>
    <p:sldId id="260" r:id="rId8"/>
    <p:sldId id="271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87F86-FBA4-45E8-B254-B1F1D618E43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56BB-1568-4EAF-8675-E770C86A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6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Obj: 9, 10, 11</a:t>
            </a:r>
          </a:p>
          <a:p>
            <a:endParaRPr lang="en-US" dirty="0"/>
          </a:p>
          <a:p>
            <a:r>
              <a:rPr lang="en-US" dirty="0"/>
              <a:t>Recall the objective of learning and using SQL: ask and answer relevant questions</a:t>
            </a:r>
          </a:p>
          <a:p>
            <a:endParaRPr lang="en-US" dirty="0"/>
          </a:p>
          <a:p>
            <a:r>
              <a:rPr lang="en-US" dirty="0"/>
              <a:t>Map DBs, practice joins, extract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8ADE0-82DA-43D8-8C8D-9140511B5B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194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3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5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3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FC8DB4-7F79-4E3E-820F-44B2E27F276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0DC0E8-F822-4530-8F01-FB0D3858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perdatascience.com/wp-content/uploads/2016/12/ProceduresDetails.csv" TargetMode="External"/><Relationship Id="rId3" Type="http://schemas.openxmlformats.org/officeDocument/2006/relationships/hyperlink" Target="http://sqlzoo.net/euro2012.sql" TargetMode="External"/><Relationship Id="rId7" Type="http://schemas.openxmlformats.org/officeDocument/2006/relationships/hyperlink" Target="http://www.superdatascience.com/wp-content/uploads/2016/12/ProceduresHistory-1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uperdatascience.com/wp-content/uploads/2016/12/Owners.csv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://www.superdatascience.com/wp-content/uploads/2016/12/Pets.csv" TargetMode="External"/><Relationship Id="rId10" Type="http://schemas.openxmlformats.org/officeDocument/2006/relationships/hyperlink" Target="http://www.superdatascience.com/wp-content/uploads/2016/12/ConsoleDates.csv" TargetMode="External"/><Relationship Id="rId4" Type="http://schemas.openxmlformats.org/officeDocument/2006/relationships/hyperlink" Target="http://www.superdatascience.com/wp-content/uploads/2016/12/ConsumerComplaints.csv" TargetMode="External"/><Relationship Id="rId9" Type="http://schemas.openxmlformats.org/officeDocument/2006/relationships/hyperlink" Target="http://www.superdatascience.com/wp-content/uploads/2016/12/ConsoleGames.csv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" TargetMode="External"/><Relationship Id="rId13" Type="http://schemas.openxmlformats.org/officeDocument/2006/relationships/hyperlink" Target="https://data.worldbank.org/" TargetMode="External"/><Relationship Id="rId18" Type="http://schemas.openxmlformats.org/officeDocument/2006/relationships/hyperlink" Target="https://www.quantopian.com/" TargetMode="External"/><Relationship Id="rId3" Type="http://schemas.openxmlformats.org/officeDocument/2006/relationships/hyperlink" Target="https://github.com/BuzzFeedNews" TargetMode="External"/><Relationship Id="rId7" Type="http://schemas.openxmlformats.org/officeDocument/2006/relationships/hyperlink" Target="https://en.wikipedia.org/wiki/Wikipedia:Database_download" TargetMode="External"/><Relationship Id="rId12" Type="http://schemas.openxmlformats.org/officeDocument/2006/relationships/hyperlink" Target="https://www.data.gov/" TargetMode="External"/><Relationship Id="rId17" Type="http://schemas.openxmlformats.org/officeDocument/2006/relationships/hyperlink" Target="https://developer.github.com/v3/" TargetMode="External"/><Relationship Id="rId2" Type="http://schemas.openxmlformats.org/officeDocument/2006/relationships/hyperlink" Target="https://github.com/fivethirtyeight/data" TargetMode="External"/><Relationship Id="rId16" Type="http://schemas.openxmlformats.org/officeDocument/2006/relationships/hyperlink" Target="https://developer.twitter.com/en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bigquery/public-data/" TargetMode="External"/><Relationship Id="rId11" Type="http://schemas.openxmlformats.org/officeDocument/2006/relationships/hyperlink" Target="https://data.world/" TargetMode="External"/><Relationship Id="rId5" Type="http://schemas.openxmlformats.org/officeDocument/2006/relationships/hyperlink" Target="https://registry.opendata.aws/" TargetMode="External"/><Relationship Id="rId15" Type="http://schemas.openxmlformats.org/officeDocument/2006/relationships/hyperlink" Target="http://academictorrents.com/browse.php?cat=6" TargetMode="External"/><Relationship Id="rId10" Type="http://schemas.openxmlformats.org/officeDocument/2006/relationships/hyperlink" Target="https://www.quandl.com/search?filters=%5b%22Free%22%5d" TargetMode="External"/><Relationship Id="rId19" Type="http://schemas.openxmlformats.org/officeDocument/2006/relationships/hyperlink" Target="https://www.wunderground.com/weather/api/" TargetMode="External"/><Relationship Id="rId4" Type="http://schemas.openxmlformats.org/officeDocument/2006/relationships/hyperlink" Target="https://opendata.socrata.com/" TargetMode="External"/><Relationship Id="rId9" Type="http://schemas.openxmlformats.org/officeDocument/2006/relationships/hyperlink" Target="http://mlr.cs.umass.edu/ml/datasets.html" TargetMode="External"/><Relationship Id="rId14" Type="http://schemas.openxmlformats.org/officeDocument/2006/relationships/hyperlink" Target="https://www.reddit.com/r/datasets/top/?sort=top&amp;t=yea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4268-3EE7-4FE2-ACC2-A36864A0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AA037-C8B8-4DFA-AC41-9A20C7ABE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Jeremy Bergmann</a:t>
            </a:r>
          </a:p>
        </p:txBody>
      </p:sp>
    </p:spTree>
    <p:extLst>
      <p:ext uri="{BB962C8B-B14F-4D97-AF65-F5344CB8AC3E}">
        <p14:creationId xmlns:p14="http://schemas.microsoft.com/office/powerpoint/2010/main" val="32547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E5D3-C96C-46E3-B1FA-2203A082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4AD5-C8F6-44EE-8CA0-A7BC3B2A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To create an end-product that’s similar to what would be produced in a business environment,, utilizing the knowledge gained in this course.  </a:t>
            </a:r>
          </a:p>
          <a:p>
            <a:pPr marL="36900" indent="0">
              <a:buNone/>
            </a:pPr>
            <a:r>
              <a:rPr lang="en-US" dirty="0"/>
              <a:t>Steps – Data Science (CRISP-DM) Process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Understand Business Problem (What should you solve for?)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Understand Data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Prepare Data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Build Model/Data Flow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Test/Evaluate Process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Deployment - Answer business questions, Generate additional questions</a:t>
            </a:r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6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1532-55BA-4840-85EE-3FFC0E89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94AA-D74C-4EE4-96E7-5C51F6A6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Search for data (Due Class 3)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Import data into MySQL database, clean data for analysis (Class 3)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Normalize data &amp; Create Data Model (Class 4)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Analyze Data Quality &amp; Create Data Dictionary (Class 5)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Automate data workflow using ETL, Python or </a:t>
            </a:r>
            <a:r>
              <a:rPr lang="en-US" dirty="0" err="1"/>
              <a:t>Dataiku</a:t>
            </a:r>
            <a:r>
              <a:rPr lang="en-US" dirty="0"/>
              <a:t>, Connect schema to Google Data Studio (Class 6)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Ask questions/finish project for professional portfolio (Class 7/8)</a:t>
            </a:r>
          </a:p>
        </p:txBody>
      </p:sp>
    </p:spTree>
    <p:extLst>
      <p:ext uri="{BB962C8B-B14F-4D97-AF65-F5344CB8AC3E}">
        <p14:creationId xmlns:p14="http://schemas.microsoft.com/office/powerpoint/2010/main" val="337926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0FFA-E797-414C-8DDD-2585D1F5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438A-6894-46BA-B1F3-EE68D02D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questions often require basic domain knowledge</a:t>
            </a:r>
          </a:p>
          <a:p>
            <a:endParaRPr lang="en-US" dirty="0"/>
          </a:p>
          <a:p>
            <a:r>
              <a:rPr lang="en-US" dirty="0"/>
              <a:t>Characteristics of effective questions</a:t>
            </a:r>
          </a:p>
          <a:p>
            <a:pPr lvl="1"/>
            <a:r>
              <a:rPr lang="en-US" dirty="0"/>
              <a:t>Lead to action</a:t>
            </a:r>
          </a:p>
          <a:p>
            <a:pPr lvl="1"/>
            <a:r>
              <a:rPr lang="en-US" dirty="0"/>
              <a:t>Are specific</a:t>
            </a:r>
          </a:p>
          <a:p>
            <a:pPr lvl="1"/>
            <a:r>
              <a:rPr lang="en-US" dirty="0"/>
              <a:t>Clarify understanding</a:t>
            </a:r>
          </a:p>
          <a:p>
            <a:pPr lvl="1"/>
            <a:r>
              <a:rPr lang="en-US" dirty="0"/>
              <a:t>Focus on important features</a:t>
            </a:r>
          </a:p>
          <a:p>
            <a:pPr lvl="1"/>
            <a:r>
              <a:rPr lang="en-US" dirty="0"/>
              <a:t>Expose underlying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0706-543D-4FBC-96CC-A89C6CD5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5248"/>
            <a:ext cx="10353762" cy="970450"/>
          </a:xfrm>
        </p:spPr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A939-0984-4B82-BF6D-0080FCD9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05698"/>
            <a:ext cx="10353762" cy="4058751"/>
          </a:xfrm>
        </p:spPr>
        <p:txBody>
          <a:bodyPr>
            <a:noAutofit/>
          </a:bodyPr>
          <a:lstStyle/>
          <a:p>
            <a:r>
              <a:rPr lang="en-US" dirty="0"/>
              <a:t>Sales</a:t>
            </a:r>
          </a:p>
          <a:p>
            <a:pPr lvl="1"/>
            <a:r>
              <a:rPr lang="en-US" sz="2000" dirty="0"/>
              <a:t>How many people are seeing our ads?</a:t>
            </a:r>
          </a:p>
          <a:p>
            <a:pPr lvl="1"/>
            <a:r>
              <a:rPr lang="en-US" sz="2000" dirty="0"/>
              <a:t>What is our conversion rate?</a:t>
            </a:r>
          </a:p>
          <a:p>
            <a:pPr lvl="1"/>
            <a:r>
              <a:rPr lang="en-US" sz="2000" dirty="0"/>
              <a:t>Who are top performing salespeople / What are our top performing ads?</a:t>
            </a:r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sz="2000" dirty="0"/>
              <a:t>What does it cost to make our product?</a:t>
            </a:r>
          </a:p>
          <a:p>
            <a:pPr lvl="1"/>
            <a:r>
              <a:rPr lang="en-US" sz="2000" dirty="0"/>
              <a:t>What products are encountering zero-inventory?</a:t>
            </a:r>
          </a:p>
          <a:p>
            <a:endParaRPr lang="en-US" dirty="0"/>
          </a:p>
          <a:p>
            <a:r>
              <a:rPr lang="en-US" dirty="0"/>
              <a:t>Risk</a:t>
            </a:r>
          </a:p>
          <a:p>
            <a:pPr lvl="1"/>
            <a:r>
              <a:rPr lang="en-US" sz="2000" dirty="0"/>
              <a:t>Which customers are at risk of defaulting?</a:t>
            </a:r>
          </a:p>
          <a:p>
            <a:pPr lvl="1"/>
            <a:r>
              <a:rPr lang="en-US" sz="2000" dirty="0"/>
              <a:t>What is our exposure to catastrophic events?</a:t>
            </a:r>
          </a:p>
        </p:txBody>
      </p:sp>
    </p:spTree>
    <p:extLst>
      <p:ext uri="{BB962C8B-B14F-4D97-AF65-F5344CB8AC3E}">
        <p14:creationId xmlns:p14="http://schemas.microsoft.com/office/powerpoint/2010/main" val="215797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E7B-BA5E-4939-8FE0-4E576EAE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0980"/>
            <a:ext cx="10353762" cy="970450"/>
          </a:xfrm>
        </p:spPr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52A3-CFD9-490E-92BD-40588BC6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3"/>
              </a:rPr>
              <a:t>Euro 2012</a:t>
            </a:r>
            <a:r>
              <a:rPr lang="en-US" dirty="0"/>
              <a:t> data (.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Consumer complaints</a:t>
            </a:r>
            <a:r>
              <a:rPr lang="en-US" dirty="0"/>
              <a:t> data (.csv)</a:t>
            </a:r>
          </a:p>
          <a:p>
            <a:endParaRPr lang="en-US" dirty="0"/>
          </a:p>
          <a:p>
            <a:r>
              <a:rPr lang="en-US" dirty="0"/>
              <a:t>Veterinary clinic data (.csv)</a:t>
            </a:r>
          </a:p>
          <a:p>
            <a:pPr lvl="1"/>
            <a:r>
              <a:rPr lang="en-US" dirty="0">
                <a:hlinkClick r:id="rId5"/>
              </a:rPr>
              <a:t>Pets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Owners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Procedures history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Procedures details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Console data (.csv)</a:t>
            </a:r>
          </a:p>
          <a:p>
            <a:pPr lvl="1"/>
            <a:r>
              <a:rPr lang="en-US" dirty="0">
                <a:hlinkClick r:id="rId9"/>
              </a:rPr>
              <a:t>Game sales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Console dates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EAF5C94-2C8C-4852-93DE-E0625A80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892" y="1606378"/>
            <a:ext cx="6635298" cy="464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3D53615-1382-4DEB-8F7E-C22E53FF19C7}"/>
              </a:ext>
            </a:extLst>
          </p:cNvPr>
          <p:cNvSpPr txBox="1">
            <a:spLocks/>
          </p:cNvSpPr>
          <p:nvPr/>
        </p:nvSpPr>
        <p:spPr>
          <a:xfrm>
            <a:off x="3296211" y="127524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Example - Hospital</a:t>
            </a:r>
          </a:p>
        </p:txBody>
      </p:sp>
    </p:spTree>
    <p:extLst>
      <p:ext uri="{BB962C8B-B14F-4D97-AF65-F5344CB8AC3E}">
        <p14:creationId xmlns:p14="http://schemas.microsoft.com/office/powerpoint/2010/main" val="152391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172F-9199-4214-94F8-AC5BE9A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F222-6644-4BC1-B92B-8870381D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/>
              <a:t>Visualizing</a:t>
            </a:r>
          </a:p>
          <a:p>
            <a:pPr lvl="1"/>
            <a:r>
              <a:rPr lang="en-US" dirty="0" err="1">
                <a:hlinkClick r:id="rId2"/>
              </a:rPr>
              <a:t>Fivethirtyeight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BuzzFeed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Socrata</a:t>
            </a:r>
            <a:endParaRPr lang="en-US" dirty="0"/>
          </a:p>
          <a:p>
            <a:r>
              <a:rPr lang="en-US" dirty="0"/>
              <a:t>Processing</a:t>
            </a:r>
          </a:p>
          <a:p>
            <a:pPr lvl="1"/>
            <a:r>
              <a:rPr lang="en-US" dirty="0">
                <a:hlinkClick r:id="rId5"/>
              </a:rPr>
              <a:t>AWS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Google </a:t>
            </a:r>
            <a:r>
              <a:rPr lang="en-US" dirty="0" err="1">
                <a:hlinkClick r:id="rId6"/>
              </a:rPr>
              <a:t>BigQuery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Wikipedia</a:t>
            </a:r>
            <a:endParaRPr lang="en-US" dirty="0"/>
          </a:p>
          <a:p>
            <a:r>
              <a:rPr lang="en-US" dirty="0"/>
              <a:t>ML</a:t>
            </a:r>
          </a:p>
          <a:p>
            <a:pPr lvl="1"/>
            <a:r>
              <a:rPr lang="en-US" dirty="0">
                <a:hlinkClick r:id="rId8"/>
              </a:rPr>
              <a:t>Kaggle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UCI</a:t>
            </a:r>
            <a:endParaRPr lang="en-US" dirty="0"/>
          </a:p>
          <a:p>
            <a:pPr lvl="1"/>
            <a:r>
              <a:rPr lang="en-US" dirty="0" err="1">
                <a:hlinkClick r:id="rId10"/>
              </a:rPr>
              <a:t>Quandl</a:t>
            </a:r>
            <a:endParaRPr lang="en-US" dirty="0"/>
          </a:p>
          <a:p>
            <a:r>
              <a:rPr lang="en-US" dirty="0"/>
              <a:t>Cleaning</a:t>
            </a:r>
          </a:p>
          <a:p>
            <a:pPr lvl="1"/>
            <a:r>
              <a:rPr lang="en-US" dirty="0" err="1">
                <a:hlinkClick r:id="rId11"/>
              </a:rPr>
              <a:t>Data.world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Data.gov</a:t>
            </a:r>
            <a:endParaRPr lang="en-US" dirty="0"/>
          </a:p>
          <a:p>
            <a:pPr lvl="1"/>
            <a:r>
              <a:rPr lang="en-US" dirty="0">
                <a:hlinkClick r:id="rId13"/>
              </a:rPr>
              <a:t>World Bank</a:t>
            </a:r>
            <a:endParaRPr lang="en-US" dirty="0"/>
          </a:p>
          <a:p>
            <a:pPr lvl="1"/>
            <a:r>
              <a:rPr lang="en-US" dirty="0">
                <a:hlinkClick r:id="rId14"/>
              </a:rPr>
              <a:t>Reddit</a:t>
            </a:r>
            <a:endParaRPr lang="en-US" dirty="0"/>
          </a:p>
          <a:p>
            <a:pPr lvl="1"/>
            <a:r>
              <a:rPr lang="en-US" dirty="0">
                <a:hlinkClick r:id="rId15"/>
              </a:rPr>
              <a:t>Academic Torrents</a:t>
            </a:r>
            <a:endParaRPr lang="en-US" dirty="0"/>
          </a:p>
          <a:p>
            <a:r>
              <a:rPr lang="en-US" dirty="0"/>
              <a:t>Streaming</a:t>
            </a:r>
          </a:p>
          <a:p>
            <a:pPr lvl="1"/>
            <a:r>
              <a:rPr lang="en-US" dirty="0"/>
              <a:t>Twitter (see the </a:t>
            </a:r>
            <a:r>
              <a:rPr lang="en-US" dirty="0">
                <a:hlinkClick r:id="rId16"/>
              </a:rPr>
              <a:t>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GitHub (see the </a:t>
            </a:r>
            <a:r>
              <a:rPr lang="en-US" dirty="0">
                <a:hlinkClick r:id="rId17"/>
              </a:rPr>
              <a:t>API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hlinkClick r:id="rId18"/>
              </a:rPr>
              <a:t>Quantopian</a:t>
            </a:r>
            <a:endParaRPr lang="en-US" dirty="0"/>
          </a:p>
          <a:p>
            <a:pPr lvl="1"/>
            <a:r>
              <a:rPr lang="en-US" dirty="0"/>
              <a:t>Weather Underground (see the </a:t>
            </a:r>
            <a:r>
              <a:rPr lang="en-US" dirty="0">
                <a:hlinkClick r:id="rId19"/>
              </a:rPr>
              <a:t>API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233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3B71-E897-4350-B53F-159098F6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4A3B-735A-4485-B5FA-06890508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Find some data that interests you.</a:t>
            </a:r>
          </a:p>
          <a:p>
            <a:r>
              <a:rPr lang="en-US" dirty="0"/>
              <a:t>Practice importing it into Workbench and cleaning it</a:t>
            </a:r>
          </a:p>
          <a:p>
            <a:r>
              <a:rPr lang="en-US" dirty="0"/>
              <a:t>Document the process with git and sync with your GitHub account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4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6B9B-46DB-4553-8DE5-76A9508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0990D-DBCB-43EC-A905-17D0A0F3C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045943"/>
              </p:ext>
            </p:extLst>
          </p:nvPr>
        </p:nvGraphicFramePr>
        <p:xfrm>
          <a:off x="914400" y="1580050"/>
          <a:ext cx="10353157" cy="433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52">
                  <a:extLst>
                    <a:ext uri="{9D8B030D-6E8A-4147-A177-3AD203B41FA5}">
                      <a16:colId xmlns:a16="http://schemas.microsoft.com/office/drawing/2014/main" val="2083749443"/>
                    </a:ext>
                  </a:extLst>
                </a:gridCol>
                <a:gridCol w="6977405">
                  <a:extLst>
                    <a:ext uri="{9D8B030D-6E8A-4147-A177-3AD203B41FA5}">
                      <a16:colId xmlns:a16="http://schemas.microsoft.com/office/drawing/2014/main" val="2674060242"/>
                    </a:ext>
                  </a:extLst>
                </a:gridCol>
              </a:tblGrid>
              <a:tr h="3804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8648"/>
                  </a:ext>
                </a:extLst>
              </a:tr>
              <a:tr h="951401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clarify complex code. </a:t>
                      </a:r>
                    </a:p>
                    <a:p>
                      <a:r>
                        <a:rPr lang="en-US" dirty="0"/>
                        <a:t>Object names are intuitive.</a:t>
                      </a:r>
                    </a:p>
                    <a:p>
                      <a:r>
                        <a:rPr lang="en-US" dirty="0"/>
                        <a:t>Code is easy to 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93475"/>
                  </a:ext>
                </a:extLst>
              </a:tr>
              <a:tr h="683580">
                <a:tc>
                  <a:txBody>
                    <a:bodyPr/>
                    <a:lstStyle/>
                    <a:p>
                      <a:r>
                        <a:rPr lang="en-US" dirty="0"/>
                        <a:t>Problem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 are relevant and answerable by the available data.</a:t>
                      </a:r>
                    </a:p>
                    <a:p>
                      <a:r>
                        <a:rPr lang="en-US" dirty="0"/>
                        <a:t>Answers enable a decision by an interested party.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66137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r>
                        <a:rPr lang="en-US" dirty="0"/>
                        <a:t>Database Design*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tables adhere to 1NF.</a:t>
                      </a:r>
                    </a:p>
                    <a:p>
                      <a:r>
                        <a:rPr lang="en-US" dirty="0"/>
                        <a:t>All tables are connected to at least one table.</a:t>
                      </a:r>
                    </a:p>
                    <a:p>
                      <a:r>
                        <a:rPr lang="en-US" dirty="0"/>
                        <a:t>Database schema adheres to an appropriate schema.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18307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r>
                        <a:rPr lang="en-US" dirty="0"/>
                        <a:t>Data Cleanliness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adhere to appropriate data types.</a:t>
                      </a:r>
                    </a:p>
                    <a:p>
                      <a:r>
                        <a:rPr lang="en-US" dirty="0"/>
                        <a:t>Data is clean.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24238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r>
                        <a:rPr lang="en-US" dirty="0"/>
                        <a:t>Code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code optimized for storage or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37081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r>
                        <a:rPr lang="en-US" dirty="0"/>
                        <a:t>Database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Tables have appropriate constraints.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2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31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491</TotalTime>
  <Words>477</Words>
  <Application>Microsoft Office PowerPoint</Application>
  <PresentationFormat>Widescreen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Slate</vt:lpstr>
      <vt:lpstr>Class Project</vt:lpstr>
      <vt:lpstr>Purpose</vt:lpstr>
      <vt:lpstr>Project Milestones</vt:lpstr>
      <vt:lpstr>Business Questions</vt:lpstr>
      <vt:lpstr>Business Questions</vt:lpstr>
      <vt:lpstr>Project Data</vt:lpstr>
      <vt:lpstr>Resources</vt:lpstr>
      <vt:lpstr>Recommendations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6: Practice</dc:title>
  <dc:creator>Nathan</dc:creator>
  <cp:lastModifiedBy>Jeremy Bergmann</cp:lastModifiedBy>
  <cp:revision>23</cp:revision>
  <dcterms:created xsi:type="dcterms:W3CDTF">2018-04-11T18:23:06Z</dcterms:created>
  <dcterms:modified xsi:type="dcterms:W3CDTF">2019-02-24T18:16:36Z</dcterms:modified>
</cp:coreProperties>
</file>