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Lst>
  <p:sldSz cy="5143500" cx="9144000"/>
  <p:notesSz cx="6858000" cy="9144000"/>
  <p:embeddedFontLst>
    <p:embeddedFont>
      <p:font typeface="Average"/>
      <p:regular r:id="rId31"/>
    </p:embeddedFont>
    <p:embeddedFont>
      <p:font typeface="Oswald"/>
      <p:regular r:id="rId32"/>
      <p:bold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Average-regular.fntdata"/><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Oswald-bold.fntdata"/><Relationship Id="rId10" Type="http://schemas.openxmlformats.org/officeDocument/2006/relationships/slide" Target="slides/slide5.xml"/><Relationship Id="rId32" Type="http://schemas.openxmlformats.org/officeDocument/2006/relationships/font" Target="fonts/Oswald-regular.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e2b0a9e257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e2b0a9e257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e2b0a9e257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2e2b0a9e257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e2b0a9e257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2e2b0a9e257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dc936d6723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2dc936d6723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e2b0a9e25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e2b0a9e25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e2b0a9e257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2e2b0a9e257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e2b0a9e257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e2b0a9e257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2e2b0a9e257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2e2b0a9e257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2e2b0a9e257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2e2b0a9e257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2e2b0a9e257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2e2b0a9e257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2dc936d672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2dc936d672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2e2b0a9e257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2e2b0a9e257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2e2b0a9e257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2e2b0a9e257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2e2b0a9e257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2e2b0a9e257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2e2b0a9e257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2e2b0a9e257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2e2b0a9e257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2e2b0a9e257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2e2b0a9e257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2e2b0a9e257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2e2b0a9e257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2e2b0a9e257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2dc936d6723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2dc936d672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2dc936d6723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2dc936d6723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2dc936d6723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2dc936d6723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dc936d6723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dc936d6723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dc936d6723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2dc936d6723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e2b0a9e257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e2b0a9e257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ca"/>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github.com/jberingues/CursCopilot"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ca"/>
              <a:t>Copilot</a:t>
            </a:r>
            <a:endParaRPr/>
          </a:p>
        </p:txBody>
      </p:sp>
      <p:sp>
        <p:nvSpPr>
          <p:cNvPr id="60" name="Google Shape;60;p13"/>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ca"/>
              <a:t>Juny’24</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ca"/>
              <a:t>Context</a:t>
            </a:r>
            <a:endParaRPr/>
          </a:p>
        </p:txBody>
      </p:sp>
      <p:sp>
        <p:nvSpPr>
          <p:cNvPr id="117" name="Google Shape;117;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ca"/>
              <a:t>El fitxer amb el que estàs treballant</a:t>
            </a:r>
            <a:endParaRPr/>
          </a:p>
          <a:p>
            <a:pPr indent="-342900" lvl="0" marL="457200" rtl="0" algn="l">
              <a:spcBef>
                <a:spcPts val="0"/>
              </a:spcBef>
              <a:spcAft>
                <a:spcPts val="0"/>
              </a:spcAft>
              <a:buSzPts val="1800"/>
              <a:buChar char="-"/>
            </a:pPr>
            <a:r>
              <a:rPr lang="ca"/>
              <a:t>Els tabs que tens oberts (tenen més pes els més propers)</a:t>
            </a:r>
            <a:endParaRPr/>
          </a:p>
          <a:p>
            <a:pPr indent="-342900" lvl="0" marL="457200" rtl="0" algn="l">
              <a:spcBef>
                <a:spcPts val="0"/>
              </a:spcBef>
              <a:spcAft>
                <a:spcPts val="0"/>
              </a:spcAft>
              <a:buSzPts val="1800"/>
              <a:buChar char="-"/>
            </a:pPr>
            <a:r>
              <a:rPr lang="ca"/>
              <a:t>Tot el projecte</a:t>
            </a:r>
            <a:endParaRPr/>
          </a:p>
        </p:txBody>
      </p:sp>
      <p:cxnSp>
        <p:nvCxnSpPr>
          <p:cNvPr id="118" name="Google Shape;118;p22"/>
          <p:cNvCxnSpPr/>
          <p:nvPr/>
        </p:nvCxnSpPr>
        <p:spPr>
          <a:xfrm rot="10800000">
            <a:off x="897200" y="2018950"/>
            <a:ext cx="1498500" cy="60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ca"/>
              <a:t>Com escriure un prompt</a:t>
            </a:r>
            <a:endParaRPr/>
          </a:p>
        </p:txBody>
      </p:sp>
      <p:sp>
        <p:nvSpPr>
          <p:cNvPr id="124" name="Google Shape;124;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ca"/>
              <a:t>Contexte</a:t>
            </a:r>
            <a:endParaRPr/>
          </a:p>
          <a:p>
            <a:pPr indent="-342900" lvl="0" marL="457200" rtl="0" algn="l">
              <a:spcBef>
                <a:spcPts val="0"/>
              </a:spcBef>
              <a:spcAft>
                <a:spcPts val="0"/>
              </a:spcAft>
              <a:buSzPts val="1800"/>
              <a:buChar char="-"/>
            </a:pPr>
            <a:r>
              <a:rPr lang="ca"/>
              <a:t>Intenció, objectiu</a:t>
            </a:r>
            <a:endParaRPr/>
          </a:p>
          <a:p>
            <a:pPr indent="-342900" lvl="0" marL="457200" rtl="0" algn="l">
              <a:spcBef>
                <a:spcPts val="0"/>
              </a:spcBef>
              <a:spcAft>
                <a:spcPts val="0"/>
              </a:spcAft>
              <a:buSzPts val="1800"/>
              <a:buChar char="-"/>
            </a:pPr>
            <a:r>
              <a:rPr lang="ca"/>
              <a:t>S’ha de ser clar</a:t>
            </a:r>
            <a:endParaRPr/>
          </a:p>
          <a:p>
            <a:pPr indent="-342900" lvl="0" marL="457200" rtl="0" algn="l">
              <a:spcBef>
                <a:spcPts val="0"/>
              </a:spcBef>
              <a:spcAft>
                <a:spcPts val="0"/>
              </a:spcAft>
              <a:buSzPts val="1800"/>
              <a:buChar char="-"/>
            </a:pPr>
            <a:r>
              <a:rPr lang="ca"/>
              <a:t>Específic, amb detall</a:t>
            </a:r>
            <a:endParaRPr/>
          </a:p>
          <a:p>
            <a:pPr indent="-342900" lvl="0" marL="457200" rtl="0" algn="l">
              <a:spcBef>
                <a:spcPts val="0"/>
              </a:spcBef>
              <a:spcAft>
                <a:spcPts val="0"/>
              </a:spcAft>
              <a:buSzPts val="1800"/>
              <a:buChar char="-"/>
            </a:pPr>
            <a:r>
              <a:rPr lang="ca"/>
              <a:t>S’ha de ser flexible, si no surt a la primera, es fa un segon intent</a:t>
            </a:r>
            <a:endParaRPr/>
          </a:p>
          <a:p>
            <a:pPr indent="-342900" lvl="0" marL="457200" rtl="0" algn="l">
              <a:spcBef>
                <a:spcPts val="0"/>
              </a:spcBef>
              <a:spcAft>
                <a:spcPts val="0"/>
              </a:spcAft>
              <a:buSzPts val="1800"/>
              <a:buChar char="-"/>
            </a:pPr>
            <a:r>
              <a:rPr lang="ca"/>
              <a:t>Si és possible donar exemples</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ca"/>
              <a:t>Escriure un prompt no és fer una búsqueda al Google on tu tries entre n respostes. Tindràs només UNA resposta.</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ca"/>
              <a:t>Descripció del que anem a fer</a:t>
            </a:r>
            <a:endParaRPr/>
          </a:p>
        </p:txBody>
      </p:sp>
      <p:sp>
        <p:nvSpPr>
          <p:cNvPr id="130" name="Google Shape;130;p24"/>
          <p:cNvSpPr txBox="1"/>
          <p:nvPr>
            <p:ph idx="1" type="body"/>
          </p:nvPr>
        </p:nvSpPr>
        <p:spPr>
          <a:xfrm>
            <a:off x="311700" y="11342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ca"/>
              <a:t># Joc d’aventures de texte amb el que anirem recorrent diferents habitacions </a:t>
            </a:r>
            <a:endParaRPr/>
          </a:p>
          <a:p>
            <a:pPr indent="0" lvl="0" marL="0" rtl="0" algn="l">
              <a:spcBef>
                <a:spcPts val="1200"/>
              </a:spcBef>
              <a:spcAft>
                <a:spcPts val="0"/>
              </a:spcAft>
              <a:buNone/>
            </a:pPr>
            <a:r>
              <a:rPr lang="ca"/>
              <a:t># d’un castell. A cada habitació ens hi trobarem vàries portes, de la que en podrem</a:t>
            </a:r>
            <a:endParaRPr/>
          </a:p>
          <a:p>
            <a:pPr indent="0" lvl="0" marL="0" rtl="0" algn="l">
              <a:spcBef>
                <a:spcPts val="1200"/>
              </a:spcBef>
              <a:spcAft>
                <a:spcPts val="0"/>
              </a:spcAft>
              <a:buNone/>
            </a:pPr>
            <a:r>
              <a:rPr lang="ca"/>
              <a:t># escollir una i anar a una altra habitació. D’aquesta manera podrem recórrer el</a:t>
            </a:r>
            <a:endParaRPr/>
          </a:p>
          <a:p>
            <a:pPr indent="0" lvl="0" marL="0" rtl="0" algn="l">
              <a:spcBef>
                <a:spcPts val="1200"/>
              </a:spcBef>
              <a:spcAft>
                <a:spcPts val="1200"/>
              </a:spcAft>
              <a:buNone/>
            </a:pPr>
            <a:r>
              <a:rPr lang="ca"/>
              <a:t># castell fins que trobem trobar un tresor.</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ca"/>
              <a:t>Crear codi amb el chat</a:t>
            </a:r>
            <a:endParaRPr/>
          </a:p>
        </p:txBody>
      </p:sp>
      <p:sp>
        <p:nvSpPr>
          <p:cNvPr id="136" name="Google Shape;136;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ca"/>
              <a:t>Fins ara hem donat instruccions úniques, ara anem a fer un fil d’instruccions. És important mantenir la història del chat perquè Copilot el fa servir de contexte.</a:t>
            </a:r>
            <a:endParaRPr/>
          </a:p>
          <a:p>
            <a:pPr indent="0" lvl="0" marL="0" rtl="0" algn="l">
              <a:spcBef>
                <a:spcPts val="1200"/>
              </a:spcBef>
              <a:spcAft>
                <a:spcPts val="0"/>
              </a:spcAft>
              <a:buNone/>
            </a:pPr>
            <a:r>
              <a:rPr lang="ca"/>
              <a:t>Es poden copiar les instruccions del fitxer \aventura\InstruccionsCreacioJoc.txt</a:t>
            </a:r>
            <a:endParaRPr/>
          </a:p>
          <a:p>
            <a:pPr indent="0" lvl="0" marL="0" rtl="0" algn="l">
              <a:spcBef>
                <a:spcPts val="1200"/>
              </a:spcBef>
              <a:spcAft>
                <a:spcPts val="1200"/>
              </a:spcAft>
              <a:buNone/>
            </a:pPr>
            <a:r>
              <a:rPr lang="ca"/>
              <a:t>Utilitzar el botó “Insertar at Cursor”</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ca"/>
              <a:t>Donar instruccions al xat</a:t>
            </a:r>
            <a:endParaRPr/>
          </a:p>
        </p:txBody>
      </p:sp>
      <p:sp>
        <p:nvSpPr>
          <p:cNvPr id="142" name="Google Shape;142;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ca"/>
              <a:t>Elabora una llista de Python anomenada "</a:t>
            </a:r>
            <a:r>
              <a:rPr lang="ca"/>
              <a:t>pistes</a:t>
            </a:r>
            <a:r>
              <a:rPr lang="ca"/>
              <a:t>" que contingui 10 frases. Cada frase hauria d'insinuar esdeveniments passats, que van des de grans i intensos fins a subestimats i enigmàtics. Assegurat que aquestes </a:t>
            </a:r>
            <a:r>
              <a:rPr lang="ca"/>
              <a:t>pistes</a:t>
            </a:r>
            <a:r>
              <a:rPr lang="ca"/>
              <a:t> siguin prou versàtils com per ser aplicables a qualsevol entorn i estructurades en el format "Hi ha un...".</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ca"/>
              <a:t>Construeix una llista de Python anomenada "sensacions" amb 12 frases. Cadascuna ha de descriure una experiència sensorial (vista, so, olfacte, tacte, intuïció) que et podries trobar en una habitació d'un castell. Comença aquestes frases amb "Ho veus", "Escoltes", etc., amb l'objectiu de crear una atmosfera misteriosa i immersiva en un joc d'aventures basat en text.</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lang="ca"/>
              <a:t>Crea una classe Python anomenada "SelectorAleatoriElements". La classe s'ha d'estructurar de la següent manera:</a:t>
            </a:r>
            <a:endParaRPr/>
          </a:p>
          <a:p>
            <a:pPr indent="-317182" lvl="0" marL="457200" rtl="0" algn="l">
              <a:spcBef>
                <a:spcPts val="1200"/>
              </a:spcBef>
              <a:spcAft>
                <a:spcPts val="0"/>
              </a:spcAft>
              <a:buSzPct val="100000"/>
              <a:buChar char="-"/>
            </a:pPr>
            <a:r>
              <a:rPr lang="ca"/>
              <a:t>Mètode d'inicialització "init": la classe s'inicializa amb una llista que se li passa que representa una col·lecció d'elements.</a:t>
            </a:r>
            <a:endParaRPr/>
          </a:p>
          <a:p>
            <a:pPr indent="-317182" lvl="0" marL="457200" rtl="0" algn="l">
              <a:spcBef>
                <a:spcPts val="0"/>
              </a:spcBef>
              <a:spcAft>
                <a:spcPts val="0"/>
              </a:spcAft>
              <a:buSzPct val="100000"/>
              <a:buChar char="-"/>
            </a:pPr>
            <a:r>
              <a:rPr lang="ca"/>
              <a:t>Configura dues variables d'instància dins del constructor: </a:t>
            </a:r>
            <a:endParaRPr/>
          </a:p>
          <a:p>
            <a:pPr indent="-297497" lvl="1" marL="914400" rtl="0" algn="l">
              <a:spcBef>
                <a:spcPts val="0"/>
              </a:spcBef>
              <a:spcAft>
                <a:spcPts val="0"/>
              </a:spcAft>
              <a:buSzPct val="100000"/>
              <a:buChar char="-"/>
            </a:pPr>
            <a:r>
              <a:rPr lang="ca"/>
              <a:t>"elements" per emmagatzemar la llista original d'elements</a:t>
            </a:r>
            <a:endParaRPr/>
          </a:p>
          <a:p>
            <a:pPr indent="-297497" lvl="1" marL="914400" rtl="0" algn="l">
              <a:spcBef>
                <a:spcPts val="0"/>
              </a:spcBef>
              <a:spcAft>
                <a:spcPts val="0"/>
              </a:spcAft>
              <a:buSzPct val="100000"/>
              <a:buChar char="-"/>
            </a:pPr>
            <a:r>
              <a:rPr lang="ca"/>
              <a:t>"elements_usats" com una llista buida per fer un seguiment dels elements que s'han seleccionat. </a:t>
            </a:r>
            <a:endParaRPr/>
          </a:p>
          <a:p>
            <a:pPr indent="-317182" lvl="0" marL="457200" rtl="0" algn="l">
              <a:spcBef>
                <a:spcPts val="0"/>
              </a:spcBef>
              <a:spcAft>
                <a:spcPts val="0"/>
              </a:spcAft>
              <a:buSzPct val="100000"/>
              <a:buChar char="-"/>
            </a:pPr>
            <a:r>
              <a:rPr lang="ca"/>
              <a:t>Mètode d'afegir elements "afegir_elements": aquest mètode agafa un element com a paràmetre i l'afegeix a la llista “elements”, permetent expandir el grup de selecció de manera dinàmica. </a:t>
            </a:r>
            <a:endParaRPr/>
          </a:p>
          <a:p>
            <a:pPr indent="-317182" lvl="0" marL="457200" rtl="0" algn="l">
              <a:spcBef>
                <a:spcPts val="0"/>
              </a:spcBef>
              <a:spcAft>
                <a:spcPts val="0"/>
              </a:spcAft>
              <a:buSzPct val="100000"/>
              <a:buChar char="-"/>
            </a:pPr>
            <a:r>
              <a:rPr lang="ca"/>
              <a:t>Mètode d'extracció d'elements aleatoris "extreu_element_aleatori": aquest mètode selecciona un element aleatori de la llista "elements" que no s'ha seleccionat anteriorment. Un cop seleccionat un element, afegeix-lo a la llista "elements_usats". Si s'han utilitzat tots els elements de la llista "elements", restableix la llista "elements_usats" per tornar a fer que tots els elements estiguin disponibles per a la selecció. Gestiona l'escenari en què no hi ha elements per seleccionar reiniciant la llista. </a:t>
            </a:r>
            <a:endParaRPr/>
          </a:p>
          <a:p>
            <a:pPr indent="-317182" lvl="0" marL="457200" rtl="0" algn="l">
              <a:spcBef>
                <a:spcPts val="0"/>
              </a:spcBef>
              <a:spcAft>
                <a:spcPts val="0"/>
              </a:spcAft>
              <a:buSzPct val="100000"/>
              <a:buChar char="-"/>
            </a:pPr>
            <a:r>
              <a:rPr lang="ca"/>
              <a:t>Mètode reiniciar "reset": aquest mètode esborra la llista "elements_usats", fent que tots els elements de la llista "elements" estiguin disponibles de nou per a la seva selecció.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7500" lnSpcReduction="10000"/>
          </a:bodyPr>
          <a:lstStyle/>
          <a:p>
            <a:pPr indent="0" lvl="0" marL="0" rtl="0" algn="l">
              <a:spcBef>
                <a:spcPts val="0"/>
              </a:spcBef>
              <a:spcAft>
                <a:spcPts val="0"/>
              </a:spcAft>
              <a:buClr>
                <a:schemeClr val="dk1"/>
              </a:buClr>
              <a:buSzPct val="61111"/>
              <a:buFont typeface="Arial"/>
              <a:buNone/>
            </a:pPr>
            <a:r>
              <a:rPr lang="ca"/>
              <a:t>Segueix les directrius donades a continuació per definir la classe "GeneradorP</a:t>
            </a:r>
            <a:r>
              <a:rPr lang="ca"/>
              <a:t>istaSensacio</a:t>
            </a:r>
            <a:r>
              <a:rPr lang="ca"/>
              <a:t>". Això inclou importar la classe "</a:t>
            </a:r>
            <a:r>
              <a:rPr lang="ca"/>
              <a:t>SelectorAleatoriElements</a:t>
            </a:r>
            <a:r>
              <a:rPr lang="ca"/>
              <a:t>", garantir un patró d’instància única, inicialitzar selectors de “</a:t>
            </a:r>
            <a:r>
              <a:rPr lang="ca"/>
              <a:t>pistes”</a:t>
            </a:r>
            <a:r>
              <a:rPr lang="ca"/>
              <a:t> i “</a:t>
            </a:r>
            <a:r>
              <a:rPr lang="ca"/>
              <a:t>sensacions”</a:t>
            </a:r>
            <a:r>
              <a:rPr lang="ca"/>
              <a:t> i definir un mètode "obtenir_</a:t>
            </a:r>
            <a:r>
              <a:rPr lang="ca"/>
              <a:t>pista</a:t>
            </a:r>
            <a:r>
              <a:rPr lang="ca"/>
              <a:t>_</a:t>
            </a:r>
            <a:r>
              <a:rPr lang="ca"/>
              <a:t>sensacio</a:t>
            </a:r>
            <a:r>
              <a:rPr lang="ca"/>
              <a:t>" per combinar </a:t>
            </a:r>
            <a:r>
              <a:rPr lang="ca"/>
              <a:t>pista</a:t>
            </a:r>
            <a:r>
              <a:rPr lang="ca"/>
              <a:t> i sensacions.</a:t>
            </a:r>
            <a:endParaRPr/>
          </a:p>
          <a:p>
            <a:pPr indent="-317182" lvl="0" marL="457200" rtl="0" algn="l">
              <a:spcBef>
                <a:spcPts val="1200"/>
              </a:spcBef>
              <a:spcAft>
                <a:spcPts val="0"/>
              </a:spcAft>
              <a:buSzPct val="100000"/>
              <a:buChar char="●"/>
            </a:pPr>
            <a:r>
              <a:rPr lang="ca"/>
              <a:t>Comença per importar la classe "</a:t>
            </a:r>
            <a:r>
              <a:rPr lang="ca"/>
              <a:t>SelectorAleatoriElements</a:t>
            </a:r>
            <a:r>
              <a:rPr lang="ca"/>
              <a:t>" al principi del codi.</a:t>
            </a:r>
            <a:endParaRPr/>
          </a:p>
          <a:p>
            <a:pPr indent="-317182" lvl="0" marL="457200" rtl="0" algn="l">
              <a:spcBef>
                <a:spcPts val="0"/>
              </a:spcBef>
              <a:spcAft>
                <a:spcPts val="0"/>
              </a:spcAft>
              <a:buSzPct val="100000"/>
              <a:buChar char="●"/>
            </a:pPr>
            <a:r>
              <a:rPr lang="ca"/>
              <a:t>Defineix la classe "GeneradorPistaSensacio". En aquesta classe, implementa el següent:</a:t>
            </a:r>
            <a:endParaRPr/>
          </a:p>
          <a:p>
            <a:pPr indent="-297497" lvl="1" marL="914400" rtl="0" algn="l">
              <a:spcBef>
                <a:spcPts val="0"/>
              </a:spcBef>
              <a:spcAft>
                <a:spcPts val="0"/>
              </a:spcAft>
              <a:buSzPct val="100000"/>
              <a:buChar char="○"/>
            </a:pPr>
            <a:r>
              <a:rPr lang="ca"/>
              <a:t>Al mètode "__new__" de "</a:t>
            </a:r>
            <a:r>
              <a:rPr lang="ca"/>
              <a:t>GeneradorPistaSensacio</a:t>
            </a:r>
            <a:r>
              <a:rPr lang="ca"/>
              <a:t>", comprova si una variable de classe anomenada "_instance" és None.</a:t>
            </a:r>
            <a:endParaRPr/>
          </a:p>
          <a:p>
            <a:pPr indent="-297497" lvl="2" marL="1371600" rtl="0" algn="l">
              <a:spcBef>
                <a:spcPts val="0"/>
              </a:spcBef>
              <a:spcAft>
                <a:spcPts val="0"/>
              </a:spcAft>
              <a:buSzPct val="100000"/>
              <a:buChar char="■"/>
            </a:pPr>
            <a:r>
              <a:rPr lang="ca"/>
              <a:t>Si "_instance" és None, crea una nova instància de "</a:t>
            </a:r>
            <a:r>
              <a:rPr lang="ca"/>
              <a:t>GeneradorPistaSensacio</a:t>
            </a:r>
            <a:r>
              <a:rPr lang="ca"/>
              <a:t>" i assigna-la a "_instance".</a:t>
            </a:r>
            <a:endParaRPr/>
          </a:p>
          <a:p>
            <a:pPr indent="-297497" lvl="2" marL="1371600" rtl="0" algn="l">
              <a:spcBef>
                <a:spcPts val="0"/>
              </a:spcBef>
              <a:spcAft>
                <a:spcPts val="0"/>
              </a:spcAft>
              <a:buSzPct val="100000"/>
              <a:buChar char="■"/>
            </a:pPr>
            <a:r>
              <a:rPr lang="ca"/>
              <a:t>A més, inicialitza dues variables membres: "selector_pista" i "selector_sensacio". Per a cadascun, crea una nova instància de "SelectorAleatoriElements". Passa la llista "</a:t>
            </a:r>
            <a:r>
              <a:rPr lang="ca"/>
              <a:t>pistes</a:t>
            </a:r>
            <a:r>
              <a:rPr lang="ca"/>
              <a:t>" al constructor de "selector_pista" i la llista "</a:t>
            </a:r>
            <a:r>
              <a:rPr lang="ca"/>
              <a:t>sensacions</a:t>
            </a:r>
            <a:r>
              <a:rPr lang="ca"/>
              <a:t>" al constructor de "selector_sensacio".</a:t>
            </a:r>
            <a:endParaRPr/>
          </a:p>
          <a:p>
            <a:pPr indent="-297497" lvl="1" marL="914400" rtl="0" algn="l">
              <a:spcBef>
                <a:spcPts val="0"/>
              </a:spcBef>
              <a:spcAft>
                <a:spcPts val="0"/>
              </a:spcAft>
              <a:buSzPct val="100000"/>
              <a:buChar char="○"/>
            </a:pPr>
            <a:r>
              <a:rPr lang="ca"/>
              <a:t>Assegura que el mètode "__new__" retorna la variable de classe "_instance".</a:t>
            </a:r>
            <a:endParaRPr/>
          </a:p>
          <a:p>
            <a:pPr indent="-297497" lvl="1" marL="914400" rtl="0" algn="l">
              <a:spcBef>
                <a:spcPts val="0"/>
              </a:spcBef>
              <a:spcAft>
                <a:spcPts val="0"/>
              </a:spcAft>
              <a:buSzPct val="100000"/>
              <a:buChar char="○"/>
            </a:pPr>
            <a:r>
              <a:rPr lang="ca"/>
              <a:t>Defineix un mètode anomenat "</a:t>
            </a:r>
            <a:r>
              <a:rPr lang="ca"/>
              <a:t>obtenir_pista_sensacio</a:t>
            </a:r>
            <a:r>
              <a:rPr lang="ca"/>
              <a:t>" a la classe "</a:t>
            </a:r>
            <a:r>
              <a:rPr lang="ca"/>
              <a:t>GeneradorPistaSensacio</a:t>
            </a:r>
            <a:r>
              <a:rPr lang="ca"/>
              <a:t>". Aquest mètode hauria de:</a:t>
            </a:r>
            <a:endParaRPr/>
          </a:p>
          <a:p>
            <a:pPr indent="-297497" lvl="2" marL="1371600" rtl="0" algn="l">
              <a:spcBef>
                <a:spcPts val="0"/>
              </a:spcBef>
              <a:spcAft>
                <a:spcPts val="0"/>
              </a:spcAft>
              <a:buSzPct val="100000"/>
              <a:buChar char="■"/>
            </a:pPr>
            <a:r>
              <a:rPr lang="ca"/>
              <a:t>Cridar el mètode "extreu_item_aleatori" tant a "selector_pista" com a "selector_sensacio".</a:t>
            </a:r>
            <a:endParaRPr/>
          </a:p>
          <a:p>
            <a:pPr indent="-297497" lvl="2" marL="1371600" rtl="0" algn="l">
              <a:spcBef>
                <a:spcPts val="0"/>
              </a:spcBef>
              <a:spcAft>
                <a:spcPts val="0"/>
              </a:spcAft>
              <a:buSzPct val="100000"/>
              <a:buChar char="■"/>
            </a:pPr>
            <a:r>
              <a:rPr lang="ca"/>
              <a:t>Assignar els resultats a les variables "</a:t>
            </a:r>
            <a:r>
              <a:rPr lang="ca"/>
              <a:t>pistes</a:t>
            </a:r>
            <a:r>
              <a:rPr lang="ca"/>
              <a:t>" i "</a:t>
            </a:r>
            <a:r>
              <a:rPr lang="ca"/>
              <a:t>sensacions</a:t>
            </a:r>
            <a:r>
              <a:rPr lang="ca"/>
              <a:t>", respectivament.</a:t>
            </a:r>
            <a:endParaRPr/>
          </a:p>
          <a:p>
            <a:pPr indent="-297497" lvl="2" marL="1371600" rtl="0" algn="l">
              <a:spcBef>
                <a:spcPts val="0"/>
              </a:spcBef>
              <a:spcAft>
                <a:spcPts val="0"/>
              </a:spcAft>
              <a:buSzPct val="100000"/>
              <a:buChar char="■"/>
            </a:pPr>
            <a:r>
              <a:rPr lang="ca"/>
              <a:t>Retornar una cadena que combina els valors de "</a:t>
            </a:r>
            <a:r>
              <a:rPr lang="ca"/>
              <a:t>pistes</a:t>
            </a:r>
            <a:r>
              <a:rPr lang="ca"/>
              <a:t>" i "</a:t>
            </a:r>
            <a:r>
              <a:rPr lang="ca"/>
              <a:t>sensacions</a:t>
            </a:r>
            <a:r>
              <a:rPr lang="ca"/>
              <a:t>" en una narració o descripció cohesionada.</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ca"/>
              <a:t>Crea una enumeració anomenada sortida_trobada que tingui "CONTINUA" i "FI" utilitzant el mòdul "enum" integrat de Python</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ca"/>
              <a:t>Crea una classe Trobada que hereta d'ABC fent-la una classe base abstracta. El mètode corre_trobada està decorat amb @abstractmethod, cosa que el converteix en un mètode abstracte. Això vol dir que qualsevol subclasse de Trobada ha de proporcionar una implementació de corre_trobada. El resultat de corre_trobada ha de retornar un SortidaTrobada.</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ca"/>
              <a:t>Índex</a:t>
            </a:r>
            <a:endParaRPr/>
          </a:p>
        </p:txBody>
      </p:sp>
      <p:sp>
        <p:nvSpPr>
          <p:cNvPr id="66" name="Google Shape;66;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ca"/>
              <a:t>Aprendre l’eina: Fer un joc de pedra, paper, tisores </a:t>
            </a:r>
            <a:endParaRPr/>
          </a:p>
          <a:p>
            <a:pPr indent="-342900" lvl="0" marL="457200" rtl="0" algn="l">
              <a:spcBef>
                <a:spcPts val="0"/>
              </a:spcBef>
              <a:spcAft>
                <a:spcPts val="0"/>
              </a:spcAft>
              <a:buSzPts val="1800"/>
              <a:buChar char="-"/>
            </a:pPr>
            <a:r>
              <a:rPr lang="ca"/>
              <a:t>Fer un joc de navegació amb text per veure com es pot fer un programa sense tocar codi</a:t>
            </a:r>
            <a:endParaRPr/>
          </a:p>
          <a:p>
            <a:pPr indent="-342900" lvl="0" marL="457200" rtl="0" algn="l">
              <a:spcBef>
                <a:spcPts val="0"/>
              </a:spcBef>
              <a:spcAft>
                <a:spcPts val="0"/>
              </a:spcAft>
              <a:buSzPts val="1800"/>
              <a:buChar char="-"/>
            </a:pPr>
            <a:r>
              <a:rPr lang="ca"/>
              <a:t>Posar en comú l’experiència de la gent que porteu un mes i mig utilitzant-ho</a:t>
            </a:r>
            <a:endParaRPr/>
          </a:p>
          <a:p>
            <a:pPr indent="-342900" lvl="0" marL="457200" rtl="0" algn="l">
              <a:spcBef>
                <a:spcPts val="0"/>
              </a:spcBef>
              <a:spcAft>
                <a:spcPts val="0"/>
              </a:spcAft>
              <a:buSzPts val="1800"/>
              <a:buChar char="-"/>
            </a:pPr>
            <a:r>
              <a:rPr lang="ca"/>
              <a:t>Val la pena pagar per aquesta eina?</a:t>
            </a:r>
            <a:endParaRPr/>
          </a:p>
          <a:p>
            <a:pPr indent="0" lvl="0" marL="0" rtl="0" algn="l">
              <a:spcBef>
                <a:spcPts val="1200"/>
              </a:spcBef>
              <a:spcAft>
                <a:spcPts val="120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3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ca"/>
              <a:t>Crea una classe "TrobadaPerDefecte" que hereta de la classe base "Trobada". Quan s'inicialitzi, crearà una instància de </a:t>
            </a:r>
            <a:r>
              <a:rPr lang="ca"/>
              <a:t>GeneradorPistaSensacio</a:t>
            </a:r>
            <a:r>
              <a:rPr lang="ca"/>
              <a:t> i la passarà. </a:t>
            </a:r>
            <a:endParaRPr/>
          </a:p>
          <a:p>
            <a:pPr indent="0" lvl="0" marL="0" rtl="0" algn="l">
              <a:spcBef>
                <a:spcPts val="1200"/>
              </a:spcBef>
              <a:spcAft>
                <a:spcPts val="0"/>
              </a:spcAft>
              <a:buNone/>
            </a:pPr>
            <a:r>
              <a:rPr lang="ca"/>
              <a:t>A la implementació "corre_trobada": </a:t>
            </a:r>
            <a:endParaRPr/>
          </a:p>
          <a:p>
            <a:pPr indent="-342900" lvl="0" marL="457200" rtl="0" algn="l">
              <a:spcBef>
                <a:spcPts val="1200"/>
              </a:spcBef>
              <a:spcAft>
                <a:spcPts val="0"/>
              </a:spcAft>
              <a:buSzPts val="1800"/>
              <a:buChar char="●"/>
            </a:pPr>
            <a:r>
              <a:rPr lang="ca"/>
              <a:t>Cridarà a “ex</a:t>
            </a:r>
            <a:r>
              <a:rPr lang="ca"/>
              <a:t>treu_item_aleatori”</a:t>
            </a:r>
            <a:r>
              <a:rPr lang="ca"/>
              <a:t> des de la instància de GeneradorPistaSensacio que va crear quan es va inicialitzar. </a:t>
            </a:r>
            <a:endParaRPr/>
          </a:p>
          <a:p>
            <a:pPr indent="-342900" lvl="0" marL="457200" rtl="0" algn="l">
              <a:spcBef>
                <a:spcPts val="0"/>
              </a:spcBef>
              <a:spcAft>
                <a:spcPts val="0"/>
              </a:spcAft>
              <a:buSzPts val="1800"/>
              <a:buChar char="●"/>
            </a:pPr>
            <a:r>
              <a:rPr lang="ca"/>
              <a:t>Prendrà la sortida de la crida a “extreu_item_aleatori”. </a:t>
            </a:r>
            <a:endParaRPr/>
          </a:p>
          <a:p>
            <a:pPr indent="-342900" lvl="0" marL="457200" rtl="0" algn="l">
              <a:spcBef>
                <a:spcPts val="0"/>
              </a:spcBef>
              <a:spcAft>
                <a:spcPts val="0"/>
              </a:spcAft>
              <a:buSzPts val="1800"/>
              <a:buChar char="●"/>
            </a:pPr>
            <a:r>
              <a:rPr lang="ca"/>
              <a:t>Imprimirà el que es retorna des de “extreu_item_aleatori”. </a:t>
            </a:r>
            <a:endParaRPr/>
          </a:p>
          <a:p>
            <a:pPr indent="-342900" lvl="0" marL="457200" rtl="0" algn="l">
              <a:spcBef>
                <a:spcPts val="0"/>
              </a:spcBef>
              <a:spcAft>
                <a:spcPts val="0"/>
              </a:spcAft>
              <a:buSzPts val="1800"/>
              <a:buChar char="●"/>
            </a:pPr>
            <a:r>
              <a:rPr lang="ca"/>
              <a:t>Tornarà SortidaTrobada.CONTINUA.</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3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ca"/>
              <a:t>Crea una classe Habitacio que tingui un nom i una trobada. La trobada i el nom de l’habitacio s'estableixen quan s'inicialitza la classe. La classe Habitacio tindrà un nom i una funció de membre visita_habitacio. Quan es crida a la funció membre visita_habitacio, es cridarà la funció corre_trobada de trobada i es retornarà el resultat.</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3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ca"/>
              <a:t>Crea una llista de 6 objectes “Habitacio”. Cada Habitacio hauria de tenir el nom d'una habitació interessant que hi hauria en un castell. Utilitzeu la TrobadaPerDefecte per a cada Habitacio.</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3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47500" lnSpcReduction="10000"/>
          </a:bodyPr>
          <a:lstStyle/>
          <a:p>
            <a:pPr indent="0" lvl="0" marL="0" rtl="0" algn="l">
              <a:spcBef>
                <a:spcPts val="0"/>
              </a:spcBef>
              <a:spcAft>
                <a:spcPts val="0"/>
              </a:spcAft>
              <a:buClr>
                <a:schemeClr val="dk1"/>
              </a:buClr>
              <a:buSzPct val="61111"/>
              <a:buFont typeface="Arial"/>
              <a:buNone/>
            </a:pPr>
            <a:r>
              <a:rPr lang="ca"/>
              <a:t>Crea una classe Python anomenada "Castell". Utilitza les següents directrius per a la seva estructura i funcionalitat:</a:t>
            </a:r>
            <a:endParaRPr/>
          </a:p>
          <a:p>
            <a:pPr indent="0" lvl="0" marL="0" rtl="0" algn="l">
              <a:spcBef>
                <a:spcPts val="1200"/>
              </a:spcBef>
              <a:spcAft>
                <a:spcPts val="0"/>
              </a:spcAft>
              <a:buClr>
                <a:schemeClr val="dk1"/>
              </a:buClr>
              <a:buSzPct val="61111"/>
              <a:buFont typeface="Arial"/>
              <a:buNone/>
            </a:pPr>
            <a:r>
              <a:rPr lang="ca"/>
              <a:t>1. Mètode d'inicialització "init": Inicialitza una variable membre anomenada "selector_habitacio" com una nova instància de "</a:t>
            </a:r>
            <a:r>
              <a:rPr lang="ca"/>
              <a:t>SelectorAleatoriElements</a:t>
            </a:r>
            <a:r>
              <a:rPr lang="ca"/>
              <a:t>", passant una llista predefinida "habitacions" al seu constructor.</a:t>
            </a:r>
            <a:endParaRPr/>
          </a:p>
          <a:p>
            <a:pPr indent="0" lvl="0" marL="0" rtl="0" algn="l">
              <a:spcBef>
                <a:spcPts val="1200"/>
              </a:spcBef>
              <a:spcAft>
                <a:spcPts val="0"/>
              </a:spcAft>
              <a:buNone/>
            </a:pPr>
            <a:r>
              <a:rPr lang="ca"/>
              <a:t>2. Mètode de seleccionar porta "selecciona_porta": implementa un mètode "selecciona_porta" que esculli aleatòriament un nombre entre 2 i 4 (inclòs) que representen portes.</a:t>
            </a:r>
            <a:endParaRPr/>
          </a:p>
          <a:p>
            <a:pPr indent="-282892" lvl="0" marL="457200" rtl="0" algn="l">
              <a:spcBef>
                <a:spcPts val="1200"/>
              </a:spcBef>
              <a:spcAft>
                <a:spcPts val="0"/>
              </a:spcAft>
              <a:buSzPct val="100000"/>
              <a:buChar char="●"/>
            </a:pPr>
            <a:r>
              <a:rPr lang="ca"/>
              <a:t>Mostra el nombre de portes a l'usuari.</a:t>
            </a:r>
            <a:endParaRPr/>
          </a:p>
          <a:p>
            <a:pPr indent="-282892" lvl="0" marL="457200" rtl="0" algn="l">
              <a:spcBef>
                <a:spcPts val="0"/>
              </a:spcBef>
              <a:spcAft>
                <a:spcPts val="0"/>
              </a:spcAft>
              <a:buSzPct val="100000"/>
              <a:buChar char="●"/>
            </a:pPr>
            <a:r>
              <a:rPr lang="ca"/>
              <a:t>Demana a l'usuari que seleccioni un número de porta.</a:t>
            </a:r>
            <a:endParaRPr/>
          </a:p>
          <a:p>
            <a:pPr indent="-282892" lvl="0" marL="457200" rtl="0" algn="l">
              <a:spcBef>
                <a:spcPts val="0"/>
              </a:spcBef>
              <a:spcAft>
                <a:spcPts val="0"/>
              </a:spcAft>
              <a:buSzPct val="100000"/>
              <a:buChar char="●"/>
            </a:pPr>
            <a:r>
              <a:rPr lang="ca"/>
              <a:t>Valida l'entrada de l'usuari. Si no és un número vàlid o està fora de l'interval especificat, mostra un missatge d'error i torna a demanar l'entrada. Repeteix aquest procés fins que rebi una entrada vàlida.</a:t>
            </a:r>
            <a:endParaRPr/>
          </a:p>
          <a:p>
            <a:pPr indent="0" lvl="0" marL="0" rtl="0" algn="l">
              <a:spcBef>
                <a:spcPts val="1200"/>
              </a:spcBef>
              <a:spcAft>
                <a:spcPts val="0"/>
              </a:spcAft>
              <a:buNone/>
            </a:pPr>
            <a:r>
              <a:rPr lang="ca"/>
              <a:t>3. Mètode de l'habitació següent "habitacio_seguent":</a:t>
            </a:r>
            <a:endParaRPr/>
          </a:p>
          <a:p>
            <a:pPr indent="-282892" lvl="0" marL="457200" rtl="0" algn="l">
              <a:spcBef>
                <a:spcPts val="1200"/>
              </a:spcBef>
              <a:spcAft>
                <a:spcPts val="0"/>
              </a:spcAft>
              <a:buSzPct val="100000"/>
              <a:buChar char="●"/>
            </a:pPr>
            <a:r>
              <a:rPr lang="ca"/>
              <a:t>Crea un mètode "habitacio_seguent" que primer cridi "selecciona_porta".</a:t>
            </a:r>
            <a:endParaRPr/>
          </a:p>
          <a:p>
            <a:pPr indent="-282892" lvl="0" marL="457200" rtl="0" algn="l">
              <a:spcBef>
                <a:spcPts val="0"/>
              </a:spcBef>
              <a:spcAft>
                <a:spcPts val="0"/>
              </a:spcAft>
              <a:buSzPct val="100000"/>
              <a:buChar char="●"/>
            </a:pPr>
            <a:r>
              <a:rPr lang="ca"/>
              <a:t>Després de seleccionar una porta, utilitza "extreu_item_aleatori" del "selector_habitacio" per obtenir una habitació aleatòria.</a:t>
            </a:r>
            <a:endParaRPr/>
          </a:p>
          <a:p>
            <a:pPr indent="-282892" lvl="0" marL="457200" rtl="0" algn="l">
              <a:spcBef>
                <a:spcPts val="0"/>
              </a:spcBef>
              <a:spcAft>
                <a:spcPts val="0"/>
              </a:spcAft>
              <a:buSzPct val="100000"/>
              <a:buChar char="●"/>
            </a:pPr>
            <a:r>
              <a:rPr lang="ca"/>
              <a:t>Mostra a l'usuari el nom de l'habitació escollida.</a:t>
            </a:r>
            <a:endParaRPr/>
          </a:p>
          <a:p>
            <a:pPr indent="-282892" lvl="0" marL="457200" rtl="0" algn="l">
              <a:spcBef>
                <a:spcPts val="0"/>
              </a:spcBef>
              <a:spcAft>
                <a:spcPts val="0"/>
              </a:spcAft>
              <a:buSzPct val="100000"/>
              <a:buChar char="●"/>
            </a:pPr>
            <a:r>
              <a:rPr lang="ca"/>
              <a:t>Crida el mètode "visita_habitació" de la sala escollida i retorna el seu resultat.</a:t>
            </a:r>
            <a:endParaRPr/>
          </a:p>
          <a:p>
            <a:pPr indent="0" lvl="0" marL="0" rtl="0" algn="l">
              <a:spcBef>
                <a:spcPts val="1200"/>
              </a:spcBef>
              <a:spcAft>
                <a:spcPts val="0"/>
              </a:spcAft>
              <a:buNone/>
            </a:pPr>
            <a:r>
              <a:rPr lang="ca"/>
              <a:t>4. Mètode de reiniciar "reset": Implementa un mètode anomenat "reset" que crida al mètode de reinici del "selector_habitacio".</a:t>
            </a:r>
            <a:endParaRPr/>
          </a:p>
          <a:p>
            <a:pPr indent="0" lvl="0" marL="0" rtl="0" algn="l">
              <a:spcBef>
                <a:spcPts val="1200"/>
              </a:spcBef>
              <a:spcAft>
                <a:spcPts val="1200"/>
              </a:spcAft>
              <a:buNone/>
            </a:pPr>
            <a:r>
              <a:rPr lang="ca"/>
              <a:t>Assegura que totes les sortides impreses d'aquests mètodes estiguin ben formatades i fàcils de llegir per a una millor experiència d'usuari.</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3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None/>
            </a:pPr>
            <a:r>
              <a:rPr lang="ca" sz="1800"/>
              <a:t>Crea una classe de Python anomenada "Joc". La classe s'ha d'estructurar de la següent manera:</a:t>
            </a:r>
            <a:endParaRPr sz="1800"/>
          </a:p>
          <a:p>
            <a:pPr indent="-308610" lvl="0" marL="457200" rtl="0" algn="l">
              <a:spcBef>
                <a:spcPts val="1200"/>
              </a:spcBef>
              <a:spcAft>
                <a:spcPts val="0"/>
              </a:spcAft>
              <a:buSzPct val="100000"/>
              <a:buChar char="●"/>
            </a:pPr>
            <a:r>
              <a:rPr lang="ca" sz="1800"/>
              <a:t>Mètode d'inicialització "init":</a:t>
            </a:r>
            <a:endParaRPr sz="1800"/>
          </a:p>
          <a:p>
            <a:pPr indent="-290830" lvl="1" marL="914400" rtl="0" algn="l">
              <a:spcBef>
                <a:spcPts val="0"/>
              </a:spcBef>
              <a:spcAft>
                <a:spcPts val="0"/>
              </a:spcAft>
              <a:buSzPct val="77777"/>
              <a:buChar char="○"/>
            </a:pPr>
            <a:r>
              <a:rPr lang="ca" sz="1800"/>
              <a:t>Crea una instància de la classe 'Castell' i passa-li les 'habitacions' creades.</a:t>
            </a:r>
            <a:endParaRPr sz="1800"/>
          </a:p>
          <a:p>
            <a:pPr indent="-308610" lvl="0" marL="457200" rtl="0" algn="l">
              <a:spcBef>
                <a:spcPts val="0"/>
              </a:spcBef>
              <a:spcAft>
                <a:spcPts val="0"/>
              </a:spcAft>
              <a:buSzPct val="100000"/>
              <a:buChar char="●"/>
            </a:pPr>
            <a:r>
              <a:rPr lang="ca" sz="1800"/>
              <a:t>Mètode 'jugar_joc':</a:t>
            </a:r>
            <a:endParaRPr sz="1800"/>
          </a:p>
          <a:p>
            <a:pPr indent="-290830" lvl="1" marL="914400" rtl="0" algn="l">
              <a:spcBef>
                <a:spcPts val="0"/>
              </a:spcBef>
              <a:spcAft>
                <a:spcPts val="0"/>
              </a:spcAft>
              <a:buSzPct val="77777"/>
              <a:buChar char="○"/>
            </a:pPr>
            <a:r>
              <a:rPr lang="ca" sz="1800"/>
              <a:t>    Aquest mètode hauria d'explicar primer l'objectiu del joc a l'usuari: navegar pel castell i trobar el tresor.</a:t>
            </a:r>
            <a:endParaRPr sz="1800"/>
          </a:p>
          <a:p>
            <a:pPr indent="-290830" lvl="1" marL="914400" rtl="0" algn="l">
              <a:spcBef>
                <a:spcPts val="0"/>
              </a:spcBef>
              <a:spcAft>
                <a:spcPts val="0"/>
              </a:spcAft>
              <a:buSzPct val="77777"/>
              <a:buChar char="○"/>
            </a:pPr>
            <a:r>
              <a:rPr lang="ca" sz="1800"/>
              <a:t>    Després d'explicar, inicia el bucle de joc dins d'aquest mètode.</a:t>
            </a:r>
            <a:endParaRPr sz="1800"/>
          </a:p>
          <a:p>
            <a:pPr indent="-308610" lvl="2" marL="1371600" rtl="0" algn="l">
              <a:spcBef>
                <a:spcPts val="0"/>
              </a:spcBef>
              <a:spcAft>
                <a:spcPts val="0"/>
              </a:spcAft>
              <a:buSzPct val="100000"/>
              <a:buChar char="■"/>
            </a:pPr>
            <a:r>
              <a:rPr lang="ca" sz="1800"/>
              <a:t>El bucle hauria de cridar contínuament a la funció membre ‘propera_habitacio’ de la instància 'Castell'.</a:t>
            </a:r>
            <a:endParaRPr sz="1800"/>
          </a:p>
          <a:p>
            <a:pPr indent="-308610" lvl="3" marL="1828800" rtl="0" algn="l">
              <a:spcBef>
                <a:spcPts val="0"/>
              </a:spcBef>
              <a:spcAft>
                <a:spcPts val="0"/>
              </a:spcAft>
              <a:buSzPct val="100000"/>
              <a:buChar char="●"/>
            </a:pPr>
            <a:r>
              <a:rPr lang="ca" sz="1800"/>
              <a:t>Comprova el valor de retorn de ‘propera_habitacio’. </a:t>
            </a:r>
            <a:endParaRPr sz="1800"/>
          </a:p>
          <a:p>
            <a:pPr indent="-308610" lvl="4" marL="2286000" rtl="0" algn="l">
              <a:spcBef>
                <a:spcPts val="0"/>
              </a:spcBef>
              <a:spcAft>
                <a:spcPts val="0"/>
              </a:spcAft>
              <a:buSzPct val="100000"/>
              <a:buChar char="○"/>
            </a:pPr>
            <a:r>
              <a:rPr lang="ca" sz="1800"/>
              <a:t>Si ‘propera_habitacio’ retorna 'SortidaTrobada.CONTINUA', el bucle hauria de continuar cridant a ‘propera_habitacio’.</a:t>
            </a:r>
            <a:endParaRPr sz="1800"/>
          </a:p>
          <a:p>
            <a:pPr indent="-308610" lvl="4" marL="2286000" rtl="0" algn="l">
              <a:spcBef>
                <a:spcPts val="0"/>
              </a:spcBef>
              <a:spcAft>
                <a:spcPts val="0"/>
              </a:spcAft>
              <a:buSzPct val="100000"/>
              <a:buChar char="○"/>
            </a:pPr>
            <a:r>
              <a:rPr lang="ca" sz="1800"/>
              <a:t>Si retorna "SortidaTrobada.FI", aleshores:</a:t>
            </a:r>
            <a:endParaRPr sz="1800"/>
          </a:p>
          <a:p>
            <a:pPr indent="-308610" lvl="5" marL="2743200" rtl="0" algn="l">
              <a:spcBef>
                <a:spcPts val="0"/>
              </a:spcBef>
              <a:spcAft>
                <a:spcPts val="0"/>
              </a:spcAft>
              <a:buSzPct val="100000"/>
              <a:buChar char="■"/>
            </a:pPr>
            <a:r>
              <a:rPr lang="ca" sz="1800"/>
              <a:t>Crida la funció membre "reset" de la instància "Castell".</a:t>
            </a:r>
            <a:endParaRPr sz="1800"/>
          </a:p>
          <a:p>
            <a:pPr indent="-308610" lvl="5" marL="2743200" rtl="0" algn="l">
              <a:spcBef>
                <a:spcPts val="0"/>
              </a:spcBef>
              <a:spcAft>
                <a:spcPts val="0"/>
              </a:spcAft>
              <a:buSzPct val="100000"/>
              <a:buChar char="■"/>
            </a:pPr>
            <a:r>
              <a:rPr lang="ca" sz="1800"/>
              <a:t>Mostra un missatge "Game over" a l'usuari.</a:t>
            </a:r>
            <a:endParaRPr sz="1800"/>
          </a:p>
          <a:p>
            <a:pPr indent="-308610" lvl="5" marL="2743200" rtl="0" algn="l">
              <a:spcBef>
                <a:spcPts val="0"/>
              </a:spcBef>
              <a:spcAft>
                <a:spcPts val="0"/>
              </a:spcAft>
              <a:buSzPct val="100000"/>
              <a:buChar char="■"/>
            </a:pPr>
            <a:r>
              <a:rPr lang="ca" sz="1800"/>
              <a:t>Pregunta a l'usuari si vol explorar un castell diferent.</a:t>
            </a:r>
            <a:endParaRPr sz="1800"/>
          </a:p>
          <a:p>
            <a:pPr indent="0" lvl="0" marL="0" rtl="0" algn="l">
              <a:spcBef>
                <a:spcPts val="1200"/>
              </a:spcBef>
              <a:spcAft>
                <a:spcPts val="1200"/>
              </a:spcAft>
              <a:buNone/>
            </a:pPr>
            <a:r>
              <a:t/>
            </a:r>
            <a:endParaRPr sz="18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3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ca"/>
              <a:t>#Engega el programa</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671250" y="2141250"/>
            <a:ext cx="7852200" cy="8610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ca"/>
              <a:t>Aprendre a fer anar l’eina:</a:t>
            </a:r>
            <a:endParaRPr/>
          </a:p>
          <a:p>
            <a:pPr indent="0" lvl="0" marL="0" rtl="0" algn="ctr">
              <a:spcBef>
                <a:spcPts val="0"/>
              </a:spcBef>
              <a:spcAft>
                <a:spcPts val="0"/>
              </a:spcAft>
              <a:buNone/>
            </a:pPr>
            <a:r>
              <a:rPr lang="ca"/>
              <a:t>Fer un joc de pedra, paper i tisores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ca"/>
              <a:t>Eina</a:t>
            </a:r>
            <a:endParaRPr/>
          </a:p>
        </p:txBody>
      </p:sp>
      <p:sp>
        <p:nvSpPr>
          <p:cNvPr id="77" name="Google Shape;77;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0"/>
              </a:spcAft>
              <a:buNone/>
            </a:pPr>
            <a:r>
              <a:rPr lang="ca"/>
              <a:t>Crear un Codespace a: </a:t>
            </a:r>
            <a:r>
              <a:rPr lang="ca" u="sng">
                <a:solidFill>
                  <a:schemeClr val="hlink"/>
                </a:solidFill>
                <a:hlinkClick r:id="rId3"/>
              </a:rPr>
              <a:t>https://github.com/jberingues/CursCopilot</a:t>
            </a:r>
            <a:endParaRPr/>
          </a:p>
          <a:p>
            <a:pPr indent="0" lvl="0" marL="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ca"/>
              <a:t>Accés a Copilot</a:t>
            </a:r>
            <a:endParaRPr/>
          </a:p>
        </p:txBody>
      </p:sp>
      <p:sp>
        <p:nvSpPr>
          <p:cNvPr id="83" name="Google Shape;83;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ca"/>
              <a:t>Command + I</a:t>
            </a:r>
            <a:endParaRPr/>
          </a:p>
          <a:p>
            <a:pPr indent="-342900" lvl="0" marL="457200" rtl="0" algn="l">
              <a:spcBef>
                <a:spcPts val="0"/>
              </a:spcBef>
              <a:spcAft>
                <a:spcPts val="0"/>
              </a:spcAft>
              <a:buSzPts val="1800"/>
              <a:buChar char="-"/>
            </a:pPr>
            <a:r>
              <a:rPr lang="ca"/>
              <a:t>“Estrelletes”</a:t>
            </a:r>
            <a:endParaRPr/>
          </a:p>
          <a:p>
            <a:pPr indent="-342900" lvl="0" marL="457200" rtl="0" algn="l">
              <a:spcBef>
                <a:spcPts val="0"/>
              </a:spcBef>
              <a:spcAft>
                <a:spcPts val="0"/>
              </a:spcAft>
              <a:buSzPts val="1800"/>
              <a:buChar char="-"/>
            </a:pPr>
            <a:r>
              <a:rPr lang="ca"/>
              <a:t>Copilot chat</a:t>
            </a:r>
            <a:endParaRPr/>
          </a:p>
          <a:p>
            <a:pPr indent="-342900" lvl="0" marL="457200" rtl="0" algn="l">
              <a:spcBef>
                <a:spcPts val="0"/>
              </a:spcBef>
              <a:spcAft>
                <a:spcPts val="0"/>
              </a:spcAft>
              <a:buSzPts val="1800"/>
              <a:buChar char="-"/>
            </a:pPr>
            <a:r>
              <a:rPr lang="ca"/>
              <a:t>A partir de comentaris</a:t>
            </a:r>
            <a:endParaRPr/>
          </a:p>
          <a:p>
            <a:pPr indent="-317500" lvl="1" marL="914400" rtl="0" algn="l">
              <a:spcBef>
                <a:spcPts val="0"/>
              </a:spcBef>
              <a:spcAft>
                <a:spcPts val="0"/>
              </a:spcAft>
              <a:buSzPts val="1400"/>
              <a:buChar char="-"/>
            </a:pPr>
            <a:r>
              <a:rPr lang="ca"/>
              <a:t>Començar a escriure: </a:t>
            </a:r>
            <a:endParaRPr/>
          </a:p>
          <a:p>
            <a:pPr indent="-317500" lvl="2" marL="1371600" rtl="0" algn="l">
              <a:spcBef>
                <a:spcPts val="0"/>
              </a:spcBef>
              <a:spcAft>
                <a:spcPts val="0"/>
              </a:spcAft>
              <a:buSzPts val="1400"/>
              <a:buChar char="-"/>
            </a:pPr>
            <a:r>
              <a:rPr lang="ca"/>
              <a:t>Tabulador: Accepta tota la proposta</a:t>
            </a:r>
            <a:endParaRPr/>
          </a:p>
          <a:p>
            <a:pPr indent="-317500" lvl="2" marL="1371600" rtl="0" algn="l">
              <a:spcBef>
                <a:spcPts val="0"/>
              </a:spcBef>
              <a:spcAft>
                <a:spcPts val="0"/>
              </a:spcAft>
              <a:buSzPts val="1400"/>
              <a:buChar char="-"/>
            </a:pPr>
            <a:r>
              <a:rPr lang="ca"/>
              <a:t>Command +      : Accepta paraula</a:t>
            </a:r>
            <a:endParaRPr/>
          </a:p>
          <a:p>
            <a:pPr indent="-317500" lvl="2" marL="1371600" rtl="0" algn="l">
              <a:spcBef>
                <a:spcPts val="0"/>
              </a:spcBef>
              <a:spcAft>
                <a:spcPts val="0"/>
              </a:spcAft>
              <a:buSzPts val="1400"/>
              <a:buChar char="-"/>
            </a:pPr>
            <a:r>
              <a:rPr lang="ca"/>
              <a:t>Control + Enter: Ensenya opcions</a:t>
            </a:r>
            <a:endParaRPr/>
          </a:p>
        </p:txBody>
      </p:sp>
      <p:cxnSp>
        <p:nvCxnSpPr>
          <p:cNvPr id="84" name="Google Shape;84;p17"/>
          <p:cNvCxnSpPr/>
          <p:nvPr/>
        </p:nvCxnSpPr>
        <p:spPr>
          <a:xfrm flipH="1" rot="10800000">
            <a:off x="2815125" y="3105425"/>
            <a:ext cx="189300" cy="63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ca"/>
              <a:t>Escriure codi</a:t>
            </a:r>
            <a:endParaRPr/>
          </a:p>
        </p:txBody>
      </p:sp>
      <p:sp>
        <p:nvSpPr>
          <p:cNvPr id="90" name="Google Shape;90;p18"/>
          <p:cNvSpPr txBox="1"/>
          <p:nvPr>
            <p:ph idx="1" type="body"/>
          </p:nvPr>
        </p:nvSpPr>
        <p:spPr>
          <a:xfrm>
            <a:off x="311700" y="1152475"/>
            <a:ext cx="7017300" cy="3416400"/>
          </a:xfrm>
          <a:prstGeom prst="rect">
            <a:avLst/>
          </a:prstGeom>
        </p:spPr>
        <p:txBody>
          <a:bodyPr anchorCtr="0" anchor="t" bIns="91425" lIns="91425" spcFirstLastPara="1" rIns="91425" wrap="square" tIns="91425">
            <a:normAutofit fontScale="70000" lnSpcReduction="10000"/>
          </a:bodyPr>
          <a:lstStyle/>
          <a:p>
            <a:pPr indent="0" lvl="0" marL="0" rtl="0" algn="l">
              <a:spcBef>
                <a:spcPts val="0"/>
              </a:spcBef>
              <a:spcAft>
                <a:spcPts val="0"/>
              </a:spcAft>
              <a:buNone/>
            </a:pPr>
            <a:r>
              <a:rPr lang="ca">
                <a:latin typeface="Consolas"/>
                <a:ea typeface="Consolas"/>
                <a:cs typeface="Consolas"/>
                <a:sym typeface="Consolas"/>
              </a:rPr>
              <a:t># Desenvolupa un joc de Pedra, Paper i Tisores en Python basat en la consola</a:t>
            </a:r>
            <a:endParaRPr>
              <a:latin typeface="Consolas"/>
              <a:ea typeface="Consolas"/>
              <a:cs typeface="Consolas"/>
              <a:sym typeface="Consolas"/>
            </a:endParaRPr>
          </a:p>
          <a:p>
            <a:pPr indent="0" lvl="0" marL="0" rtl="0" algn="l">
              <a:spcBef>
                <a:spcPts val="0"/>
              </a:spcBef>
              <a:spcAft>
                <a:spcPts val="0"/>
              </a:spcAft>
              <a:buNone/>
            </a:pPr>
            <a:r>
              <a:rPr lang="ca">
                <a:latin typeface="Consolas"/>
                <a:ea typeface="Consolas"/>
                <a:cs typeface="Consolas"/>
                <a:sym typeface="Consolas"/>
              </a:rPr>
              <a:t># El joc ha de ser modular, permetent actualitzacions fàcils o canvis de regles</a:t>
            </a:r>
            <a:endParaRPr>
              <a:latin typeface="Consolas"/>
              <a:ea typeface="Consolas"/>
              <a:cs typeface="Consolas"/>
              <a:sym typeface="Consolas"/>
            </a:endParaRPr>
          </a:p>
          <a:p>
            <a:pPr indent="0" lvl="0" marL="0" rtl="0" algn="l">
              <a:spcBef>
                <a:spcPts val="0"/>
              </a:spcBef>
              <a:spcAft>
                <a:spcPts val="0"/>
              </a:spcAft>
              <a:buNone/>
            </a:pPr>
            <a:r>
              <a:rPr lang="ca">
                <a:latin typeface="Consolas"/>
                <a:ea typeface="Consolas"/>
                <a:cs typeface="Consolas"/>
                <a:sym typeface="Consolas"/>
              </a:rPr>
              <a:t># Implementa les regles del joc:</a:t>
            </a:r>
            <a:endParaRPr>
              <a:latin typeface="Consolas"/>
              <a:ea typeface="Consolas"/>
              <a:cs typeface="Consolas"/>
              <a:sym typeface="Consolas"/>
            </a:endParaRPr>
          </a:p>
          <a:p>
            <a:pPr indent="0" lvl="0" marL="0" rtl="0" algn="l">
              <a:spcBef>
                <a:spcPts val="0"/>
              </a:spcBef>
              <a:spcAft>
                <a:spcPts val="0"/>
              </a:spcAft>
              <a:buNone/>
            </a:pPr>
            <a:r>
              <a:rPr lang="ca">
                <a:latin typeface="Consolas"/>
                <a:ea typeface="Consolas"/>
                <a:cs typeface="Consolas"/>
                <a:sym typeface="Consolas"/>
              </a:rPr>
              <a:t># - Pedra guanya a tisores</a:t>
            </a:r>
            <a:endParaRPr>
              <a:latin typeface="Consolas"/>
              <a:ea typeface="Consolas"/>
              <a:cs typeface="Consolas"/>
              <a:sym typeface="Consolas"/>
            </a:endParaRPr>
          </a:p>
          <a:p>
            <a:pPr indent="0" lvl="0" marL="0" rtl="0" algn="l">
              <a:spcBef>
                <a:spcPts val="0"/>
              </a:spcBef>
              <a:spcAft>
                <a:spcPts val="0"/>
              </a:spcAft>
              <a:buNone/>
            </a:pPr>
            <a:r>
              <a:rPr lang="ca">
                <a:latin typeface="Consolas"/>
                <a:ea typeface="Consolas"/>
                <a:cs typeface="Consolas"/>
                <a:sym typeface="Consolas"/>
              </a:rPr>
              <a:t># - Tisores tallen paper</a:t>
            </a:r>
            <a:endParaRPr>
              <a:latin typeface="Consolas"/>
              <a:ea typeface="Consolas"/>
              <a:cs typeface="Consolas"/>
              <a:sym typeface="Consolas"/>
            </a:endParaRPr>
          </a:p>
          <a:p>
            <a:pPr indent="0" lvl="0" marL="0" rtl="0" algn="l">
              <a:spcBef>
                <a:spcPts val="0"/>
              </a:spcBef>
              <a:spcAft>
                <a:spcPts val="0"/>
              </a:spcAft>
              <a:buNone/>
            </a:pPr>
            <a:r>
              <a:rPr lang="ca">
                <a:latin typeface="Consolas"/>
                <a:ea typeface="Consolas"/>
                <a:cs typeface="Consolas"/>
                <a:sym typeface="Consolas"/>
              </a:rPr>
              <a:t># - Paper cobreix pedra</a:t>
            </a:r>
            <a:endParaRPr>
              <a:latin typeface="Consolas"/>
              <a:ea typeface="Consolas"/>
              <a:cs typeface="Consolas"/>
              <a:sym typeface="Consolas"/>
            </a:endParaRPr>
          </a:p>
          <a:p>
            <a:pPr indent="0" lvl="0" marL="0" rtl="0" algn="l">
              <a:spcBef>
                <a:spcPts val="0"/>
              </a:spcBef>
              <a:spcAft>
                <a:spcPts val="0"/>
              </a:spcAft>
              <a:buNone/>
            </a:pPr>
            <a:r>
              <a:rPr lang="ca">
                <a:latin typeface="Consolas"/>
                <a:ea typeface="Consolas"/>
                <a:cs typeface="Consolas"/>
                <a:sym typeface="Consolas"/>
              </a:rPr>
              <a:t># Inclou entrada d'usuari per seleccionar opcions i mostra els resultats del joc</a:t>
            </a:r>
            <a:endParaRPr>
              <a:latin typeface="Consolas"/>
              <a:ea typeface="Consolas"/>
              <a:cs typeface="Consolas"/>
              <a:sym typeface="Consolas"/>
            </a:endParaRPr>
          </a:p>
          <a:p>
            <a:pPr indent="0" lvl="0" marL="0" rtl="0" algn="l">
              <a:spcBef>
                <a:spcPts val="0"/>
              </a:spcBef>
              <a:spcAft>
                <a:spcPts val="0"/>
              </a:spcAft>
              <a:buNone/>
            </a:pPr>
            <a:r>
              <a:t/>
            </a:r>
            <a:endParaRPr>
              <a:latin typeface="Consolas"/>
              <a:ea typeface="Consolas"/>
              <a:cs typeface="Consolas"/>
              <a:sym typeface="Consolas"/>
            </a:endParaRPr>
          </a:p>
          <a:p>
            <a:pPr indent="0" lvl="0" marL="0" rtl="0" algn="l">
              <a:spcBef>
                <a:spcPts val="0"/>
              </a:spcBef>
              <a:spcAft>
                <a:spcPts val="0"/>
              </a:spcAft>
              <a:buClr>
                <a:schemeClr val="dk1"/>
              </a:buClr>
              <a:buSzPct val="61111"/>
              <a:buFont typeface="Arial"/>
              <a:buNone/>
            </a:pPr>
            <a:r>
              <a:t/>
            </a:r>
            <a:endParaRPr>
              <a:latin typeface="Consolas"/>
              <a:ea typeface="Consolas"/>
              <a:cs typeface="Consolas"/>
              <a:sym typeface="Consolas"/>
            </a:endParaRPr>
          </a:p>
          <a:p>
            <a:pPr indent="0" lvl="0" marL="0" rtl="0" algn="l">
              <a:spcBef>
                <a:spcPts val="0"/>
              </a:spcBef>
              <a:spcAft>
                <a:spcPts val="0"/>
              </a:spcAft>
              <a:buNone/>
            </a:pPr>
            <a:r>
              <a:rPr lang="ca"/>
              <a:t>Utilitzar PPT_Instruccions.py i acceptar les propostes.</a:t>
            </a:r>
            <a:endParaRPr/>
          </a:p>
          <a:p>
            <a:pPr indent="0" lvl="0" marL="0" rtl="0" algn="l">
              <a:spcBef>
                <a:spcPts val="1200"/>
              </a:spcBef>
              <a:spcAft>
                <a:spcPts val="0"/>
              </a:spcAft>
              <a:buNone/>
            </a:pPr>
            <a:r>
              <a:rPr lang="ca"/>
              <a:t>Rol del programador: Supervisar més que codificar.</a:t>
            </a:r>
            <a:endParaRPr/>
          </a:p>
          <a:p>
            <a:pPr indent="0" lvl="0" marL="0" rtl="0" algn="l">
              <a:spcBef>
                <a:spcPts val="1200"/>
              </a:spcBef>
              <a:spcAft>
                <a:spcPts val="1200"/>
              </a:spcAft>
              <a:buNone/>
            </a:pPr>
            <a:r>
              <a:rPr lang="ca"/>
              <a:t>Ull amb el que el Copilot proposa, hem de supervisar</a:t>
            </a:r>
            <a:endParaRPr/>
          </a:p>
        </p:txBody>
      </p:sp>
      <p:sp>
        <p:nvSpPr>
          <p:cNvPr id="91" name="Google Shape;91;p18"/>
          <p:cNvSpPr txBox="1"/>
          <p:nvPr/>
        </p:nvSpPr>
        <p:spPr>
          <a:xfrm>
            <a:off x="6064150" y="802875"/>
            <a:ext cx="1059900" cy="40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ca" sz="1800">
                <a:solidFill>
                  <a:schemeClr val="dk2"/>
                </a:solidFill>
              </a:rPr>
              <a:t>Claretat</a:t>
            </a:r>
            <a:endParaRPr sz="1800">
              <a:solidFill>
                <a:schemeClr val="dk2"/>
              </a:solidFill>
            </a:endParaRPr>
          </a:p>
        </p:txBody>
      </p:sp>
      <p:sp>
        <p:nvSpPr>
          <p:cNvPr id="92" name="Google Shape;92;p18"/>
          <p:cNvSpPr txBox="1"/>
          <p:nvPr/>
        </p:nvSpPr>
        <p:spPr>
          <a:xfrm>
            <a:off x="5040025" y="1611700"/>
            <a:ext cx="3907500" cy="64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ca" sz="1800">
                <a:solidFill>
                  <a:schemeClr val="dk2"/>
                </a:solidFill>
              </a:rPr>
              <a:t>Énfasis</a:t>
            </a:r>
            <a:r>
              <a:rPr lang="ca" sz="1800">
                <a:solidFill>
                  <a:schemeClr val="dk2"/>
                </a:solidFill>
              </a:rPr>
              <a:t> modularitat &gt; Best practices</a:t>
            </a:r>
            <a:endParaRPr sz="1800">
              <a:solidFill>
                <a:schemeClr val="dk2"/>
              </a:solidFill>
            </a:endParaRPr>
          </a:p>
        </p:txBody>
      </p:sp>
      <p:sp>
        <p:nvSpPr>
          <p:cNvPr id="93" name="Google Shape;93;p18"/>
          <p:cNvSpPr txBox="1"/>
          <p:nvPr/>
        </p:nvSpPr>
        <p:spPr>
          <a:xfrm>
            <a:off x="3010100" y="2134850"/>
            <a:ext cx="1762200" cy="40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ca" sz="1800">
                <a:solidFill>
                  <a:schemeClr val="dk2"/>
                </a:solidFill>
              </a:rPr>
              <a:t>Llista de regles</a:t>
            </a:r>
            <a:endParaRPr sz="1800">
              <a:solidFill>
                <a:schemeClr val="dk2"/>
              </a:solidFill>
            </a:endParaRPr>
          </a:p>
        </p:txBody>
      </p:sp>
      <p:sp>
        <p:nvSpPr>
          <p:cNvPr id="94" name="Google Shape;94;p18"/>
          <p:cNvSpPr txBox="1"/>
          <p:nvPr/>
        </p:nvSpPr>
        <p:spPr>
          <a:xfrm>
            <a:off x="7124050" y="2500150"/>
            <a:ext cx="1762200" cy="40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ca" sz="1800">
                <a:solidFill>
                  <a:schemeClr val="dk2"/>
                </a:solidFill>
              </a:rPr>
              <a:t>Interfície usuari</a:t>
            </a:r>
            <a:endParaRPr sz="1800">
              <a:solidFill>
                <a:schemeClr val="dk2"/>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ca"/>
              <a:t>Arreglar codi</a:t>
            </a:r>
            <a:endParaRPr/>
          </a:p>
        </p:txBody>
      </p:sp>
      <p:sp>
        <p:nvSpPr>
          <p:cNvPr id="100" name="Google Shape;100;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ca"/>
              <a:t>Fer servir el codi PPT_JocAMillorar.py i executar-lo.</a:t>
            </a:r>
            <a:endParaRPr/>
          </a:p>
          <a:p>
            <a:pPr indent="-342900" lvl="0" marL="457200" rtl="0" algn="l">
              <a:spcBef>
                <a:spcPts val="1200"/>
              </a:spcBef>
              <a:spcAft>
                <a:spcPts val="0"/>
              </a:spcAft>
              <a:buSzPts val="1800"/>
              <a:buChar char="●"/>
            </a:pPr>
            <a:r>
              <a:rPr lang="ca"/>
              <a:t>Copiar l’error al chat i ell et dóna la solució</a:t>
            </a:r>
            <a:endParaRPr/>
          </a:p>
          <a:p>
            <a:pPr indent="-342900" lvl="0" marL="457200" rtl="0" algn="l">
              <a:spcBef>
                <a:spcPts val="0"/>
              </a:spcBef>
              <a:spcAft>
                <a:spcPts val="0"/>
              </a:spcAft>
              <a:buSzPts val="1800"/>
              <a:buChar char="●"/>
            </a:pPr>
            <a:r>
              <a:rPr lang="ca"/>
              <a:t>Utilitzar /fix #selection per que l’arregli</a:t>
            </a:r>
            <a:endParaRPr/>
          </a:p>
          <a:p>
            <a:pPr indent="-342900" lvl="0" marL="457200" rtl="0" algn="l">
              <a:spcBef>
                <a:spcPts val="0"/>
              </a:spcBef>
              <a:spcAft>
                <a:spcPts val="0"/>
              </a:spcAft>
              <a:buSzPts val="1800"/>
              <a:buChar char="●"/>
            </a:pPr>
            <a:r>
              <a:rPr lang="ca"/>
              <a:t>Utilitzar Command + I amb el text seleccionat i executar /Fix.</a:t>
            </a:r>
            <a:endParaRPr/>
          </a:p>
          <a:p>
            <a:pPr indent="0" lvl="0" marL="0" rtl="0" algn="l">
              <a:spcBef>
                <a:spcPts val="120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ca"/>
              <a:t>Afegir més funcionalitat</a:t>
            </a:r>
            <a:endParaRPr/>
          </a:p>
        </p:txBody>
      </p:sp>
      <p:sp>
        <p:nvSpPr>
          <p:cNvPr id="106" name="Google Shape;106;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ca"/>
              <a:t>El codi que tenia només deixava entrar números. Selecciono “get_user_input”, Command + I i li dic “</a:t>
            </a:r>
            <a:r>
              <a:rPr lang="ca"/>
              <a:t>Afegeix que l'usuari també pugui entrar el nom de l'opció. Afegeix-ho en les instruccions</a:t>
            </a:r>
            <a:r>
              <a:rPr lang="ca"/>
              <a:t>”. M’ho modifica per entrar texte.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1"/>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ca"/>
              <a:t>Fer un joc de navegació amb text</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