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D3C"/>
    <a:srgbClr val="6BA5FF"/>
    <a:srgbClr val="0F6FFF"/>
    <a:srgbClr val="054ADA"/>
    <a:srgbClr val="0319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9796" autoAdjust="0"/>
  </p:normalViewPr>
  <p:slideViewPr>
    <p:cSldViewPr snapToGrid="0">
      <p:cViewPr varScale="1">
        <p:scale>
          <a:sx n="65" d="100"/>
          <a:sy n="65" d="100"/>
        </p:scale>
        <p:origin x="10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B0F16-D716-41E5-AEF3-319FD8BBFFEA}"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36F4-5766-4CCD-BDA4-0CA5100C7121}" type="slidenum">
              <a:rPr lang="en-US" smtClean="0"/>
              <a:t>‹#›</a:t>
            </a:fld>
            <a:endParaRPr lang="en-US"/>
          </a:p>
        </p:txBody>
      </p:sp>
    </p:spTree>
    <p:extLst>
      <p:ext uri="{BB962C8B-B14F-4D97-AF65-F5344CB8AC3E}">
        <p14:creationId xmlns:p14="http://schemas.microsoft.com/office/powerpoint/2010/main" val="17286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1</a:t>
            </a:fld>
            <a:endParaRPr lang="en-US"/>
          </a:p>
        </p:txBody>
      </p:sp>
    </p:spTree>
    <p:extLst>
      <p:ext uri="{BB962C8B-B14F-4D97-AF65-F5344CB8AC3E}">
        <p14:creationId xmlns:p14="http://schemas.microsoft.com/office/powerpoint/2010/main" val="3401658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10</a:t>
            </a:fld>
            <a:endParaRPr lang="en-US"/>
          </a:p>
        </p:txBody>
      </p:sp>
    </p:spTree>
    <p:extLst>
      <p:ext uri="{BB962C8B-B14F-4D97-AF65-F5344CB8AC3E}">
        <p14:creationId xmlns:p14="http://schemas.microsoft.com/office/powerpoint/2010/main" val="210685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11</a:t>
            </a:fld>
            <a:endParaRPr lang="en-US"/>
          </a:p>
        </p:txBody>
      </p:sp>
    </p:spTree>
    <p:extLst>
      <p:ext uri="{BB962C8B-B14F-4D97-AF65-F5344CB8AC3E}">
        <p14:creationId xmlns:p14="http://schemas.microsoft.com/office/powerpoint/2010/main" val="1445626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12</a:t>
            </a:fld>
            <a:endParaRPr lang="en-US"/>
          </a:p>
        </p:txBody>
      </p:sp>
    </p:spTree>
    <p:extLst>
      <p:ext uri="{BB962C8B-B14F-4D97-AF65-F5344CB8AC3E}">
        <p14:creationId xmlns:p14="http://schemas.microsoft.com/office/powerpoint/2010/main" val="945519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13</a:t>
            </a:fld>
            <a:endParaRPr lang="en-US"/>
          </a:p>
        </p:txBody>
      </p:sp>
    </p:spTree>
    <p:extLst>
      <p:ext uri="{BB962C8B-B14F-4D97-AF65-F5344CB8AC3E}">
        <p14:creationId xmlns:p14="http://schemas.microsoft.com/office/powerpoint/2010/main" val="358174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of the jobseeker and the employer will be saved using Blockchain. Blockchain,  layman’s term, is a decentralized database in which data are tamper-proof because it is secured through cryptography.</a:t>
            </a:r>
          </a:p>
        </p:txBody>
      </p:sp>
      <p:sp>
        <p:nvSpPr>
          <p:cNvPr id="4" name="Slide Number Placeholder 3"/>
          <p:cNvSpPr>
            <a:spLocks noGrp="1"/>
          </p:cNvSpPr>
          <p:nvPr>
            <p:ph type="sldNum" sz="quarter" idx="5"/>
          </p:nvPr>
        </p:nvSpPr>
        <p:spPr/>
        <p:txBody>
          <a:bodyPr/>
          <a:lstStyle/>
          <a:p>
            <a:fld id="{ADDF36F4-5766-4CCD-BDA4-0CA5100C7121}" type="slidenum">
              <a:rPr lang="en-US" smtClean="0"/>
              <a:t>14</a:t>
            </a:fld>
            <a:endParaRPr lang="en-US"/>
          </a:p>
        </p:txBody>
      </p:sp>
    </p:spTree>
    <p:extLst>
      <p:ext uri="{BB962C8B-B14F-4D97-AF65-F5344CB8AC3E}">
        <p14:creationId xmlns:p14="http://schemas.microsoft.com/office/powerpoint/2010/main" val="336125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15</a:t>
            </a:fld>
            <a:endParaRPr lang="en-US"/>
          </a:p>
        </p:txBody>
      </p:sp>
    </p:spTree>
    <p:extLst>
      <p:ext uri="{BB962C8B-B14F-4D97-AF65-F5344CB8AC3E}">
        <p14:creationId xmlns:p14="http://schemas.microsoft.com/office/powerpoint/2010/main" val="82253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Job applicants fill their resumes with bogus academic degrees and job titles and still be accepted to their job that their applying.</a:t>
            </a:r>
          </a:p>
          <a:p>
            <a:r>
              <a:rPr lang="en-US" sz="1200" b="0" i="0" kern="1200" dirty="0">
                <a:solidFill>
                  <a:schemeClr val="tx1"/>
                </a:solidFill>
                <a:effectLst/>
                <a:latin typeface="+mn-lt"/>
                <a:ea typeface="+mn-ea"/>
                <a:cs typeface="+mn-cs"/>
              </a:rPr>
              <a:t>Link: https://www.bankinfosecurity.com/interviews/risks-false-credentials-i-1561</a:t>
            </a:r>
          </a:p>
        </p:txBody>
      </p:sp>
      <p:sp>
        <p:nvSpPr>
          <p:cNvPr id="4" name="Slide Number Placeholder 3"/>
          <p:cNvSpPr>
            <a:spLocks noGrp="1"/>
          </p:cNvSpPr>
          <p:nvPr>
            <p:ph type="sldNum" sz="quarter" idx="5"/>
          </p:nvPr>
        </p:nvSpPr>
        <p:spPr/>
        <p:txBody>
          <a:bodyPr/>
          <a:lstStyle/>
          <a:p>
            <a:fld id="{ADDF36F4-5766-4CCD-BDA4-0CA5100C7121}" type="slidenum">
              <a:rPr lang="en-US" smtClean="0"/>
              <a:t>2</a:t>
            </a:fld>
            <a:endParaRPr lang="en-US"/>
          </a:p>
        </p:txBody>
      </p:sp>
    </p:spTree>
    <p:extLst>
      <p:ext uri="{BB962C8B-B14F-4D97-AF65-F5344CB8AC3E}">
        <p14:creationId xmlns:p14="http://schemas.microsoft.com/office/powerpoint/2010/main" val="249153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July 2019, 22 persons were arrested in Rizal Avenue due to producing forged documents, fake diplomas, etc. The higher risk is, if the applicant that forged an  document still got accepted and in a high-profile position,</a:t>
            </a:r>
          </a:p>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3</a:t>
            </a:fld>
            <a:endParaRPr lang="en-US"/>
          </a:p>
        </p:txBody>
      </p:sp>
    </p:spTree>
    <p:extLst>
      <p:ext uri="{BB962C8B-B14F-4D97-AF65-F5344CB8AC3E}">
        <p14:creationId xmlns:p14="http://schemas.microsoft.com/office/powerpoint/2010/main" val="297304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Scott Thompson former CEO of YAHOO were forced to step down on his </a:t>
            </a:r>
            <a:r>
              <a:rPr lang="en-US" dirty="0" err="1"/>
              <a:t>positon</a:t>
            </a:r>
            <a:r>
              <a:rPr lang="en-US" dirty="0"/>
              <a:t>, revealing that he forged a degree in Accounting and Computer Science</a:t>
            </a:r>
          </a:p>
        </p:txBody>
      </p:sp>
      <p:sp>
        <p:nvSpPr>
          <p:cNvPr id="4" name="Slide Number Placeholder 3"/>
          <p:cNvSpPr>
            <a:spLocks noGrp="1"/>
          </p:cNvSpPr>
          <p:nvPr>
            <p:ph type="sldNum" sz="quarter" idx="5"/>
          </p:nvPr>
        </p:nvSpPr>
        <p:spPr/>
        <p:txBody>
          <a:bodyPr/>
          <a:lstStyle/>
          <a:p>
            <a:fld id="{ADDF36F4-5766-4CCD-BDA4-0CA5100C7121}" type="slidenum">
              <a:rPr lang="en-US" smtClean="0"/>
              <a:t>4</a:t>
            </a:fld>
            <a:endParaRPr lang="en-US"/>
          </a:p>
        </p:txBody>
      </p:sp>
    </p:spTree>
    <p:extLst>
      <p:ext uri="{BB962C8B-B14F-4D97-AF65-F5344CB8AC3E}">
        <p14:creationId xmlns:p14="http://schemas.microsoft.com/office/powerpoint/2010/main" val="413103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despite of all jobseekers that got accepted and has fake credentials. According to Trading Economics, last year, 2019 t, here are still 2.20 million people that were unemployed</a:t>
            </a:r>
          </a:p>
        </p:txBody>
      </p:sp>
      <p:sp>
        <p:nvSpPr>
          <p:cNvPr id="4" name="Slide Number Placeholder 3"/>
          <p:cNvSpPr>
            <a:spLocks noGrp="1"/>
          </p:cNvSpPr>
          <p:nvPr>
            <p:ph type="sldNum" sz="quarter" idx="5"/>
          </p:nvPr>
        </p:nvSpPr>
        <p:spPr/>
        <p:txBody>
          <a:bodyPr/>
          <a:lstStyle/>
          <a:p>
            <a:fld id="{ADDF36F4-5766-4CCD-BDA4-0CA5100C7121}" type="slidenum">
              <a:rPr lang="en-US" smtClean="0"/>
              <a:t>5</a:t>
            </a:fld>
            <a:endParaRPr lang="en-US"/>
          </a:p>
        </p:txBody>
      </p:sp>
    </p:spTree>
    <p:extLst>
      <p:ext uri="{BB962C8B-B14F-4D97-AF65-F5344CB8AC3E}">
        <p14:creationId xmlns:p14="http://schemas.microsoft.com/office/powerpoint/2010/main" val="87711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6</a:t>
            </a:fld>
            <a:endParaRPr lang="en-US"/>
          </a:p>
        </p:txBody>
      </p:sp>
    </p:spTree>
    <p:extLst>
      <p:ext uri="{BB962C8B-B14F-4D97-AF65-F5344CB8AC3E}">
        <p14:creationId xmlns:p14="http://schemas.microsoft.com/office/powerpoint/2010/main" val="4294323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F36F4-5766-4CCD-BDA4-0CA5100C7121}" type="slidenum">
              <a:rPr lang="en-US" smtClean="0"/>
              <a:t>7</a:t>
            </a:fld>
            <a:endParaRPr lang="en-US"/>
          </a:p>
        </p:txBody>
      </p:sp>
    </p:spTree>
    <p:extLst>
      <p:ext uri="{BB962C8B-B14F-4D97-AF65-F5344CB8AC3E}">
        <p14:creationId xmlns:p14="http://schemas.microsoft.com/office/powerpoint/2010/main" val="221958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Skills Bridge is an application that offers career portal service. It is similar to LinkedIn, </a:t>
            </a:r>
            <a:r>
              <a:rPr lang="en-US" dirty="0" err="1"/>
              <a:t>Kalibrr</a:t>
            </a:r>
            <a:r>
              <a:rPr lang="en-US" dirty="0"/>
              <a:t> and </a:t>
            </a:r>
            <a:r>
              <a:rPr lang="en-US" dirty="0" err="1"/>
              <a:t>Jobstreet</a:t>
            </a:r>
            <a:r>
              <a:rPr lang="en-US" dirty="0"/>
              <a:t>.</a:t>
            </a:r>
          </a:p>
        </p:txBody>
      </p:sp>
      <p:sp>
        <p:nvSpPr>
          <p:cNvPr id="4" name="Slide Number Placeholder 3"/>
          <p:cNvSpPr>
            <a:spLocks noGrp="1"/>
          </p:cNvSpPr>
          <p:nvPr>
            <p:ph type="sldNum" sz="quarter" idx="5"/>
          </p:nvPr>
        </p:nvSpPr>
        <p:spPr/>
        <p:txBody>
          <a:bodyPr/>
          <a:lstStyle/>
          <a:p>
            <a:fld id="{ADDF36F4-5766-4CCD-BDA4-0CA5100C7121}" type="slidenum">
              <a:rPr lang="en-US" smtClean="0"/>
              <a:t>8</a:t>
            </a:fld>
            <a:endParaRPr lang="en-US"/>
          </a:p>
        </p:txBody>
      </p:sp>
    </p:spTree>
    <p:extLst>
      <p:ext uri="{BB962C8B-B14F-4D97-AF65-F5344CB8AC3E}">
        <p14:creationId xmlns:p14="http://schemas.microsoft.com/office/powerpoint/2010/main" val="472430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the problems discussed on the first slides to support each objective/benefits</a:t>
            </a:r>
          </a:p>
        </p:txBody>
      </p:sp>
      <p:sp>
        <p:nvSpPr>
          <p:cNvPr id="4" name="Slide Number Placeholder 3"/>
          <p:cNvSpPr>
            <a:spLocks noGrp="1"/>
          </p:cNvSpPr>
          <p:nvPr>
            <p:ph type="sldNum" sz="quarter" idx="5"/>
          </p:nvPr>
        </p:nvSpPr>
        <p:spPr/>
        <p:txBody>
          <a:bodyPr/>
          <a:lstStyle/>
          <a:p>
            <a:fld id="{ADDF36F4-5766-4CCD-BDA4-0CA5100C7121}" type="slidenum">
              <a:rPr lang="en-US" smtClean="0"/>
              <a:t>9</a:t>
            </a:fld>
            <a:endParaRPr lang="en-US"/>
          </a:p>
        </p:txBody>
      </p:sp>
    </p:spTree>
    <p:extLst>
      <p:ext uri="{BB962C8B-B14F-4D97-AF65-F5344CB8AC3E}">
        <p14:creationId xmlns:p14="http://schemas.microsoft.com/office/powerpoint/2010/main" val="74083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69C4-0188-4DA4-8669-91FEE35C1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1B3EE0-19DC-41FB-B3B6-9ED91455F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F162CA-EF5A-4A00-8A40-10425665F10D}"/>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5" name="Footer Placeholder 4">
            <a:extLst>
              <a:ext uri="{FF2B5EF4-FFF2-40B4-BE49-F238E27FC236}">
                <a16:creationId xmlns:a16="http://schemas.microsoft.com/office/drawing/2014/main" id="{5D8C2D94-8E51-4990-B79D-26727FFCA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68CEF-7540-405C-BF94-8C1BDA3A6089}"/>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59987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995F-DDB1-40C8-BC09-E2313A467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CF70C1-834D-47A2-B595-57E13F1C1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BAC98-214E-4A80-A470-D6084AB6E190}"/>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5" name="Footer Placeholder 4">
            <a:extLst>
              <a:ext uri="{FF2B5EF4-FFF2-40B4-BE49-F238E27FC236}">
                <a16:creationId xmlns:a16="http://schemas.microsoft.com/office/drawing/2014/main" id="{910CFDC6-11EC-4662-9AD9-768123A11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EF097-E4FD-44BC-9C43-68DF1CCC4280}"/>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417989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706CD-EA2C-48C1-A1A6-E91FD9994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64D1B3-74CD-4528-A105-9CE012E0B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6C946-2344-4FAA-A887-54C3AB8EB7E9}"/>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5" name="Footer Placeholder 4">
            <a:extLst>
              <a:ext uri="{FF2B5EF4-FFF2-40B4-BE49-F238E27FC236}">
                <a16:creationId xmlns:a16="http://schemas.microsoft.com/office/drawing/2014/main" id="{2FFA683F-6A5D-49E7-967F-DE767A9D9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AB870-F6C9-4EEB-B1AC-D56470078316}"/>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2351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A0D8-5522-4D21-86A9-6A8EBE931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1852B-B0D9-43D7-8C10-4FB8415AF5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DD9BA-8A66-4C51-A8F1-9A9DF4561ADE}"/>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5" name="Footer Placeholder 4">
            <a:extLst>
              <a:ext uri="{FF2B5EF4-FFF2-40B4-BE49-F238E27FC236}">
                <a16:creationId xmlns:a16="http://schemas.microsoft.com/office/drawing/2014/main" id="{7265CC2F-C97F-40B3-A9E9-5E77EA412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BDE90-C6B7-437A-884C-CCD0F1122372}"/>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221511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BD8B-FDCE-4C26-A09F-BA983DC435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6ECAF5-003D-4EAB-9631-299EAF119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4DD98-21C9-42D9-8FBE-A5F3D90D9E3E}"/>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5" name="Footer Placeholder 4">
            <a:extLst>
              <a:ext uri="{FF2B5EF4-FFF2-40B4-BE49-F238E27FC236}">
                <a16:creationId xmlns:a16="http://schemas.microsoft.com/office/drawing/2014/main" id="{9F8105F8-24DE-4BE1-B2EA-5887FB4A4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3D89F-C77A-415D-8106-2CDE853B1E77}"/>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31092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F131-AA0E-4CC7-A512-C918ACA70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6E8A4-B156-49EB-906B-AA622623A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5948A8-D793-4585-8546-CE45F40069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56146C-A359-4047-8B53-48DB39F85363}"/>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6" name="Footer Placeholder 5">
            <a:extLst>
              <a:ext uri="{FF2B5EF4-FFF2-40B4-BE49-F238E27FC236}">
                <a16:creationId xmlns:a16="http://schemas.microsoft.com/office/drawing/2014/main" id="{753E75E7-0728-4CE9-8D74-B0F49ABC0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CBD6F-AB75-4FA0-B820-7EDA740B2602}"/>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96480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2930-BA84-4B28-85AB-30D9C0AB3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DDF70E-434E-46CE-BA33-507E30EB9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D2052-F9B1-44DA-9719-4EBCA2EDB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7A026-96FB-4FD9-97F6-C50860614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1E894-4122-4F21-A089-1A7706F43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15B62A-FD33-4447-9754-3CE07E38FF92}"/>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8" name="Footer Placeholder 7">
            <a:extLst>
              <a:ext uri="{FF2B5EF4-FFF2-40B4-BE49-F238E27FC236}">
                <a16:creationId xmlns:a16="http://schemas.microsoft.com/office/drawing/2014/main" id="{1713E3A4-5780-491C-B7FB-F86EC65146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792165-889D-4052-8783-AC0EAE12946A}"/>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179790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8418-2605-4F7F-9931-168648CB60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D5BBA-4FCC-4A56-93D3-0AB44D1E46E9}"/>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4" name="Footer Placeholder 3">
            <a:extLst>
              <a:ext uri="{FF2B5EF4-FFF2-40B4-BE49-F238E27FC236}">
                <a16:creationId xmlns:a16="http://schemas.microsoft.com/office/drawing/2014/main" id="{71F53623-188B-4294-8823-4A532CA549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A9378-DEC7-41DC-B470-8AB83BBE94FC}"/>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285226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30AB5-7528-43B0-A686-22C184A95DEB}"/>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3" name="Footer Placeholder 2">
            <a:extLst>
              <a:ext uri="{FF2B5EF4-FFF2-40B4-BE49-F238E27FC236}">
                <a16:creationId xmlns:a16="http://schemas.microsoft.com/office/drawing/2014/main" id="{450045B1-8830-4B6E-AE84-64BE5CFCA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8FDF2C-D0AD-469E-9A3D-4A0B36D7AFD0}"/>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56331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8F9A-71EC-4E28-9A55-2111741CA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9FF88B-2EF7-46B1-A9E4-2AF900DBD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B8D77-F125-4C0A-8A32-14BAD0227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3E8E5-03CA-44AC-98F7-F479E18085B5}"/>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6" name="Footer Placeholder 5">
            <a:extLst>
              <a:ext uri="{FF2B5EF4-FFF2-40B4-BE49-F238E27FC236}">
                <a16:creationId xmlns:a16="http://schemas.microsoft.com/office/drawing/2014/main" id="{F8538023-5BC5-49E4-800D-09C12C464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3C980-B5E2-4AF7-A596-D334EB40685B}"/>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196978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3655-D7D6-4FC4-8F02-BB2872CFA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B0F2C5-D7B5-4994-8EB9-B1F21C3B5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9F896B-B429-43A4-8CB2-7EFAD2227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7792C-B218-46AF-8461-AB6B7A826BF4}"/>
              </a:ext>
            </a:extLst>
          </p:cNvPr>
          <p:cNvSpPr>
            <a:spLocks noGrp="1"/>
          </p:cNvSpPr>
          <p:nvPr>
            <p:ph type="dt" sz="half" idx="10"/>
          </p:nvPr>
        </p:nvSpPr>
        <p:spPr/>
        <p:txBody>
          <a:bodyPr/>
          <a:lstStyle/>
          <a:p>
            <a:fld id="{2CB95F27-3248-4178-879C-183F6E12B3F2}" type="datetimeFigureOut">
              <a:rPr lang="en-US" smtClean="0"/>
              <a:t>1/18/2020</a:t>
            </a:fld>
            <a:endParaRPr lang="en-US"/>
          </a:p>
        </p:txBody>
      </p:sp>
      <p:sp>
        <p:nvSpPr>
          <p:cNvPr id="6" name="Footer Placeholder 5">
            <a:extLst>
              <a:ext uri="{FF2B5EF4-FFF2-40B4-BE49-F238E27FC236}">
                <a16:creationId xmlns:a16="http://schemas.microsoft.com/office/drawing/2014/main" id="{6A87735B-591A-457D-AEEE-708B0A373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D9A4D-7B37-4A8A-8F3A-BBED70D660D4}"/>
              </a:ext>
            </a:extLst>
          </p:cNvPr>
          <p:cNvSpPr>
            <a:spLocks noGrp="1"/>
          </p:cNvSpPr>
          <p:nvPr>
            <p:ph type="sldNum" sz="quarter" idx="12"/>
          </p:nvPr>
        </p:nvSpPr>
        <p:spPr/>
        <p:txBody>
          <a:bodyPr/>
          <a:lstStyle/>
          <a:p>
            <a:fld id="{104AE1AC-30CB-413B-B7B4-B4557DB87655}" type="slidenum">
              <a:rPr lang="en-US" smtClean="0"/>
              <a:t>‹#›</a:t>
            </a:fld>
            <a:endParaRPr lang="en-US"/>
          </a:p>
        </p:txBody>
      </p:sp>
    </p:spTree>
    <p:extLst>
      <p:ext uri="{BB962C8B-B14F-4D97-AF65-F5344CB8AC3E}">
        <p14:creationId xmlns:p14="http://schemas.microsoft.com/office/powerpoint/2010/main" val="68696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E7F9F3-6C31-473E-A3BA-65998705F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160DB5-B8F8-4B0C-9DEC-1249E030EA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85CA8-88B1-4D53-8D2E-568059C5D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95F27-3248-4178-879C-183F6E12B3F2}" type="datetimeFigureOut">
              <a:rPr lang="en-US" smtClean="0"/>
              <a:t>1/18/2020</a:t>
            </a:fld>
            <a:endParaRPr lang="en-US"/>
          </a:p>
        </p:txBody>
      </p:sp>
      <p:sp>
        <p:nvSpPr>
          <p:cNvPr id="5" name="Footer Placeholder 4">
            <a:extLst>
              <a:ext uri="{FF2B5EF4-FFF2-40B4-BE49-F238E27FC236}">
                <a16:creationId xmlns:a16="http://schemas.microsoft.com/office/drawing/2014/main" id="{C10319ED-53A8-42A9-967B-E85E48172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A2EF39-DBA8-429C-8949-66F479C77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AE1AC-30CB-413B-B7B4-B4557DB87655}" type="slidenum">
              <a:rPr lang="en-US" smtClean="0"/>
              <a:t>‹#›</a:t>
            </a:fld>
            <a:endParaRPr lang="en-US"/>
          </a:p>
        </p:txBody>
      </p:sp>
    </p:spTree>
    <p:extLst>
      <p:ext uri="{BB962C8B-B14F-4D97-AF65-F5344CB8AC3E}">
        <p14:creationId xmlns:p14="http://schemas.microsoft.com/office/powerpoint/2010/main" val="9025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4.png"/><Relationship Id="rId1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png"/><Relationship Id="rId2" Type="http://schemas.openxmlformats.org/officeDocument/2006/relationships/notesSlide" Target="../notesSlides/notesSlide11.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1.png"/><Relationship Id="rId10" Type="http://schemas.openxmlformats.org/officeDocument/2006/relationships/image" Target="../media/image21.svg"/><Relationship Id="rId4" Type="http://schemas.microsoft.com/office/2007/relationships/hdphoto" Target="../media/hdphoto2.wdp"/><Relationship Id="rId9" Type="http://schemas.openxmlformats.org/officeDocument/2006/relationships/image" Target="../media/image20.png"/><Relationship Id="rId14"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24.png"/><Relationship Id="rId18" Type="http://schemas.openxmlformats.org/officeDocument/2006/relationships/image" Target="../media/image15.svg"/><Relationship Id="rId3" Type="http://schemas.openxmlformats.org/officeDocument/2006/relationships/image" Target="../media/image4.png"/><Relationship Id="rId7" Type="http://schemas.openxmlformats.org/officeDocument/2006/relationships/image" Target="../media/image2.png"/><Relationship Id="rId12" Type="http://schemas.openxmlformats.org/officeDocument/2006/relationships/image" Target="../media/image19.svg"/><Relationship Id="rId17" Type="http://schemas.openxmlformats.org/officeDocument/2006/relationships/image" Target="../media/image14.png"/><Relationship Id="rId2" Type="http://schemas.openxmlformats.org/officeDocument/2006/relationships/notesSlide" Target="../notesSlides/notesSlide13.xml"/><Relationship Id="rId16" Type="http://schemas.openxmlformats.org/officeDocument/2006/relationships/image" Target="../media/image23.sv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png"/><Relationship Id="rId15" Type="http://schemas.openxmlformats.org/officeDocument/2006/relationships/image" Target="../media/image22.png"/><Relationship Id="rId10" Type="http://schemas.openxmlformats.org/officeDocument/2006/relationships/image" Target="../media/image17.svg"/><Relationship Id="rId4" Type="http://schemas.microsoft.com/office/2007/relationships/hdphoto" Target="../media/hdphoto2.wdp"/><Relationship Id="rId9" Type="http://schemas.openxmlformats.org/officeDocument/2006/relationships/image" Target="../media/image16.png"/><Relationship Id="rId14" Type="http://schemas.openxmlformats.org/officeDocument/2006/relationships/image" Target="../media/image25.svg"/></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4.png"/><Relationship Id="rId1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image" Target="../media/image23.svg"/><Relationship Id="rId17" Type="http://schemas.microsoft.com/office/2007/relationships/hdphoto" Target="../media/hdphoto1.wdp"/><Relationship Id="rId2" Type="http://schemas.openxmlformats.org/officeDocument/2006/relationships/notesSlide" Target="../notesSlides/notesSlide14.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5.svg"/><Relationship Id="rId19" Type="http://schemas.openxmlformats.org/officeDocument/2006/relationships/image" Target="../media/image3.svg"/><Relationship Id="rId4" Type="http://schemas.microsoft.com/office/2007/relationships/hdphoto" Target="../media/hdphoto2.wdp"/><Relationship Id="rId9" Type="http://schemas.openxmlformats.org/officeDocument/2006/relationships/image" Target="../media/image24.png"/><Relationship Id="rId14" Type="http://schemas.openxmlformats.org/officeDocument/2006/relationships/image" Target="../media/image15.svg"/></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0.png"/><Relationship Id="rId7" Type="http://schemas.openxmlformats.org/officeDocument/2006/relationships/image" Target="../media/image2.png"/><Relationship Id="rId12"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png"/><Relationship Id="rId5" Type="http://schemas.openxmlformats.org/officeDocument/2006/relationships/image" Target="../media/image12.pn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6.jpeg"/><Relationship Id="rId4" Type="http://schemas.microsoft.com/office/2007/relationships/hdphoto" Target="../media/hdphoto1.wdp"/><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7.jpeg"/><Relationship Id="rId5" Type="http://schemas.openxmlformats.org/officeDocument/2006/relationships/image" Target="../media/image2.png"/><Relationship Id="rId10" Type="http://schemas.openxmlformats.org/officeDocument/2006/relationships/image" Target="../media/image6.jpeg"/><Relationship Id="rId4" Type="http://schemas.microsoft.com/office/2007/relationships/hdphoto" Target="../media/hdphoto1.wdp"/><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15.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3.svg"/><Relationship Id="rId4" Type="http://schemas.microsoft.com/office/2007/relationships/hdphoto" Target="../media/hdphoto2.wdp"/><Relationship Id="rId9" Type="http://schemas.openxmlformats.org/officeDocument/2006/relationships/image" Target="../media/image2.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7E3BF69-D94C-4171-8B3D-F815F6F8190A}"/>
              </a:ext>
            </a:extLst>
          </p:cNvPr>
          <p:cNvGrpSpPr/>
          <p:nvPr/>
        </p:nvGrpSpPr>
        <p:grpSpPr>
          <a:xfrm>
            <a:off x="7002979" y="2049347"/>
            <a:ext cx="3549348" cy="2068930"/>
            <a:chOff x="6257439" y="1196622"/>
            <a:chExt cx="4330237" cy="2684683"/>
          </a:xfrm>
        </p:grpSpPr>
        <p:pic>
          <p:nvPicPr>
            <p:cNvPr id="9" name="Picture 8" descr="A close up of a logo&#10;&#10;Description automatically generated">
              <a:extLst>
                <a:ext uri="{FF2B5EF4-FFF2-40B4-BE49-F238E27FC236}">
                  <a16:creationId xmlns:a16="http://schemas.microsoft.com/office/drawing/2014/main" id="{A326E7F2-7145-4270-8618-F60ACC7C6E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0" name="Graphic 9" descr="Head with Gears">
              <a:extLst>
                <a:ext uri="{FF2B5EF4-FFF2-40B4-BE49-F238E27FC236}">
                  <a16:creationId xmlns:a16="http://schemas.microsoft.com/office/drawing/2014/main" id="{EE339C0D-3FBA-4BA9-B5F8-1ECFFFF6A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57439" y="1196622"/>
              <a:ext cx="2891089" cy="2684683"/>
            </a:xfrm>
            <a:prstGeom prst="rect">
              <a:avLst/>
            </a:prstGeom>
          </p:spPr>
        </p:pic>
      </p:grpSp>
      <p:sp>
        <p:nvSpPr>
          <p:cNvPr id="11" name="TextBox 10">
            <a:extLst>
              <a:ext uri="{FF2B5EF4-FFF2-40B4-BE49-F238E27FC236}">
                <a16:creationId xmlns:a16="http://schemas.microsoft.com/office/drawing/2014/main" id="{AC3C7A8C-A985-4B7B-BAC7-3E86894D1ED2}"/>
              </a:ext>
            </a:extLst>
          </p:cNvPr>
          <p:cNvSpPr txBox="1"/>
          <p:nvPr/>
        </p:nvSpPr>
        <p:spPr>
          <a:xfrm>
            <a:off x="1460896" y="2034766"/>
            <a:ext cx="5247250" cy="2985433"/>
          </a:xfrm>
          <a:prstGeom prst="rect">
            <a:avLst/>
          </a:prstGeom>
          <a:noFill/>
        </p:spPr>
        <p:txBody>
          <a:bodyPr wrap="square" rtlCol="0">
            <a:spAutoFit/>
          </a:bodyPr>
          <a:lstStyle/>
          <a:p>
            <a:r>
              <a:rPr lang="en-US" sz="2400" b="1" dirty="0">
                <a:solidFill>
                  <a:schemeClr val="bg1"/>
                </a:solidFill>
                <a:cs typeface="Aharoni" panose="02010803020104030203" pitchFamily="2" charset="-79"/>
              </a:rPr>
              <a:t>Scientia </a:t>
            </a:r>
            <a:r>
              <a:rPr lang="en-US" sz="2400" b="1" dirty="0" err="1">
                <a:solidFill>
                  <a:schemeClr val="bg1"/>
                </a:solidFill>
                <a:cs typeface="Aharoni" panose="02010803020104030203" pitchFamily="2" charset="-79"/>
              </a:rPr>
              <a:t>Pontiem</a:t>
            </a:r>
            <a:r>
              <a:rPr lang="en-US" sz="2400" b="1" dirty="0">
                <a:solidFill>
                  <a:schemeClr val="bg1"/>
                </a:solidFill>
                <a:cs typeface="Aharoni" panose="02010803020104030203" pitchFamily="2" charset="-79"/>
              </a:rPr>
              <a:t> System :</a:t>
            </a:r>
            <a:endParaRPr lang="en-US" sz="2400" dirty="0">
              <a:solidFill>
                <a:schemeClr val="bg1"/>
              </a:solidFill>
              <a:latin typeface="Aharoni" panose="02010803020104030203" pitchFamily="2" charset="-79"/>
              <a:cs typeface="Aharoni" panose="02010803020104030203" pitchFamily="2" charset="-79"/>
            </a:endParaRPr>
          </a:p>
          <a:p>
            <a:r>
              <a:rPr lang="en-US" sz="8000" dirty="0">
                <a:solidFill>
                  <a:schemeClr val="bg1"/>
                </a:solidFill>
                <a:latin typeface="Aharoni" panose="02010803020104030203" pitchFamily="2" charset="-79"/>
                <a:cs typeface="Aharoni" panose="02010803020104030203" pitchFamily="2" charset="-79"/>
              </a:rPr>
              <a:t>SKILLS BRIDGE</a:t>
            </a:r>
          </a:p>
        </p:txBody>
      </p:sp>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460896" y="1294308"/>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2347354" y="1495260"/>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625600" y="4958643"/>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625600" y="5159595"/>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Tree>
    <p:extLst>
      <p:ext uri="{BB962C8B-B14F-4D97-AF65-F5344CB8AC3E}">
        <p14:creationId xmlns:p14="http://schemas.microsoft.com/office/powerpoint/2010/main" val="161463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16" name="TextBox 15">
            <a:extLst>
              <a:ext uri="{FF2B5EF4-FFF2-40B4-BE49-F238E27FC236}">
                <a16:creationId xmlns:a16="http://schemas.microsoft.com/office/drawing/2014/main" id="{D89FC71C-1CDD-420E-8AC2-A6251622547E}"/>
              </a:ext>
            </a:extLst>
          </p:cNvPr>
          <p:cNvSpPr txBox="1"/>
          <p:nvPr/>
        </p:nvSpPr>
        <p:spPr>
          <a:xfrm>
            <a:off x="1872174" y="2258938"/>
            <a:ext cx="8719625" cy="2554545"/>
          </a:xfrm>
          <a:prstGeom prst="rect">
            <a:avLst/>
          </a:prstGeom>
          <a:noFill/>
        </p:spPr>
        <p:txBody>
          <a:bodyPr wrap="square" rtlCol="0">
            <a:spAutoFit/>
          </a:bodyPr>
          <a:lstStyle/>
          <a:p>
            <a:pPr algn="ctr"/>
            <a:r>
              <a:rPr lang="en-US" sz="8000" dirty="0">
                <a:solidFill>
                  <a:schemeClr val="bg1"/>
                </a:solidFill>
                <a:latin typeface="Aharoni" panose="02010803020104030203" pitchFamily="2" charset="-79"/>
                <a:cs typeface="Aharoni" panose="02010803020104030203" pitchFamily="2" charset="-79"/>
              </a:rPr>
              <a:t>USERS OF THE APPLICATION</a:t>
            </a:r>
          </a:p>
        </p:txBody>
      </p:sp>
      <p:grpSp>
        <p:nvGrpSpPr>
          <p:cNvPr id="17" name="Group 16">
            <a:extLst>
              <a:ext uri="{FF2B5EF4-FFF2-40B4-BE49-F238E27FC236}">
                <a16:creationId xmlns:a16="http://schemas.microsoft.com/office/drawing/2014/main" id="{57CF75AE-664C-4D72-BBAC-2274CAA289AF}"/>
              </a:ext>
            </a:extLst>
          </p:cNvPr>
          <p:cNvGrpSpPr/>
          <p:nvPr/>
        </p:nvGrpSpPr>
        <p:grpSpPr>
          <a:xfrm>
            <a:off x="11125200" y="6210300"/>
            <a:ext cx="646326" cy="435276"/>
            <a:chOff x="6257439" y="1196622"/>
            <a:chExt cx="4330237" cy="2684683"/>
          </a:xfrm>
        </p:grpSpPr>
        <p:pic>
          <p:nvPicPr>
            <p:cNvPr id="19" name="Picture 18" descr="A close up of a logo&#10;&#10;Description automatically generated">
              <a:extLst>
                <a:ext uri="{FF2B5EF4-FFF2-40B4-BE49-F238E27FC236}">
                  <a16:creationId xmlns:a16="http://schemas.microsoft.com/office/drawing/2014/main" id="{FD768024-8A09-4609-9F11-39AD4302A536}"/>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22" name="Graphic 21" descr="Head with Gears">
              <a:extLst>
                <a:ext uri="{FF2B5EF4-FFF2-40B4-BE49-F238E27FC236}">
                  <a16:creationId xmlns:a16="http://schemas.microsoft.com/office/drawing/2014/main" id="{DE0CBC90-538F-4ACF-B078-4B25CA2A16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257439" y="1196622"/>
              <a:ext cx="2891089" cy="2684683"/>
            </a:xfrm>
            <a:prstGeom prst="rect">
              <a:avLst/>
            </a:prstGeom>
          </p:spPr>
        </p:pic>
      </p:grpSp>
      <p:sp>
        <p:nvSpPr>
          <p:cNvPr id="31" name="TextBox 30">
            <a:extLst>
              <a:ext uri="{FF2B5EF4-FFF2-40B4-BE49-F238E27FC236}">
                <a16:creationId xmlns:a16="http://schemas.microsoft.com/office/drawing/2014/main" id="{784FA428-76C7-403D-9DED-2954C562310C}"/>
              </a:ext>
            </a:extLst>
          </p:cNvPr>
          <p:cNvSpPr txBox="1"/>
          <p:nvPr/>
        </p:nvSpPr>
        <p:spPr>
          <a:xfrm>
            <a:off x="9403135" y="6286159"/>
            <a:ext cx="1963365"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spTree>
    <p:extLst>
      <p:ext uri="{BB962C8B-B14F-4D97-AF65-F5344CB8AC3E}">
        <p14:creationId xmlns:p14="http://schemas.microsoft.com/office/powerpoint/2010/main" val="3024850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grpSp>
        <p:nvGrpSpPr>
          <p:cNvPr id="17" name="Group 16">
            <a:extLst>
              <a:ext uri="{FF2B5EF4-FFF2-40B4-BE49-F238E27FC236}">
                <a16:creationId xmlns:a16="http://schemas.microsoft.com/office/drawing/2014/main" id="{D281786F-8556-42CE-8DE8-559BCAC3A42C}"/>
              </a:ext>
            </a:extLst>
          </p:cNvPr>
          <p:cNvGrpSpPr/>
          <p:nvPr/>
        </p:nvGrpSpPr>
        <p:grpSpPr>
          <a:xfrm>
            <a:off x="1743311" y="1989888"/>
            <a:ext cx="1937288" cy="2661208"/>
            <a:chOff x="1667042" y="1825635"/>
            <a:chExt cx="1937288" cy="2661208"/>
          </a:xfrm>
        </p:grpSpPr>
        <p:grpSp>
          <p:nvGrpSpPr>
            <p:cNvPr id="19" name="Group 18">
              <a:extLst>
                <a:ext uri="{FF2B5EF4-FFF2-40B4-BE49-F238E27FC236}">
                  <a16:creationId xmlns:a16="http://schemas.microsoft.com/office/drawing/2014/main" id="{CB8895E7-83A0-426F-95A0-6C01CEC5E0BE}"/>
                </a:ext>
              </a:extLst>
            </p:cNvPr>
            <p:cNvGrpSpPr/>
            <p:nvPr/>
          </p:nvGrpSpPr>
          <p:grpSpPr>
            <a:xfrm>
              <a:off x="1667042" y="1825635"/>
              <a:ext cx="1937288" cy="1875295"/>
              <a:chOff x="2092271" y="1797803"/>
              <a:chExt cx="1937288" cy="1875295"/>
            </a:xfrm>
          </p:grpSpPr>
          <p:pic>
            <p:nvPicPr>
              <p:cNvPr id="31" name="Graphic 30" descr="Users">
                <a:extLst>
                  <a:ext uri="{FF2B5EF4-FFF2-40B4-BE49-F238E27FC236}">
                    <a16:creationId xmlns:a16="http://schemas.microsoft.com/office/drawing/2014/main" id="{E152FA2C-6A83-467F-96D3-783BDE397B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9101" y="2154264"/>
                <a:ext cx="1123628" cy="1123628"/>
              </a:xfrm>
              <a:prstGeom prst="rect">
                <a:avLst/>
              </a:prstGeom>
            </p:spPr>
          </p:pic>
          <p:sp>
            <p:nvSpPr>
              <p:cNvPr id="32" name="Oval 31">
                <a:extLst>
                  <a:ext uri="{FF2B5EF4-FFF2-40B4-BE49-F238E27FC236}">
                    <a16:creationId xmlns:a16="http://schemas.microsoft.com/office/drawing/2014/main" id="{BCEE8D5B-084B-4DB7-A552-ED1119779C00}"/>
                  </a:ext>
                </a:extLst>
              </p:cNvPr>
              <p:cNvSpPr/>
              <p:nvPr/>
            </p:nvSpPr>
            <p:spPr>
              <a:xfrm>
                <a:off x="2092271" y="1797803"/>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C45CAC56-FAC4-46D0-BBA9-0ACE894C7549}"/>
                </a:ext>
              </a:extLst>
            </p:cNvPr>
            <p:cNvSpPr txBox="1"/>
            <p:nvPr/>
          </p:nvSpPr>
          <p:spPr>
            <a:xfrm>
              <a:off x="1667042" y="4117511"/>
              <a:ext cx="1937288" cy="369332"/>
            </a:xfrm>
            <a:prstGeom prst="rect">
              <a:avLst/>
            </a:prstGeom>
            <a:noFill/>
          </p:spPr>
          <p:txBody>
            <a:bodyPr wrap="square" rtlCol="0">
              <a:spAutoFit/>
            </a:bodyPr>
            <a:lstStyle/>
            <a:p>
              <a:pPr algn="ctr"/>
              <a:r>
                <a:rPr lang="en-US" b="1" dirty="0">
                  <a:solidFill>
                    <a:schemeClr val="bg1"/>
                  </a:solidFill>
                  <a:latin typeface="Segoe UI Light" panose="020B0502040204020203" pitchFamily="34" charset="0"/>
                  <a:cs typeface="Segoe UI Light" panose="020B0502040204020203" pitchFamily="34" charset="0"/>
                </a:rPr>
                <a:t>JOB SEEKER</a:t>
              </a:r>
            </a:p>
          </p:txBody>
        </p:sp>
      </p:grpSp>
      <p:grpSp>
        <p:nvGrpSpPr>
          <p:cNvPr id="33" name="Group 32">
            <a:extLst>
              <a:ext uri="{FF2B5EF4-FFF2-40B4-BE49-F238E27FC236}">
                <a16:creationId xmlns:a16="http://schemas.microsoft.com/office/drawing/2014/main" id="{A31528CF-B56C-4454-A071-2244C70271B2}"/>
              </a:ext>
            </a:extLst>
          </p:cNvPr>
          <p:cNvGrpSpPr/>
          <p:nvPr/>
        </p:nvGrpSpPr>
        <p:grpSpPr>
          <a:xfrm>
            <a:off x="5037648" y="2054074"/>
            <a:ext cx="1937288" cy="2661208"/>
            <a:chOff x="4843698" y="1825635"/>
            <a:chExt cx="1937288" cy="2661208"/>
          </a:xfrm>
        </p:grpSpPr>
        <p:grpSp>
          <p:nvGrpSpPr>
            <p:cNvPr id="34" name="Group 33">
              <a:extLst>
                <a:ext uri="{FF2B5EF4-FFF2-40B4-BE49-F238E27FC236}">
                  <a16:creationId xmlns:a16="http://schemas.microsoft.com/office/drawing/2014/main" id="{41B4F12E-F050-4AE2-B215-DE57C83F37E8}"/>
                </a:ext>
              </a:extLst>
            </p:cNvPr>
            <p:cNvGrpSpPr/>
            <p:nvPr/>
          </p:nvGrpSpPr>
          <p:grpSpPr>
            <a:xfrm>
              <a:off x="4843698" y="1825635"/>
              <a:ext cx="1937288" cy="1875295"/>
              <a:chOff x="4432515" y="1923447"/>
              <a:chExt cx="1937288" cy="1875295"/>
            </a:xfrm>
          </p:grpSpPr>
          <p:sp>
            <p:nvSpPr>
              <p:cNvPr id="36" name="Oval 35">
                <a:extLst>
                  <a:ext uri="{FF2B5EF4-FFF2-40B4-BE49-F238E27FC236}">
                    <a16:creationId xmlns:a16="http://schemas.microsoft.com/office/drawing/2014/main" id="{F772339F-9072-495A-9303-B843F4DE4D3D}"/>
                  </a:ext>
                </a:extLst>
              </p:cNvPr>
              <p:cNvSpPr/>
              <p:nvPr/>
            </p:nvSpPr>
            <p:spPr>
              <a:xfrm>
                <a:off x="4432515" y="1923447"/>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C8F2B51-5F81-4AD1-ABA1-806DF50B95FA}"/>
                  </a:ext>
                </a:extLst>
              </p:cNvPr>
              <p:cNvGrpSpPr/>
              <p:nvPr/>
            </p:nvGrpSpPr>
            <p:grpSpPr>
              <a:xfrm>
                <a:off x="4811843" y="2195378"/>
                <a:ext cx="1284157" cy="1233622"/>
                <a:chOff x="4966564" y="2195378"/>
                <a:chExt cx="914400" cy="914400"/>
              </a:xfrm>
            </p:grpSpPr>
            <p:pic>
              <p:nvPicPr>
                <p:cNvPr id="38" name="Graphic 37" descr="Meeting">
                  <a:extLst>
                    <a:ext uri="{FF2B5EF4-FFF2-40B4-BE49-F238E27FC236}">
                      <a16:creationId xmlns:a16="http://schemas.microsoft.com/office/drawing/2014/main" id="{2C5ADD9A-EBBF-4AE3-8C4F-FBB71F836AC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6564" y="2195378"/>
                  <a:ext cx="914400" cy="914400"/>
                </a:xfrm>
                <a:prstGeom prst="rect">
                  <a:avLst/>
                </a:prstGeom>
              </p:spPr>
            </p:pic>
            <p:pic>
              <p:nvPicPr>
                <p:cNvPr id="39" name="Graphic 38" descr="Briefcase">
                  <a:extLst>
                    <a:ext uri="{FF2B5EF4-FFF2-40B4-BE49-F238E27FC236}">
                      <a16:creationId xmlns:a16="http://schemas.microsoft.com/office/drawing/2014/main" id="{274D6165-B04A-486B-B393-44431BAD80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90414" y="2682212"/>
                  <a:ext cx="238789" cy="238789"/>
                </a:xfrm>
                <a:prstGeom prst="rect">
                  <a:avLst/>
                </a:prstGeom>
              </p:spPr>
            </p:pic>
          </p:grpSp>
        </p:grpSp>
        <p:sp>
          <p:nvSpPr>
            <p:cNvPr id="35" name="TextBox 34">
              <a:extLst>
                <a:ext uri="{FF2B5EF4-FFF2-40B4-BE49-F238E27FC236}">
                  <a16:creationId xmlns:a16="http://schemas.microsoft.com/office/drawing/2014/main" id="{9BA2B2C0-FE15-4456-868C-47BAEE192E40}"/>
                </a:ext>
              </a:extLst>
            </p:cNvPr>
            <p:cNvSpPr txBox="1"/>
            <p:nvPr/>
          </p:nvSpPr>
          <p:spPr>
            <a:xfrm>
              <a:off x="4843698" y="4117511"/>
              <a:ext cx="1937288" cy="369332"/>
            </a:xfrm>
            <a:prstGeom prst="rect">
              <a:avLst/>
            </a:prstGeom>
            <a:noFill/>
          </p:spPr>
          <p:txBody>
            <a:bodyPr wrap="square" rtlCol="0">
              <a:spAutoFit/>
            </a:bodyPr>
            <a:lstStyle/>
            <a:p>
              <a:pPr algn="ctr"/>
              <a:r>
                <a:rPr lang="en-US" b="1" dirty="0">
                  <a:solidFill>
                    <a:schemeClr val="bg1"/>
                  </a:solidFill>
                  <a:latin typeface="Segoe UI Light" panose="020B0502040204020203" pitchFamily="34" charset="0"/>
                  <a:cs typeface="Segoe UI Light" panose="020B0502040204020203" pitchFamily="34" charset="0"/>
                </a:rPr>
                <a:t>EMPLOYER</a:t>
              </a:r>
            </a:p>
          </p:txBody>
        </p:sp>
      </p:grpSp>
      <p:grpSp>
        <p:nvGrpSpPr>
          <p:cNvPr id="40" name="Group 39">
            <a:extLst>
              <a:ext uri="{FF2B5EF4-FFF2-40B4-BE49-F238E27FC236}">
                <a16:creationId xmlns:a16="http://schemas.microsoft.com/office/drawing/2014/main" id="{95090BB8-488B-4D75-B0C0-6AA6F5AB094D}"/>
              </a:ext>
            </a:extLst>
          </p:cNvPr>
          <p:cNvGrpSpPr/>
          <p:nvPr/>
        </p:nvGrpSpPr>
        <p:grpSpPr>
          <a:xfrm>
            <a:off x="8124328" y="1996888"/>
            <a:ext cx="2601820" cy="3122873"/>
            <a:chOff x="7925163" y="1825635"/>
            <a:chExt cx="2601820" cy="3122873"/>
          </a:xfrm>
        </p:grpSpPr>
        <p:grpSp>
          <p:nvGrpSpPr>
            <p:cNvPr id="41" name="Group 40">
              <a:extLst>
                <a:ext uri="{FF2B5EF4-FFF2-40B4-BE49-F238E27FC236}">
                  <a16:creationId xmlns:a16="http://schemas.microsoft.com/office/drawing/2014/main" id="{909FA701-1509-42DB-BC22-6CE5C5EF5660}"/>
                </a:ext>
              </a:extLst>
            </p:cNvPr>
            <p:cNvGrpSpPr/>
            <p:nvPr/>
          </p:nvGrpSpPr>
          <p:grpSpPr>
            <a:xfrm>
              <a:off x="8175147" y="1825635"/>
              <a:ext cx="1937288" cy="1875295"/>
              <a:chOff x="7027033" y="2007030"/>
              <a:chExt cx="1937288" cy="1875295"/>
            </a:xfrm>
          </p:grpSpPr>
          <p:grpSp>
            <p:nvGrpSpPr>
              <p:cNvPr id="43" name="Group 42">
                <a:extLst>
                  <a:ext uri="{FF2B5EF4-FFF2-40B4-BE49-F238E27FC236}">
                    <a16:creationId xmlns:a16="http://schemas.microsoft.com/office/drawing/2014/main" id="{E05046F4-DDD0-4B5E-8C71-0EE30B233D8C}"/>
                  </a:ext>
                </a:extLst>
              </p:cNvPr>
              <p:cNvGrpSpPr/>
              <p:nvPr/>
            </p:nvGrpSpPr>
            <p:grpSpPr>
              <a:xfrm>
                <a:off x="7413295" y="2487478"/>
                <a:ext cx="1371600" cy="914400"/>
                <a:chOff x="6754678" y="2403895"/>
                <a:chExt cx="1371600" cy="914400"/>
              </a:xfrm>
            </p:grpSpPr>
            <p:pic>
              <p:nvPicPr>
                <p:cNvPr id="45" name="Graphic 44" descr="Bank">
                  <a:extLst>
                    <a:ext uri="{FF2B5EF4-FFF2-40B4-BE49-F238E27FC236}">
                      <a16:creationId xmlns:a16="http://schemas.microsoft.com/office/drawing/2014/main" id="{ED02CFBA-9FCE-4BFB-B40D-7DF9A6328C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54678" y="2403895"/>
                  <a:ext cx="914400" cy="914400"/>
                </a:xfrm>
                <a:prstGeom prst="rect">
                  <a:avLst/>
                </a:prstGeom>
              </p:spPr>
            </p:pic>
            <p:pic>
              <p:nvPicPr>
                <p:cNvPr id="46" name="Graphic 45" descr="Diploma">
                  <a:extLst>
                    <a:ext uri="{FF2B5EF4-FFF2-40B4-BE49-F238E27FC236}">
                      <a16:creationId xmlns:a16="http://schemas.microsoft.com/office/drawing/2014/main" id="{FC790366-C108-4299-A2D8-7FE723DC684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69078" y="2632495"/>
                  <a:ext cx="457200" cy="457200"/>
                </a:xfrm>
                <a:prstGeom prst="rect">
                  <a:avLst/>
                </a:prstGeom>
              </p:spPr>
            </p:pic>
          </p:grpSp>
          <p:sp>
            <p:nvSpPr>
              <p:cNvPr id="44" name="Oval 43">
                <a:extLst>
                  <a:ext uri="{FF2B5EF4-FFF2-40B4-BE49-F238E27FC236}">
                    <a16:creationId xmlns:a16="http://schemas.microsoft.com/office/drawing/2014/main" id="{7411D6E5-CDB3-4120-9DA7-EDFF2BF89177}"/>
                  </a:ext>
                </a:extLst>
              </p:cNvPr>
              <p:cNvSpPr/>
              <p:nvPr/>
            </p:nvSpPr>
            <p:spPr>
              <a:xfrm>
                <a:off x="7027033" y="2007030"/>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D89C441D-1029-4D7F-99F0-6383D410C795}"/>
                </a:ext>
              </a:extLst>
            </p:cNvPr>
            <p:cNvSpPr txBox="1"/>
            <p:nvPr/>
          </p:nvSpPr>
          <p:spPr>
            <a:xfrm>
              <a:off x="7925163" y="4025178"/>
              <a:ext cx="2601820" cy="923330"/>
            </a:xfrm>
            <a:prstGeom prst="rect">
              <a:avLst/>
            </a:prstGeom>
            <a:noFill/>
          </p:spPr>
          <p:txBody>
            <a:bodyPr wrap="square" rtlCol="0">
              <a:spAutoFit/>
            </a:bodyPr>
            <a:lstStyle/>
            <a:p>
              <a:pPr algn="ctr"/>
              <a:r>
                <a:rPr lang="en-US" b="1" dirty="0">
                  <a:solidFill>
                    <a:schemeClr val="bg1"/>
                  </a:solidFill>
                  <a:latin typeface="Segoe UI Light" panose="020B0502040204020203" pitchFamily="34" charset="0"/>
                  <a:cs typeface="Segoe UI Light" panose="020B0502040204020203" pitchFamily="34" charset="0"/>
                </a:rPr>
                <a:t>TRAINING CENTER/ EDUCATIONAL INSTITUTION</a:t>
              </a:r>
            </a:p>
          </p:txBody>
        </p:sp>
      </p:grpSp>
      <p:grpSp>
        <p:nvGrpSpPr>
          <p:cNvPr id="47" name="Group 46">
            <a:extLst>
              <a:ext uri="{FF2B5EF4-FFF2-40B4-BE49-F238E27FC236}">
                <a16:creationId xmlns:a16="http://schemas.microsoft.com/office/drawing/2014/main" id="{F202410E-F6D3-40B4-8341-B86696B2AE8F}"/>
              </a:ext>
            </a:extLst>
          </p:cNvPr>
          <p:cNvGrpSpPr/>
          <p:nvPr/>
        </p:nvGrpSpPr>
        <p:grpSpPr>
          <a:xfrm>
            <a:off x="11125200" y="6210300"/>
            <a:ext cx="646326" cy="435276"/>
            <a:chOff x="6257439" y="1196622"/>
            <a:chExt cx="4330237" cy="2684683"/>
          </a:xfrm>
        </p:grpSpPr>
        <p:pic>
          <p:nvPicPr>
            <p:cNvPr id="48" name="Picture 47" descr="A close up of a logo&#10;&#10;Description automatically generated">
              <a:extLst>
                <a:ext uri="{FF2B5EF4-FFF2-40B4-BE49-F238E27FC236}">
                  <a16:creationId xmlns:a16="http://schemas.microsoft.com/office/drawing/2014/main" id="{BF8EE6F2-33B9-49E9-8069-A138A8A824CD}"/>
                </a:ext>
              </a:extLst>
            </p:cNvPr>
            <p:cNvPicPr>
              <a:picLocks noChangeAspect="1"/>
            </p:cNvPicPr>
            <p:nvPr/>
          </p:nvPicPr>
          <p:blipFill rotWithShape="1">
            <a:blip r:embed="rId15">
              <a:extLst>
                <a:ext uri="{BEBA8EAE-BF5A-486C-A8C5-ECC9F3942E4B}">
                  <a14:imgProps xmlns:a14="http://schemas.microsoft.com/office/drawing/2010/main">
                    <a14:imgLayer r:embed="rId16">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49" name="Graphic 48" descr="Head with Gears">
              <a:extLst>
                <a:ext uri="{FF2B5EF4-FFF2-40B4-BE49-F238E27FC236}">
                  <a16:creationId xmlns:a16="http://schemas.microsoft.com/office/drawing/2014/main" id="{0C48B139-7B22-4BD6-BA5F-691F7D2BC1C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6257439" y="1196622"/>
              <a:ext cx="2891089" cy="2684683"/>
            </a:xfrm>
            <a:prstGeom prst="rect">
              <a:avLst/>
            </a:prstGeom>
          </p:spPr>
        </p:pic>
      </p:grpSp>
      <p:sp>
        <p:nvSpPr>
          <p:cNvPr id="50" name="TextBox 49">
            <a:extLst>
              <a:ext uri="{FF2B5EF4-FFF2-40B4-BE49-F238E27FC236}">
                <a16:creationId xmlns:a16="http://schemas.microsoft.com/office/drawing/2014/main" id="{59E743EF-96A2-4D63-960A-87038E58F110}"/>
              </a:ext>
            </a:extLst>
          </p:cNvPr>
          <p:cNvSpPr txBox="1"/>
          <p:nvPr/>
        </p:nvSpPr>
        <p:spPr>
          <a:xfrm>
            <a:off x="9403135" y="6286159"/>
            <a:ext cx="1963365"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spTree>
    <p:extLst>
      <p:ext uri="{BB962C8B-B14F-4D97-AF65-F5344CB8AC3E}">
        <p14:creationId xmlns:p14="http://schemas.microsoft.com/office/powerpoint/2010/main" val="1023116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anim calcmode="lin" valueType="num">
                                      <p:cBhvr>
                                        <p:cTn id="15" dur="500" fill="hold"/>
                                        <p:tgtEl>
                                          <p:spTgt spid="33"/>
                                        </p:tgtEl>
                                        <p:attrNameLst>
                                          <p:attrName>ppt_x</p:attrName>
                                        </p:attrNameLst>
                                      </p:cBhvr>
                                      <p:tavLst>
                                        <p:tav tm="0">
                                          <p:val>
                                            <p:strVal val="#ppt_x"/>
                                          </p:val>
                                        </p:tav>
                                        <p:tav tm="100000">
                                          <p:val>
                                            <p:strVal val="#ppt_x"/>
                                          </p:val>
                                        </p:tav>
                                      </p:tavLst>
                                    </p:anim>
                                    <p:anim calcmode="lin" valueType="num">
                                      <p:cBhvr>
                                        <p:cTn id="16"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anim calcmode="lin" valueType="num">
                                      <p:cBhvr>
                                        <p:cTn id="22" dur="500" fill="hold"/>
                                        <p:tgtEl>
                                          <p:spTgt spid="40"/>
                                        </p:tgtEl>
                                        <p:attrNameLst>
                                          <p:attrName>ppt_x</p:attrName>
                                        </p:attrNameLst>
                                      </p:cBhvr>
                                      <p:tavLst>
                                        <p:tav tm="0">
                                          <p:val>
                                            <p:strVal val="#ppt_x"/>
                                          </p:val>
                                        </p:tav>
                                        <p:tav tm="100000">
                                          <p:val>
                                            <p:strVal val="#ppt_x"/>
                                          </p:val>
                                        </p:tav>
                                      </p:tavLst>
                                    </p:anim>
                                    <p:anim calcmode="lin" valueType="num">
                                      <p:cBhvr>
                                        <p:cTn id="2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16" name="TextBox 15">
            <a:extLst>
              <a:ext uri="{FF2B5EF4-FFF2-40B4-BE49-F238E27FC236}">
                <a16:creationId xmlns:a16="http://schemas.microsoft.com/office/drawing/2014/main" id="{D89FC71C-1CDD-420E-8AC2-A6251622547E}"/>
              </a:ext>
            </a:extLst>
          </p:cNvPr>
          <p:cNvSpPr txBox="1"/>
          <p:nvPr/>
        </p:nvSpPr>
        <p:spPr>
          <a:xfrm>
            <a:off x="1736187" y="2676792"/>
            <a:ext cx="8719625" cy="1323439"/>
          </a:xfrm>
          <a:prstGeom prst="rect">
            <a:avLst/>
          </a:prstGeom>
          <a:noFill/>
        </p:spPr>
        <p:txBody>
          <a:bodyPr wrap="square" rtlCol="0">
            <a:spAutoFit/>
          </a:bodyPr>
          <a:lstStyle/>
          <a:p>
            <a:pPr algn="ctr"/>
            <a:r>
              <a:rPr lang="en-US" sz="8000" dirty="0">
                <a:solidFill>
                  <a:schemeClr val="bg1"/>
                </a:solidFill>
                <a:latin typeface="Aharoni" panose="02010803020104030203" pitchFamily="2" charset="-79"/>
                <a:cs typeface="Aharoni" panose="02010803020104030203" pitchFamily="2" charset="-79"/>
              </a:rPr>
              <a:t>HOW IT WORKS</a:t>
            </a:r>
          </a:p>
        </p:txBody>
      </p:sp>
      <p:grpSp>
        <p:nvGrpSpPr>
          <p:cNvPr id="17" name="Group 16">
            <a:extLst>
              <a:ext uri="{FF2B5EF4-FFF2-40B4-BE49-F238E27FC236}">
                <a16:creationId xmlns:a16="http://schemas.microsoft.com/office/drawing/2014/main" id="{B734880F-4284-476E-AD75-1EEB96F7D1FA}"/>
              </a:ext>
            </a:extLst>
          </p:cNvPr>
          <p:cNvGrpSpPr/>
          <p:nvPr/>
        </p:nvGrpSpPr>
        <p:grpSpPr>
          <a:xfrm>
            <a:off x="11125200" y="6210300"/>
            <a:ext cx="646326" cy="435276"/>
            <a:chOff x="6257439" y="1196622"/>
            <a:chExt cx="4330237" cy="2684683"/>
          </a:xfrm>
        </p:grpSpPr>
        <p:pic>
          <p:nvPicPr>
            <p:cNvPr id="19" name="Picture 18" descr="A close up of a logo&#10;&#10;Description automatically generated">
              <a:extLst>
                <a:ext uri="{FF2B5EF4-FFF2-40B4-BE49-F238E27FC236}">
                  <a16:creationId xmlns:a16="http://schemas.microsoft.com/office/drawing/2014/main" id="{607DFED0-FEF9-4C89-8B30-AA4639413C6C}"/>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22" name="Graphic 21" descr="Head with Gears">
              <a:extLst>
                <a:ext uri="{FF2B5EF4-FFF2-40B4-BE49-F238E27FC236}">
                  <a16:creationId xmlns:a16="http://schemas.microsoft.com/office/drawing/2014/main" id="{37330FD0-8A35-4D37-A6C9-80A18A55EE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257439" y="1196622"/>
              <a:ext cx="2891089" cy="2684683"/>
            </a:xfrm>
            <a:prstGeom prst="rect">
              <a:avLst/>
            </a:prstGeom>
          </p:spPr>
        </p:pic>
      </p:grpSp>
      <p:sp>
        <p:nvSpPr>
          <p:cNvPr id="31" name="TextBox 30">
            <a:extLst>
              <a:ext uri="{FF2B5EF4-FFF2-40B4-BE49-F238E27FC236}">
                <a16:creationId xmlns:a16="http://schemas.microsoft.com/office/drawing/2014/main" id="{71DE2583-CA46-44A0-AC98-4DF3F080CBAD}"/>
              </a:ext>
            </a:extLst>
          </p:cNvPr>
          <p:cNvSpPr txBox="1"/>
          <p:nvPr/>
        </p:nvSpPr>
        <p:spPr>
          <a:xfrm>
            <a:off x="9403135" y="6286159"/>
            <a:ext cx="1963365"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spTree>
    <p:extLst>
      <p:ext uri="{BB962C8B-B14F-4D97-AF65-F5344CB8AC3E}">
        <p14:creationId xmlns:p14="http://schemas.microsoft.com/office/powerpoint/2010/main" val="910952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17" name="TextBox 16">
            <a:extLst>
              <a:ext uri="{FF2B5EF4-FFF2-40B4-BE49-F238E27FC236}">
                <a16:creationId xmlns:a16="http://schemas.microsoft.com/office/drawing/2014/main" id="{BC53B691-4FD4-4D92-8C3E-3A3E14FAC604}"/>
              </a:ext>
            </a:extLst>
          </p:cNvPr>
          <p:cNvSpPr txBox="1"/>
          <p:nvPr/>
        </p:nvSpPr>
        <p:spPr>
          <a:xfrm>
            <a:off x="9182063" y="6313471"/>
            <a:ext cx="2772001" cy="338554"/>
          </a:xfrm>
          <a:prstGeom prst="rect">
            <a:avLst/>
          </a:prstGeom>
          <a:noFill/>
        </p:spPr>
        <p:txBody>
          <a:bodyPr wrap="square" rtlCol="0">
            <a:spAutoFit/>
          </a:bodyPr>
          <a:lstStyle/>
          <a:p>
            <a:r>
              <a:rPr lang="en-US" sz="1600" dirty="0">
                <a:solidFill>
                  <a:schemeClr val="bg1"/>
                </a:solidFill>
                <a:latin typeface="Aharoni" panose="020B0604020202020204" pitchFamily="2" charset="-79"/>
                <a:cs typeface="Aharoni" panose="020B0604020202020204" pitchFamily="2" charset="-79"/>
              </a:rPr>
              <a:t>SKILLS BRIDGE</a:t>
            </a:r>
          </a:p>
        </p:txBody>
      </p:sp>
      <p:grpSp>
        <p:nvGrpSpPr>
          <p:cNvPr id="19" name="Group 18">
            <a:extLst>
              <a:ext uri="{FF2B5EF4-FFF2-40B4-BE49-F238E27FC236}">
                <a16:creationId xmlns:a16="http://schemas.microsoft.com/office/drawing/2014/main" id="{734561E1-0063-4D59-A7B0-924F439E186E}"/>
              </a:ext>
            </a:extLst>
          </p:cNvPr>
          <p:cNvGrpSpPr/>
          <p:nvPr/>
        </p:nvGrpSpPr>
        <p:grpSpPr>
          <a:xfrm>
            <a:off x="10711543" y="5987802"/>
            <a:ext cx="1080420" cy="708445"/>
            <a:chOff x="6257439" y="1196622"/>
            <a:chExt cx="4330237" cy="2684683"/>
          </a:xfrm>
        </p:grpSpPr>
        <p:pic>
          <p:nvPicPr>
            <p:cNvPr id="22" name="Picture 21" descr="A close up of a logo&#10;&#10;Description automatically generated">
              <a:extLst>
                <a:ext uri="{FF2B5EF4-FFF2-40B4-BE49-F238E27FC236}">
                  <a16:creationId xmlns:a16="http://schemas.microsoft.com/office/drawing/2014/main" id="{05ACCE1A-7BCD-49D3-BCF6-8573EBCDBE97}"/>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31" name="Graphic 30" descr="Head with Gears">
              <a:extLst>
                <a:ext uri="{FF2B5EF4-FFF2-40B4-BE49-F238E27FC236}">
                  <a16:creationId xmlns:a16="http://schemas.microsoft.com/office/drawing/2014/main" id="{EBC6617B-D51F-40FF-AAE1-DDB6F7B240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257439" y="1196622"/>
              <a:ext cx="2891089" cy="2684683"/>
            </a:xfrm>
            <a:prstGeom prst="rect">
              <a:avLst/>
            </a:prstGeom>
          </p:spPr>
        </p:pic>
      </p:grpSp>
      <p:grpSp>
        <p:nvGrpSpPr>
          <p:cNvPr id="32" name="Group 31">
            <a:extLst>
              <a:ext uri="{FF2B5EF4-FFF2-40B4-BE49-F238E27FC236}">
                <a16:creationId xmlns:a16="http://schemas.microsoft.com/office/drawing/2014/main" id="{99FFF23B-7765-4399-9F80-78D856439803}"/>
              </a:ext>
            </a:extLst>
          </p:cNvPr>
          <p:cNvGrpSpPr/>
          <p:nvPr/>
        </p:nvGrpSpPr>
        <p:grpSpPr>
          <a:xfrm>
            <a:off x="859954" y="989423"/>
            <a:ext cx="1017455" cy="992517"/>
            <a:chOff x="2092271" y="1797803"/>
            <a:chExt cx="1937288" cy="1875295"/>
          </a:xfrm>
        </p:grpSpPr>
        <p:pic>
          <p:nvPicPr>
            <p:cNvPr id="33" name="Graphic 32" descr="Users">
              <a:extLst>
                <a:ext uri="{FF2B5EF4-FFF2-40B4-BE49-F238E27FC236}">
                  <a16:creationId xmlns:a16="http://schemas.microsoft.com/office/drawing/2014/main" id="{4E623EC7-BAAF-4939-84AA-6DB79C7C46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99101" y="2154264"/>
              <a:ext cx="1123628" cy="1123628"/>
            </a:xfrm>
            <a:prstGeom prst="rect">
              <a:avLst/>
            </a:prstGeom>
          </p:spPr>
        </p:pic>
        <p:sp>
          <p:nvSpPr>
            <p:cNvPr id="34" name="Oval 33">
              <a:extLst>
                <a:ext uri="{FF2B5EF4-FFF2-40B4-BE49-F238E27FC236}">
                  <a16:creationId xmlns:a16="http://schemas.microsoft.com/office/drawing/2014/main" id="{82F17869-A5E0-48E1-A9E0-CC704E2A43B7}"/>
                </a:ext>
              </a:extLst>
            </p:cNvPr>
            <p:cNvSpPr/>
            <p:nvPr/>
          </p:nvSpPr>
          <p:spPr>
            <a:xfrm>
              <a:off x="2092271" y="1797803"/>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3BE1BD6-58D4-4E3E-BB95-6488B78BE2E3}"/>
              </a:ext>
            </a:extLst>
          </p:cNvPr>
          <p:cNvGrpSpPr/>
          <p:nvPr/>
        </p:nvGrpSpPr>
        <p:grpSpPr>
          <a:xfrm>
            <a:off x="9320435" y="4736969"/>
            <a:ext cx="1017456" cy="992516"/>
            <a:chOff x="4432515" y="1923447"/>
            <a:chExt cx="1937288" cy="1875295"/>
          </a:xfrm>
        </p:grpSpPr>
        <p:sp>
          <p:nvSpPr>
            <p:cNvPr id="36" name="Oval 35">
              <a:extLst>
                <a:ext uri="{FF2B5EF4-FFF2-40B4-BE49-F238E27FC236}">
                  <a16:creationId xmlns:a16="http://schemas.microsoft.com/office/drawing/2014/main" id="{90167F47-DFDB-48E3-A233-0E963910441C}"/>
                </a:ext>
              </a:extLst>
            </p:cNvPr>
            <p:cNvSpPr/>
            <p:nvPr/>
          </p:nvSpPr>
          <p:spPr>
            <a:xfrm>
              <a:off x="4432515" y="1923447"/>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D86D952-539F-444C-A452-9AEF41E089FF}"/>
                </a:ext>
              </a:extLst>
            </p:cNvPr>
            <p:cNvGrpSpPr/>
            <p:nvPr/>
          </p:nvGrpSpPr>
          <p:grpSpPr>
            <a:xfrm>
              <a:off x="4811843" y="2195378"/>
              <a:ext cx="1284157" cy="1233622"/>
              <a:chOff x="4966564" y="2195378"/>
              <a:chExt cx="914400" cy="914400"/>
            </a:xfrm>
          </p:grpSpPr>
          <p:pic>
            <p:nvPicPr>
              <p:cNvPr id="38" name="Graphic 37" descr="Meeting">
                <a:extLst>
                  <a:ext uri="{FF2B5EF4-FFF2-40B4-BE49-F238E27FC236}">
                    <a16:creationId xmlns:a16="http://schemas.microsoft.com/office/drawing/2014/main" id="{A20F315E-9BFD-40D0-9B3A-C59C43D966C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6564" y="2195378"/>
                <a:ext cx="914400" cy="914400"/>
              </a:xfrm>
              <a:prstGeom prst="rect">
                <a:avLst/>
              </a:prstGeom>
            </p:spPr>
          </p:pic>
          <p:pic>
            <p:nvPicPr>
              <p:cNvPr id="39" name="Graphic 38" descr="Briefcase">
                <a:extLst>
                  <a:ext uri="{FF2B5EF4-FFF2-40B4-BE49-F238E27FC236}">
                    <a16:creationId xmlns:a16="http://schemas.microsoft.com/office/drawing/2014/main" id="{1457BF69-98CA-4DB9-BF99-C21ED1C4F4A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90414" y="2682212"/>
                <a:ext cx="238789" cy="238789"/>
              </a:xfrm>
              <a:prstGeom prst="rect">
                <a:avLst/>
              </a:prstGeom>
            </p:spPr>
          </p:pic>
        </p:grpSp>
      </p:grpSp>
      <p:grpSp>
        <p:nvGrpSpPr>
          <p:cNvPr id="40" name="Group 39">
            <a:extLst>
              <a:ext uri="{FF2B5EF4-FFF2-40B4-BE49-F238E27FC236}">
                <a16:creationId xmlns:a16="http://schemas.microsoft.com/office/drawing/2014/main" id="{3484E30F-4D7F-40A4-B456-A18B9F1A648B}"/>
              </a:ext>
            </a:extLst>
          </p:cNvPr>
          <p:cNvGrpSpPr/>
          <p:nvPr/>
        </p:nvGrpSpPr>
        <p:grpSpPr>
          <a:xfrm>
            <a:off x="9337853" y="1010232"/>
            <a:ext cx="1017456" cy="992517"/>
            <a:chOff x="7027033" y="2007030"/>
            <a:chExt cx="1937288" cy="1875295"/>
          </a:xfrm>
        </p:grpSpPr>
        <p:grpSp>
          <p:nvGrpSpPr>
            <p:cNvPr id="41" name="Group 40">
              <a:extLst>
                <a:ext uri="{FF2B5EF4-FFF2-40B4-BE49-F238E27FC236}">
                  <a16:creationId xmlns:a16="http://schemas.microsoft.com/office/drawing/2014/main" id="{3FE8A048-773B-4D24-837B-EF42058798AB}"/>
                </a:ext>
              </a:extLst>
            </p:cNvPr>
            <p:cNvGrpSpPr/>
            <p:nvPr/>
          </p:nvGrpSpPr>
          <p:grpSpPr>
            <a:xfrm>
              <a:off x="7413295" y="2487478"/>
              <a:ext cx="1371600" cy="914400"/>
              <a:chOff x="6754678" y="2403895"/>
              <a:chExt cx="1371600" cy="914400"/>
            </a:xfrm>
          </p:grpSpPr>
          <p:pic>
            <p:nvPicPr>
              <p:cNvPr id="43" name="Graphic 42" descr="Bank">
                <a:extLst>
                  <a:ext uri="{FF2B5EF4-FFF2-40B4-BE49-F238E27FC236}">
                    <a16:creationId xmlns:a16="http://schemas.microsoft.com/office/drawing/2014/main" id="{096A5652-A1C9-4C45-9FE8-4AD82916671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54678" y="2403895"/>
                <a:ext cx="914400" cy="914400"/>
              </a:xfrm>
              <a:prstGeom prst="rect">
                <a:avLst/>
              </a:prstGeom>
            </p:spPr>
          </p:pic>
          <p:pic>
            <p:nvPicPr>
              <p:cNvPr id="44" name="Graphic 43" descr="Diploma">
                <a:extLst>
                  <a:ext uri="{FF2B5EF4-FFF2-40B4-BE49-F238E27FC236}">
                    <a16:creationId xmlns:a16="http://schemas.microsoft.com/office/drawing/2014/main" id="{7412A0B1-6BB4-41DF-BDFC-E8CFD63B338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69078" y="2632495"/>
                <a:ext cx="457200" cy="457200"/>
              </a:xfrm>
              <a:prstGeom prst="rect">
                <a:avLst/>
              </a:prstGeom>
            </p:spPr>
          </p:pic>
        </p:grpSp>
        <p:sp>
          <p:nvSpPr>
            <p:cNvPr id="42" name="Oval 41">
              <a:extLst>
                <a:ext uri="{FF2B5EF4-FFF2-40B4-BE49-F238E27FC236}">
                  <a16:creationId xmlns:a16="http://schemas.microsoft.com/office/drawing/2014/main" id="{CD929339-3B5B-4A13-BDDC-71C5952D16F6}"/>
                </a:ext>
              </a:extLst>
            </p:cNvPr>
            <p:cNvSpPr/>
            <p:nvPr/>
          </p:nvSpPr>
          <p:spPr>
            <a:xfrm>
              <a:off x="7027033" y="2007030"/>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84FDAABB-E50D-4CCF-BCC0-2F63744B83CA}"/>
              </a:ext>
            </a:extLst>
          </p:cNvPr>
          <p:cNvGrpSpPr/>
          <p:nvPr/>
        </p:nvGrpSpPr>
        <p:grpSpPr>
          <a:xfrm>
            <a:off x="2487568" y="1135941"/>
            <a:ext cx="6402465" cy="1009590"/>
            <a:chOff x="2910137" y="1166225"/>
            <a:chExt cx="4078676" cy="532810"/>
          </a:xfrm>
        </p:grpSpPr>
        <p:cxnSp>
          <p:nvCxnSpPr>
            <p:cNvPr id="46" name="Straight Arrow Connector 45">
              <a:extLst>
                <a:ext uri="{FF2B5EF4-FFF2-40B4-BE49-F238E27FC236}">
                  <a16:creationId xmlns:a16="http://schemas.microsoft.com/office/drawing/2014/main" id="{8A43292C-077C-4B53-9175-0F7FA27A9FAA}"/>
                </a:ext>
              </a:extLst>
            </p:cNvPr>
            <p:cNvCxnSpPr>
              <a:cxnSpLocks/>
            </p:cNvCxnSpPr>
            <p:nvPr/>
          </p:nvCxnSpPr>
          <p:spPr>
            <a:xfrm flipV="1">
              <a:off x="2910137" y="1436493"/>
              <a:ext cx="3952927" cy="10944"/>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AECEFEF-4AC8-49D5-B760-5AAB7DD9BF96}"/>
                </a:ext>
              </a:extLst>
            </p:cNvPr>
            <p:cNvSpPr/>
            <p:nvPr/>
          </p:nvSpPr>
          <p:spPr>
            <a:xfrm>
              <a:off x="2910137" y="1166225"/>
              <a:ext cx="2584070" cy="194915"/>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Embedded database in the system</a:t>
              </a:r>
              <a:endParaRPr lang="en-US" dirty="0">
                <a:solidFill>
                  <a:schemeClr val="bg1"/>
                </a:solidFill>
                <a:latin typeface="+mj-lt"/>
              </a:endParaRPr>
            </a:p>
          </p:txBody>
        </p:sp>
        <p:sp>
          <p:nvSpPr>
            <p:cNvPr id="48" name="Rectangle 47">
              <a:extLst>
                <a:ext uri="{FF2B5EF4-FFF2-40B4-BE49-F238E27FC236}">
                  <a16:creationId xmlns:a16="http://schemas.microsoft.com/office/drawing/2014/main" id="{FDDBD0C8-A225-493F-BE09-1FA3C29CBAD6}"/>
                </a:ext>
              </a:extLst>
            </p:cNvPr>
            <p:cNvSpPr/>
            <p:nvPr/>
          </p:nvSpPr>
          <p:spPr>
            <a:xfrm>
              <a:off x="4404743" y="1504120"/>
              <a:ext cx="2584070" cy="194915"/>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automatically verifies the credential or not</a:t>
              </a:r>
              <a:endParaRPr lang="en-US" dirty="0">
                <a:solidFill>
                  <a:schemeClr val="bg1"/>
                </a:solidFill>
                <a:latin typeface="+mj-lt"/>
              </a:endParaRPr>
            </a:p>
          </p:txBody>
        </p:sp>
      </p:grpSp>
      <p:cxnSp>
        <p:nvCxnSpPr>
          <p:cNvPr id="49" name="Straight Connector 48">
            <a:extLst>
              <a:ext uri="{FF2B5EF4-FFF2-40B4-BE49-F238E27FC236}">
                <a16:creationId xmlns:a16="http://schemas.microsoft.com/office/drawing/2014/main" id="{C3AC681F-2A86-4424-A6F4-5355034FCBEA}"/>
              </a:ext>
            </a:extLst>
          </p:cNvPr>
          <p:cNvCxnSpPr>
            <a:cxnSpLocks/>
          </p:cNvCxnSpPr>
          <p:nvPr/>
        </p:nvCxnSpPr>
        <p:spPr>
          <a:xfrm>
            <a:off x="1176003" y="2105986"/>
            <a:ext cx="0" cy="3293018"/>
          </a:xfrm>
          <a:prstGeom prst="line">
            <a:avLst/>
          </a:prstGeom>
          <a:ln w="25400">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7BA9E97-A331-4CC8-9C3A-B95D12CD9950}"/>
              </a:ext>
            </a:extLst>
          </p:cNvPr>
          <p:cNvCxnSpPr>
            <a:cxnSpLocks/>
          </p:cNvCxnSpPr>
          <p:nvPr/>
        </p:nvCxnSpPr>
        <p:spPr>
          <a:xfrm flipV="1">
            <a:off x="1176003" y="5365233"/>
            <a:ext cx="7979018" cy="3377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2BA39AB-0ACD-4458-865B-8BABC09BE1EA}"/>
              </a:ext>
            </a:extLst>
          </p:cNvPr>
          <p:cNvSpPr/>
          <p:nvPr/>
        </p:nvSpPr>
        <p:spPr>
          <a:xfrm>
            <a:off x="1164984" y="4578731"/>
            <a:ext cx="3628417" cy="646331"/>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Applies a job in a certain business sector/ employer</a:t>
            </a:r>
            <a:endParaRPr lang="en-US" dirty="0">
              <a:solidFill>
                <a:schemeClr val="bg1"/>
              </a:solidFill>
              <a:latin typeface="+mj-lt"/>
            </a:endParaRPr>
          </a:p>
        </p:txBody>
      </p:sp>
      <p:sp>
        <p:nvSpPr>
          <p:cNvPr id="52" name="Rectangle 51">
            <a:extLst>
              <a:ext uri="{FF2B5EF4-FFF2-40B4-BE49-F238E27FC236}">
                <a16:creationId xmlns:a16="http://schemas.microsoft.com/office/drawing/2014/main" id="{62B4F922-8EA3-4F0D-ADFA-4B2A0BEB2CB6}"/>
              </a:ext>
            </a:extLst>
          </p:cNvPr>
          <p:cNvSpPr/>
          <p:nvPr/>
        </p:nvSpPr>
        <p:spPr>
          <a:xfrm>
            <a:off x="5558735" y="5495554"/>
            <a:ext cx="3628417" cy="646331"/>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View skills in a specific individual who can be fit for a job</a:t>
            </a:r>
            <a:endParaRPr lang="en-US" dirty="0">
              <a:solidFill>
                <a:schemeClr val="bg1"/>
              </a:solidFill>
              <a:latin typeface="+mj-lt"/>
            </a:endParaRPr>
          </a:p>
        </p:txBody>
      </p:sp>
      <p:cxnSp>
        <p:nvCxnSpPr>
          <p:cNvPr id="53" name="Straight Arrow Connector 52">
            <a:extLst>
              <a:ext uri="{FF2B5EF4-FFF2-40B4-BE49-F238E27FC236}">
                <a16:creationId xmlns:a16="http://schemas.microsoft.com/office/drawing/2014/main" id="{A565872B-8720-4817-81CA-8DBD364751FA}"/>
              </a:ext>
            </a:extLst>
          </p:cNvPr>
          <p:cNvCxnSpPr>
            <a:cxnSpLocks/>
          </p:cNvCxnSpPr>
          <p:nvPr/>
        </p:nvCxnSpPr>
        <p:spPr>
          <a:xfrm>
            <a:off x="9934643" y="2139799"/>
            <a:ext cx="0" cy="2501559"/>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1F476DD3-11F3-48A9-9D43-E88DB27B6DA0}"/>
              </a:ext>
            </a:extLst>
          </p:cNvPr>
          <p:cNvSpPr/>
          <p:nvPr/>
        </p:nvSpPr>
        <p:spPr>
          <a:xfrm>
            <a:off x="10020954" y="2811304"/>
            <a:ext cx="1602545" cy="923330"/>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Verifies credentials of a</a:t>
            </a:r>
          </a:p>
          <a:p>
            <a:pPr algn="ctr"/>
            <a:r>
              <a:rPr lang="en-US" b="1" dirty="0">
                <a:solidFill>
                  <a:schemeClr val="bg1"/>
                </a:solidFill>
                <a:latin typeface="+mj-lt"/>
                <a:ea typeface="Verdana" panose="020B0604030504040204" pitchFamily="34" charset="0"/>
              </a:rPr>
              <a:t>jobseeker</a:t>
            </a:r>
            <a:endParaRPr lang="en-US" dirty="0">
              <a:solidFill>
                <a:schemeClr val="bg1"/>
              </a:solidFill>
              <a:latin typeface="+mj-lt"/>
            </a:endParaRPr>
          </a:p>
        </p:txBody>
      </p:sp>
      <p:sp>
        <p:nvSpPr>
          <p:cNvPr id="55" name="TextBox 54">
            <a:extLst>
              <a:ext uri="{FF2B5EF4-FFF2-40B4-BE49-F238E27FC236}">
                <a16:creationId xmlns:a16="http://schemas.microsoft.com/office/drawing/2014/main" id="{91FCE4AE-D922-414F-94C5-1A10EB06FBD6}"/>
              </a:ext>
            </a:extLst>
          </p:cNvPr>
          <p:cNvSpPr txBox="1"/>
          <p:nvPr/>
        </p:nvSpPr>
        <p:spPr>
          <a:xfrm>
            <a:off x="400037" y="554000"/>
            <a:ext cx="1937288" cy="369332"/>
          </a:xfrm>
          <a:prstGeom prst="rect">
            <a:avLst/>
          </a:prstGeom>
          <a:noFill/>
        </p:spPr>
        <p:txBody>
          <a:bodyPr wrap="square" rtlCol="0">
            <a:spAutoFit/>
          </a:bodyPr>
          <a:lstStyle/>
          <a:p>
            <a:pPr algn="ctr"/>
            <a:r>
              <a:rPr lang="en-US" b="1" dirty="0">
                <a:solidFill>
                  <a:schemeClr val="bg1"/>
                </a:solidFill>
                <a:latin typeface="Segoe UI Light" panose="020B0502040204020203" pitchFamily="34" charset="0"/>
                <a:cs typeface="Segoe UI Light" panose="020B0502040204020203" pitchFamily="34" charset="0"/>
              </a:rPr>
              <a:t>JOB SEEKER</a:t>
            </a:r>
          </a:p>
        </p:txBody>
      </p:sp>
      <p:sp>
        <p:nvSpPr>
          <p:cNvPr id="56" name="TextBox 55">
            <a:extLst>
              <a:ext uri="{FF2B5EF4-FFF2-40B4-BE49-F238E27FC236}">
                <a16:creationId xmlns:a16="http://schemas.microsoft.com/office/drawing/2014/main" id="{EC14A539-6E04-4E59-B72B-9950D47FE24B}"/>
              </a:ext>
            </a:extLst>
          </p:cNvPr>
          <p:cNvSpPr txBox="1"/>
          <p:nvPr/>
        </p:nvSpPr>
        <p:spPr>
          <a:xfrm>
            <a:off x="10020955" y="5047246"/>
            <a:ext cx="1937288" cy="369332"/>
          </a:xfrm>
          <a:prstGeom prst="rect">
            <a:avLst/>
          </a:prstGeom>
          <a:noFill/>
        </p:spPr>
        <p:txBody>
          <a:bodyPr wrap="square" rtlCol="0">
            <a:spAutoFit/>
          </a:bodyPr>
          <a:lstStyle/>
          <a:p>
            <a:pPr algn="ctr"/>
            <a:r>
              <a:rPr lang="en-US" b="1" dirty="0">
                <a:solidFill>
                  <a:schemeClr val="bg1"/>
                </a:solidFill>
                <a:latin typeface="Segoe UI Light" panose="020B0502040204020203" pitchFamily="34" charset="0"/>
                <a:cs typeface="Segoe UI Light" panose="020B0502040204020203" pitchFamily="34" charset="0"/>
              </a:rPr>
              <a:t>EMPLOYER</a:t>
            </a:r>
          </a:p>
        </p:txBody>
      </p:sp>
      <p:sp>
        <p:nvSpPr>
          <p:cNvPr id="57" name="TextBox 56">
            <a:extLst>
              <a:ext uri="{FF2B5EF4-FFF2-40B4-BE49-F238E27FC236}">
                <a16:creationId xmlns:a16="http://schemas.microsoft.com/office/drawing/2014/main" id="{E11C7A41-1D7F-40F6-B20B-4B2F305F850C}"/>
              </a:ext>
            </a:extLst>
          </p:cNvPr>
          <p:cNvSpPr txBox="1"/>
          <p:nvPr/>
        </p:nvSpPr>
        <p:spPr>
          <a:xfrm>
            <a:off x="9915497" y="410074"/>
            <a:ext cx="2091117" cy="830997"/>
          </a:xfrm>
          <a:prstGeom prst="rect">
            <a:avLst/>
          </a:prstGeom>
          <a:noFill/>
        </p:spPr>
        <p:txBody>
          <a:bodyPr wrap="square" rtlCol="0">
            <a:spAutoFit/>
          </a:bodyPr>
          <a:lstStyle/>
          <a:p>
            <a:pPr algn="ctr"/>
            <a:r>
              <a:rPr lang="en-US" sz="1600" b="1" dirty="0">
                <a:solidFill>
                  <a:schemeClr val="bg1"/>
                </a:solidFill>
                <a:latin typeface="Segoe UI Light" panose="020B0502040204020203" pitchFamily="34" charset="0"/>
                <a:cs typeface="Segoe UI Light" panose="020B0502040204020203" pitchFamily="34" charset="0"/>
              </a:rPr>
              <a:t>TRAINING CENTER/ EDUCATIONAL INSTITUTION</a:t>
            </a:r>
          </a:p>
        </p:txBody>
      </p:sp>
      <p:sp>
        <p:nvSpPr>
          <p:cNvPr id="58" name="Rectangle 57">
            <a:extLst>
              <a:ext uri="{FF2B5EF4-FFF2-40B4-BE49-F238E27FC236}">
                <a16:creationId xmlns:a16="http://schemas.microsoft.com/office/drawing/2014/main" id="{76EBAE2D-B6A7-43BC-9829-E0C9113815AA}"/>
              </a:ext>
            </a:extLst>
          </p:cNvPr>
          <p:cNvSpPr/>
          <p:nvPr/>
        </p:nvSpPr>
        <p:spPr>
          <a:xfrm>
            <a:off x="7372943" y="3315361"/>
            <a:ext cx="2858818" cy="646331"/>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Recommend </a:t>
            </a:r>
          </a:p>
          <a:p>
            <a:pPr algn="ctr"/>
            <a:r>
              <a:rPr lang="en-US" b="1" dirty="0">
                <a:solidFill>
                  <a:schemeClr val="bg1"/>
                </a:solidFill>
                <a:latin typeface="+mj-lt"/>
                <a:ea typeface="Verdana" panose="020B0604030504040204" pitchFamily="34" charset="0"/>
              </a:rPr>
              <a:t>needed skill/s</a:t>
            </a:r>
          </a:p>
        </p:txBody>
      </p:sp>
    </p:spTree>
    <p:extLst>
      <p:ext uri="{BB962C8B-B14F-4D97-AF65-F5344CB8AC3E}">
        <p14:creationId xmlns:p14="http://schemas.microsoft.com/office/powerpoint/2010/main" val="3048427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grpSp>
        <p:nvGrpSpPr>
          <p:cNvPr id="17" name="Group 16">
            <a:extLst>
              <a:ext uri="{FF2B5EF4-FFF2-40B4-BE49-F238E27FC236}">
                <a16:creationId xmlns:a16="http://schemas.microsoft.com/office/drawing/2014/main" id="{8510C67A-C81E-463F-AA09-8A902935ABC7}"/>
              </a:ext>
            </a:extLst>
          </p:cNvPr>
          <p:cNvGrpSpPr/>
          <p:nvPr/>
        </p:nvGrpSpPr>
        <p:grpSpPr>
          <a:xfrm>
            <a:off x="836541" y="988404"/>
            <a:ext cx="1017455" cy="992517"/>
            <a:chOff x="2092271" y="1797803"/>
            <a:chExt cx="1937288" cy="1875295"/>
          </a:xfrm>
        </p:grpSpPr>
        <p:pic>
          <p:nvPicPr>
            <p:cNvPr id="19" name="Graphic 18" descr="Users">
              <a:extLst>
                <a:ext uri="{FF2B5EF4-FFF2-40B4-BE49-F238E27FC236}">
                  <a16:creationId xmlns:a16="http://schemas.microsoft.com/office/drawing/2014/main" id="{E38EAD53-B53D-4F9D-905D-BDE6D250F3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9101" y="2154264"/>
              <a:ext cx="1123628" cy="1123628"/>
            </a:xfrm>
            <a:prstGeom prst="rect">
              <a:avLst/>
            </a:prstGeom>
          </p:spPr>
        </p:pic>
        <p:sp>
          <p:nvSpPr>
            <p:cNvPr id="22" name="Oval 21">
              <a:extLst>
                <a:ext uri="{FF2B5EF4-FFF2-40B4-BE49-F238E27FC236}">
                  <a16:creationId xmlns:a16="http://schemas.microsoft.com/office/drawing/2014/main" id="{EE9B36EF-A6AA-414D-A27E-6C4A2B8DC481}"/>
                </a:ext>
              </a:extLst>
            </p:cNvPr>
            <p:cNvSpPr/>
            <p:nvPr/>
          </p:nvSpPr>
          <p:spPr>
            <a:xfrm>
              <a:off x="2092271" y="1797803"/>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C036228D-05B9-4DD0-9AC8-ABC18DC4D0FB}"/>
              </a:ext>
            </a:extLst>
          </p:cNvPr>
          <p:cNvGrpSpPr/>
          <p:nvPr/>
        </p:nvGrpSpPr>
        <p:grpSpPr>
          <a:xfrm>
            <a:off x="9297022" y="4735950"/>
            <a:ext cx="1017456" cy="992516"/>
            <a:chOff x="4432515" y="1923447"/>
            <a:chExt cx="1937288" cy="1875295"/>
          </a:xfrm>
        </p:grpSpPr>
        <p:sp>
          <p:nvSpPr>
            <p:cNvPr id="32" name="Oval 31">
              <a:extLst>
                <a:ext uri="{FF2B5EF4-FFF2-40B4-BE49-F238E27FC236}">
                  <a16:creationId xmlns:a16="http://schemas.microsoft.com/office/drawing/2014/main" id="{1FA101E7-6530-4F39-98CF-6C8BF99F2686}"/>
                </a:ext>
              </a:extLst>
            </p:cNvPr>
            <p:cNvSpPr/>
            <p:nvPr/>
          </p:nvSpPr>
          <p:spPr>
            <a:xfrm>
              <a:off x="4432515" y="1923447"/>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12206E2-B389-40F2-BCBE-3EA25B26E172}"/>
                </a:ext>
              </a:extLst>
            </p:cNvPr>
            <p:cNvGrpSpPr/>
            <p:nvPr/>
          </p:nvGrpSpPr>
          <p:grpSpPr>
            <a:xfrm>
              <a:off x="4811843" y="2195378"/>
              <a:ext cx="1284157" cy="1233622"/>
              <a:chOff x="4966564" y="2195378"/>
              <a:chExt cx="914400" cy="914400"/>
            </a:xfrm>
          </p:grpSpPr>
          <p:pic>
            <p:nvPicPr>
              <p:cNvPr id="34" name="Graphic 33" descr="Meeting">
                <a:extLst>
                  <a:ext uri="{FF2B5EF4-FFF2-40B4-BE49-F238E27FC236}">
                    <a16:creationId xmlns:a16="http://schemas.microsoft.com/office/drawing/2014/main" id="{B957A62D-345D-48AC-875D-A8D44BD837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6564" y="2195378"/>
                <a:ext cx="914400" cy="914400"/>
              </a:xfrm>
              <a:prstGeom prst="rect">
                <a:avLst/>
              </a:prstGeom>
            </p:spPr>
          </p:pic>
          <p:pic>
            <p:nvPicPr>
              <p:cNvPr id="35" name="Graphic 34" descr="Briefcase">
                <a:extLst>
                  <a:ext uri="{FF2B5EF4-FFF2-40B4-BE49-F238E27FC236}">
                    <a16:creationId xmlns:a16="http://schemas.microsoft.com/office/drawing/2014/main" id="{CD8E112A-E927-4194-A2E3-13426A5C9E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90414" y="2682212"/>
                <a:ext cx="238789" cy="238789"/>
              </a:xfrm>
              <a:prstGeom prst="rect">
                <a:avLst/>
              </a:prstGeom>
            </p:spPr>
          </p:pic>
        </p:grpSp>
      </p:grpSp>
      <p:grpSp>
        <p:nvGrpSpPr>
          <p:cNvPr id="36" name="Group 35">
            <a:extLst>
              <a:ext uri="{FF2B5EF4-FFF2-40B4-BE49-F238E27FC236}">
                <a16:creationId xmlns:a16="http://schemas.microsoft.com/office/drawing/2014/main" id="{6FEA5334-ABC6-4419-B143-9B7C98AE800B}"/>
              </a:ext>
            </a:extLst>
          </p:cNvPr>
          <p:cNvGrpSpPr/>
          <p:nvPr/>
        </p:nvGrpSpPr>
        <p:grpSpPr>
          <a:xfrm>
            <a:off x="9314440" y="1009213"/>
            <a:ext cx="1017456" cy="992517"/>
            <a:chOff x="7027033" y="2007030"/>
            <a:chExt cx="1937288" cy="1875295"/>
          </a:xfrm>
        </p:grpSpPr>
        <p:grpSp>
          <p:nvGrpSpPr>
            <p:cNvPr id="37" name="Group 36">
              <a:extLst>
                <a:ext uri="{FF2B5EF4-FFF2-40B4-BE49-F238E27FC236}">
                  <a16:creationId xmlns:a16="http://schemas.microsoft.com/office/drawing/2014/main" id="{431F7DD0-F4CD-4079-ADEE-9EEF8BA7D8F1}"/>
                </a:ext>
              </a:extLst>
            </p:cNvPr>
            <p:cNvGrpSpPr/>
            <p:nvPr/>
          </p:nvGrpSpPr>
          <p:grpSpPr>
            <a:xfrm>
              <a:off x="7413295" y="2487478"/>
              <a:ext cx="1371600" cy="914400"/>
              <a:chOff x="6754678" y="2403895"/>
              <a:chExt cx="1371600" cy="914400"/>
            </a:xfrm>
          </p:grpSpPr>
          <p:pic>
            <p:nvPicPr>
              <p:cNvPr id="39" name="Graphic 38" descr="Bank">
                <a:extLst>
                  <a:ext uri="{FF2B5EF4-FFF2-40B4-BE49-F238E27FC236}">
                    <a16:creationId xmlns:a16="http://schemas.microsoft.com/office/drawing/2014/main" id="{C3E0C0F0-4863-4A5C-BF6A-963CAF15B78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54678" y="2403895"/>
                <a:ext cx="914400" cy="914400"/>
              </a:xfrm>
              <a:prstGeom prst="rect">
                <a:avLst/>
              </a:prstGeom>
            </p:spPr>
          </p:pic>
          <p:pic>
            <p:nvPicPr>
              <p:cNvPr id="40" name="Graphic 39" descr="Diploma">
                <a:extLst>
                  <a:ext uri="{FF2B5EF4-FFF2-40B4-BE49-F238E27FC236}">
                    <a16:creationId xmlns:a16="http://schemas.microsoft.com/office/drawing/2014/main" id="{1B248814-BD3D-4D41-8B49-1DCA9AF1FBC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69078" y="2632495"/>
                <a:ext cx="457200" cy="457200"/>
              </a:xfrm>
              <a:prstGeom prst="rect">
                <a:avLst/>
              </a:prstGeom>
            </p:spPr>
          </p:pic>
        </p:grpSp>
        <p:sp>
          <p:nvSpPr>
            <p:cNvPr id="38" name="Oval 37">
              <a:extLst>
                <a:ext uri="{FF2B5EF4-FFF2-40B4-BE49-F238E27FC236}">
                  <a16:creationId xmlns:a16="http://schemas.microsoft.com/office/drawing/2014/main" id="{08EF4D2F-A1C4-49E2-BA73-DB5E37BBBE8B}"/>
                </a:ext>
              </a:extLst>
            </p:cNvPr>
            <p:cNvSpPr/>
            <p:nvPr/>
          </p:nvSpPr>
          <p:spPr>
            <a:xfrm>
              <a:off x="7027033" y="2007030"/>
              <a:ext cx="1937288" cy="18752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5" name="Straight Connector 44">
            <a:extLst>
              <a:ext uri="{FF2B5EF4-FFF2-40B4-BE49-F238E27FC236}">
                <a16:creationId xmlns:a16="http://schemas.microsoft.com/office/drawing/2014/main" id="{E68BC48A-BCF9-4B6F-B662-B0BA52CE34AD}"/>
              </a:ext>
            </a:extLst>
          </p:cNvPr>
          <p:cNvCxnSpPr>
            <a:cxnSpLocks/>
          </p:cNvCxnSpPr>
          <p:nvPr/>
        </p:nvCxnSpPr>
        <p:spPr>
          <a:xfrm>
            <a:off x="1152590" y="2104967"/>
            <a:ext cx="0" cy="3293018"/>
          </a:xfrm>
          <a:prstGeom prst="line">
            <a:avLst/>
          </a:prstGeom>
          <a:ln w="25400">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5DF54EE-87AF-44E7-8435-3A821BCF116C}"/>
              </a:ext>
            </a:extLst>
          </p:cNvPr>
          <p:cNvCxnSpPr>
            <a:cxnSpLocks/>
          </p:cNvCxnSpPr>
          <p:nvPr/>
        </p:nvCxnSpPr>
        <p:spPr>
          <a:xfrm flipV="1">
            <a:off x="1152590" y="5364214"/>
            <a:ext cx="7979018" cy="3377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F0BBA8E-AF80-450C-9003-F975D49F6CC4}"/>
              </a:ext>
            </a:extLst>
          </p:cNvPr>
          <p:cNvSpPr/>
          <p:nvPr/>
        </p:nvSpPr>
        <p:spPr>
          <a:xfrm>
            <a:off x="1141571" y="4577712"/>
            <a:ext cx="3628417" cy="646331"/>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Applies a job in a certain business sector/ employer</a:t>
            </a:r>
            <a:endParaRPr lang="en-US" dirty="0">
              <a:solidFill>
                <a:schemeClr val="bg1"/>
              </a:solidFill>
              <a:latin typeface="+mj-lt"/>
            </a:endParaRPr>
          </a:p>
        </p:txBody>
      </p:sp>
      <p:sp>
        <p:nvSpPr>
          <p:cNvPr id="48" name="Rectangle 47">
            <a:extLst>
              <a:ext uri="{FF2B5EF4-FFF2-40B4-BE49-F238E27FC236}">
                <a16:creationId xmlns:a16="http://schemas.microsoft.com/office/drawing/2014/main" id="{8F8362BD-BFE0-42D4-9F78-1421553B2935}"/>
              </a:ext>
            </a:extLst>
          </p:cNvPr>
          <p:cNvSpPr/>
          <p:nvPr/>
        </p:nvSpPr>
        <p:spPr>
          <a:xfrm>
            <a:off x="5535322" y="5494535"/>
            <a:ext cx="3628417" cy="646331"/>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View skills in a specific individual who can be fit for a job</a:t>
            </a:r>
            <a:endParaRPr lang="en-US" dirty="0">
              <a:solidFill>
                <a:schemeClr val="bg1"/>
              </a:solidFill>
              <a:latin typeface="+mj-lt"/>
            </a:endParaRPr>
          </a:p>
        </p:txBody>
      </p:sp>
      <p:cxnSp>
        <p:nvCxnSpPr>
          <p:cNvPr id="49" name="Straight Arrow Connector 48">
            <a:extLst>
              <a:ext uri="{FF2B5EF4-FFF2-40B4-BE49-F238E27FC236}">
                <a16:creationId xmlns:a16="http://schemas.microsoft.com/office/drawing/2014/main" id="{13E5FE10-A043-4B6C-A99C-2E83DEFEAB49}"/>
              </a:ext>
            </a:extLst>
          </p:cNvPr>
          <p:cNvCxnSpPr>
            <a:cxnSpLocks/>
          </p:cNvCxnSpPr>
          <p:nvPr/>
        </p:nvCxnSpPr>
        <p:spPr>
          <a:xfrm>
            <a:off x="9911230" y="2138780"/>
            <a:ext cx="0" cy="2501559"/>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ADD2434-2282-47C9-AEB9-A4A89DA0A516}"/>
              </a:ext>
            </a:extLst>
          </p:cNvPr>
          <p:cNvSpPr/>
          <p:nvPr/>
        </p:nvSpPr>
        <p:spPr>
          <a:xfrm>
            <a:off x="10045963" y="2851663"/>
            <a:ext cx="1569175" cy="923330"/>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Verifies credentials of a</a:t>
            </a:r>
          </a:p>
          <a:p>
            <a:pPr algn="ctr"/>
            <a:r>
              <a:rPr lang="en-US" b="1" dirty="0">
                <a:solidFill>
                  <a:schemeClr val="bg1"/>
                </a:solidFill>
                <a:latin typeface="+mj-lt"/>
                <a:ea typeface="Verdana" panose="020B0604030504040204" pitchFamily="34" charset="0"/>
              </a:rPr>
              <a:t>jobseeker</a:t>
            </a:r>
            <a:endParaRPr lang="en-US" dirty="0">
              <a:solidFill>
                <a:schemeClr val="bg1"/>
              </a:solidFill>
              <a:latin typeface="+mj-lt"/>
            </a:endParaRPr>
          </a:p>
        </p:txBody>
      </p:sp>
      <p:sp>
        <p:nvSpPr>
          <p:cNvPr id="51" name="Rectangle 50">
            <a:extLst>
              <a:ext uri="{FF2B5EF4-FFF2-40B4-BE49-F238E27FC236}">
                <a16:creationId xmlns:a16="http://schemas.microsoft.com/office/drawing/2014/main" id="{0F4353CB-8CC5-49D6-A3AB-49DE3EC8BA66}"/>
              </a:ext>
            </a:extLst>
          </p:cNvPr>
          <p:cNvSpPr/>
          <p:nvPr/>
        </p:nvSpPr>
        <p:spPr>
          <a:xfrm>
            <a:off x="3586807" y="4048267"/>
            <a:ext cx="3307395" cy="369332"/>
          </a:xfrm>
          <a:prstGeom prst="rect">
            <a:avLst/>
          </a:prstGeom>
        </p:spPr>
        <p:txBody>
          <a:bodyPr wrap="square">
            <a:spAutoFit/>
          </a:bodyPr>
          <a:lstStyle/>
          <a:p>
            <a:pPr algn="ctr"/>
            <a:r>
              <a:rPr lang="en-US" b="1" dirty="0">
                <a:solidFill>
                  <a:schemeClr val="bg1"/>
                </a:solidFill>
                <a:latin typeface="+mj-lt"/>
                <a:ea typeface="Verdana" panose="020B0604030504040204" pitchFamily="34" charset="0"/>
                <a:cs typeface="Verdana" panose="020B0604030504040204" pitchFamily="34" charset="0"/>
              </a:rPr>
              <a:t>blockchain shared ledger</a:t>
            </a:r>
            <a:endParaRPr lang="en-US" dirty="0">
              <a:solidFill>
                <a:schemeClr val="bg1"/>
              </a:solidFill>
              <a:latin typeface="+mj-lt"/>
            </a:endParaRPr>
          </a:p>
        </p:txBody>
      </p:sp>
      <p:pic>
        <p:nvPicPr>
          <p:cNvPr id="52" name="Picture 51" descr="A close up of a logo&#10;&#10;Description generated with very high confidence">
            <a:extLst>
              <a:ext uri="{FF2B5EF4-FFF2-40B4-BE49-F238E27FC236}">
                <a16:creationId xmlns:a16="http://schemas.microsoft.com/office/drawing/2014/main" id="{5174A7B5-C0A0-4E5F-9598-99F8175E0B65}"/>
              </a:ext>
            </a:extLst>
          </p:cNvPr>
          <p:cNvPicPr>
            <a:picLocks noChangeAspect="1"/>
          </p:cNvPicPr>
          <p:nvPr/>
        </p:nvPicPr>
        <p:blipFill rotWithShape="1">
          <a:blip r:embed="rId15">
            <a:lum bright="70000" contrast="-70000"/>
            <a:extLst>
              <a:ext uri="{28A0092B-C50C-407E-A947-70E740481C1C}">
                <a14:useLocalDpi xmlns:a14="http://schemas.microsoft.com/office/drawing/2010/main" val="0"/>
              </a:ext>
            </a:extLst>
          </a:blip>
          <a:srcRect l="9174" t="31057" r="6123" b="47034"/>
          <a:stretch/>
        </p:blipFill>
        <p:spPr>
          <a:xfrm>
            <a:off x="3424766" y="3043261"/>
            <a:ext cx="3818578" cy="987691"/>
          </a:xfrm>
          <a:prstGeom prst="rect">
            <a:avLst/>
          </a:prstGeom>
        </p:spPr>
      </p:pic>
      <p:sp>
        <p:nvSpPr>
          <p:cNvPr id="53" name="Freeform: Shape 52">
            <a:extLst>
              <a:ext uri="{FF2B5EF4-FFF2-40B4-BE49-F238E27FC236}">
                <a16:creationId xmlns:a16="http://schemas.microsoft.com/office/drawing/2014/main" id="{CAF0A874-B713-4EFD-A726-727241158572}"/>
              </a:ext>
            </a:extLst>
          </p:cNvPr>
          <p:cNvSpPr/>
          <p:nvPr/>
        </p:nvSpPr>
        <p:spPr>
          <a:xfrm>
            <a:off x="1475900" y="2474804"/>
            <a:ext cx="2042809" cy="1050587"/>
          </a:xfrm>
          <a:custGeom>
            <a:avLst/>
            <a:gdLst>
              <a:gd name="connsiteX0" fmla="*/ 0 w 2042809"/>
              <a:gd name="connsiteY0" fmla="*/ 0 h 1050587"/>
              <a:gd name="connsiteX1" fmla="*/ 603115 w 2042809"/>
              <a:gd name="connsiteY1" fmla="*/ 739302 h 1050587"/>
              <a:gd name="connsiteX2" fmla="*/ 2042809 w 2042809"/>
              <a:gd name="connsiteY2" fmla="*/ 1050587 h 1050587"/>
            </a:gdLst>
            <a:ahLst/>
            <a:cxnLst>
              <a:cxn ang="0">
                <a:pos x="connsiteX0" y="connsiteY0"/>
              </a:cxn>
              <a:cxn ang="0">
                <a:pos x="connsiteX1" y="connsiteY1"/>
              </a:cxn>
              <a:cxn ang="0">
                <a:pos x="connsiteX2" y="connsiteY2"/>
              </a:cxn>
            </a:cxnLst>
            <a:rect l="l" t="t" r="r" b="b"/>
            <a:pathLst>
              <a:path w="2042809" h="1050587">
                <a:moveTo>
                  <a:pt x="0" y="0"/>
                </a:moveTo>
                <a:cubicBezTo>
                  <a:pt x="131323" y="282102"/>
                  <a:pt x="262647" y="564204"/>
                  <a:pt x="603115" y="739302"/>
                </a:cubicBezTo>
                <a:cubicBezTo>
                  <a:pt x="943583" y="914400"/>
                  <a:pt x="1493196" y="982493"/>
                  <a:pt x="2042809" y="1050587"/>
                </a:cubicBezTo>
              </a:path>
            </a:pathLst>
          </a:custGeom>
          <a:noFill/>
          <a:ln w="25400">
            <a:solidFill>
              <a:schemeClr val="bg1"/>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844DE6BD-C395-469B-AD0E-BAF0074FBB7A}"/>
              </a:ext>
            </a:extLst>
          </p:cNvPr>
          <p:cNvSpPr/>
          <p:nvPr/>
        </p:nvSpPr>
        <p:spPr>
          <a:xfrm>
            <a:off x="6842569" y="1891431"/>
            <a:ext cx="2321809" cy="1221851"/>
          </a:xfrm>
          <a:custGeom>
            <a:avLst/>
            <a:gdLst>
              <a:gd name="connsiteX0" fmla="*/ 457200 w 457200"/>
              <a:gd name="connsiteY0" fmla="*/ 0 h 758757"/>
              <a:gd name="connsiteX1" fmla="*/ 214008 w 457200"/>
              <a:gd name="connsiteY1" fmla="*/ 564204 h 758757"/>
              <a:gd name="connsiteX2" fmla="*/ 0 w 457200"/>
              <a:gd name="connsiteY2" fmla="*/ 758757 h 758757"/>
            </a:gdLst>
            <a:ahLst/>
            <a:cxnLst>
              <a:cxn ang="0">
                <a:pos x="connsiteX0" y="connsiteY0"/>
              </a:cxn>
              <a:cxn ang="0">
                <a:pos x="connsiteX1" y="connsiteY1"/>
              </a:cxn>
              <a:cxn ang="0">
                <a:pos x="connsiteX2" y="connsiteY2"/>
              </a:cxn>
            </a:cxnLst>
            <a:rect l="l" t="t" r="r" b="b"/>
            <a:pathLst>
              <a:path w="457200" h="758757">
                <a:moveTo>
                  <a:pt x="457200" y="0"/>
                </a:moveTo>
                <a:cubicBezTo>
                  <a:pt x="373704" y="218872"/>
                  <a:pt x="290208" y="437744"/>
                  <a:pt x="214008" y="564204"/>
                </a:cubicBezTo>
                <a:cubicBezTo>
                  <a:pt x="137808" y="690664"/>
                  <a:pt x="68904" y="724710"/>
                  <a:pt x="0" y="758757"/>
                </a:cubicBezTo>
              </a:path>
            </a:pathLst>
          </a:custGeom>
          <a:noFill/>
          <a:ln w="25400">
            <a:solidFill>
              <a:schemeClr val="bg1"/>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6C6FB0B8-BCD3-4BE8-B137-83C45E35D1F9}"/>
              </a:ext>
            </a:extLst>
          </p:cNvPr>
          <p:cNvSpPr/>
          <p:nvPr/>
        </p:nvSpPr>
        <p:spPr>
          <a:xfrm>
            <a:off x="5859832" y="4440772"/>
            <a:ext cx="3153974" cy="646331"/>
          </a:xfrm>
          <a:custGeom>
            <a:avLst/>
            <a:gdLst>
              <a:gd name="connsiteX0" fmla="*/ 2276272 w 2276272"/>
              <a:gd name="connsiteY0" fmla="*/ 1342417 h 1342417"/>
              <a:gd name="connsiteX1" fmla="*/ 1459149 w 2276272"/>
              <a:gd name="connsiteY1" fmla="*/ 583659 h 1342417"/>
              <a:gd name="connsiteX2" fmla="*/ 0 w 2276272"/>
              <a:gd name="connsiteY2" fmla="*/ 0 h 1342417"/>
            </a:gdLst>
            <a:ahLst/>
            <a:cxnLst>
              <a:cxn ang="0">
                <a:pos x="connsiteX0" y="connsiteY0"/>
              </a:cxn>
              <a:cxn ang="0">
                <a:pos x="connsiteX1" y="connsiteY1"/>
              </a:cxn>
              <a:cxn ang="0">
                <a:pos x="connsiteX2" y="connsiteY2"/>
              </a:cxn>
            </a:cxnLst>
            <a:rect l="l" t="t" r="r" b="b"/>
            <a:pathLst>
              <a:path w="2276272" h="1342417">
                <a:moveTo>
                  <a:pt x="2276272" y="1342417"/>
                </a:moveTo>
                <a:cubicBezTo>
                  <a:pt x="2057400" y="1074906"/>
                  <a:pt x="1838528" y="807395"/>
                  <a:pt x="1459149" y="583659"/>
                </a:cubicBezTo>
                <a:cubicBezTo>
                  <a:pt x="1079770" y="359923"/>
                  <a:pt x="539885" y="179961"/>
                  <a:pt x="0" y="0"/>
                </a:cubicBezTo>
              </a:path>
            </a:pathLst>
          </a:custGeom>
          <a:noFill/>
          <a:ln w="25400">
            <a:solidFill>
              <a:schemeClr val="bg1"/>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3F37C9-E7B3-45DB-8C64-700DE0A3FF0A}"/>
              </a:ext>
            </a:extLst>
          </p:cNvPr>
          <p:cNvSpPr/>
          <p:nvPr/>
        </p:nvSpPr>
        <p:spPr>
          <a:xfrm>
            <a:off x="7349530" y="3314342"/>
            <a:ext cx="2858818" cy="646331"/>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Recommend</a:t>
            </a:r>
          </a:p>
          <a:p>
            <a:pPr algn="ctr"/>
            <a:r>
              <a:rPr lang="en-US" b="1" dirty="0">
                <a:solidFill>
                  <a:schemeClr val="bg1"/>
                </a:solidFill>
                <a:latin typeface="+mj-lt"/>
                <a:ea typeface="Verdana" panose="020B0604030504040204" pitchFamily="34" charset="0"/>
              </a:rPr>
              <a:t> needed skill/s</a:t>
            </a:r>
          </a:p>
        </p:txBody>
      </p:sp>
      <p:sp>
        <p:nvSpPr>
          <p:cNvPr id="57" name="TextBox 56">
            <a:extLst>
              <a:ext uri="{FF2B5EF4-FFF2-40B4-BE49-F238E27FC236}">
                <a16:creationId xmlns:a16="http://schemas.microsoft.com/office/drawing/2014/main" id="{D12DA8AD-AB00-4013-B6FD-EB583D81A5A2}"/>
              </a:ext>
            </a:extLst>
          </p:cNvPr>
          <p:cNvSpPr txBox="1"/>
          <p:nvPr/>
        </p:nvSpPr>
        <p:spPr>
          <a:xfrm>
            <a:off x="376624" y="552981"/>
            <a:ext cx="1937288" cy="369332"/>
          </a:xfrm>
          <a:prstGeom prst="rect">
            <a:avLst/>
          </a:prstGeom>
          <a:noFill/>
        </p:spPr>
        <p:txBody>
          <a:bodyPr wrap="square" rtlCol="0">
            <a:spAutoFit/>
          </a:bodyPr>
          <a:lstStyle/>
          <a:p>
            <a:pPr algn="ctr"/>
            <a:r>
              <a:rPr lang="en-US" b="1" dirty="0">
                <a:solidFill>
                  <a:schemeClr val="bg1"/>
                </a:solidFill>
                <a:latin typeface="Segoe UI Light" panose="020B0502040204020203" pitchFamily="34" charset="0"/>
                <a:cs typeface="Segoe UI Light" panose="020B0502040204020203" pitchFamily="34" charset="0"/>
              </a:rPr>
              <a:t>JOB SEEKER</a:t>
            </a:r>
          </a:p>
        </p:txBody>
      </p:sp>
      <p:sp>
        <p:nvSpPr>
          <p:cNvPr id="58" name="TextBox 57">
            <a:extLst>
              <a:ext uri="{FF2B5EF4-FFF2-40B4-BE49-F238E27FC236}">
                <a16:creationId xmlns:a16="http://schemas.microsoft.com/office/drawing/2014/main" id="{53A7C33A-277A-48BD-8DF8-C1220A7E7AA7}"/>
              </a:ext>
            </a:extLst>
          </p:cNvPr>
          <p:cNvSpPr txBox="1"/>
          <p:nvPr/>
        </p:nvSpPr>
        <p:spPr>
          <a:xfrm>
            <a:off x="9892084" y="409055"/>
            <a:ext cx="2091117" cy="830997"/>
          </a:xfrm>
          <a:prstGeom prst="rect">
            <a:avLst/>
          </a:prstGeom>
          <a:noFill/>
        </p:spPr>
        <p:txBody>
          <a:bodyPr wrap="square" rtlCol="0">
            <a:spAutoFit/>
          </a:bodyPr>
          <a:lstStyle/>
          <a:p>
            <a:pPr algn="ctr"/>
            <a:r>
              <a:rPr lang="en-US" sz="1600" b="1" dirty="0">
                <a:solidFill>
                  <a:schemeClr val="bg1"/>
                </a:solidFill>
                <a:latin typeface="Segoe UI Light" panose="020B0502040204020203" pitchFamily="34" charset="0"/>
                <a:cs typeface="Segoe UI Light" panose="020B0502040204020203" pitchFamily="34" charset="0"/>
              </a:rPr>
              <a:t>TRAINING CENTER/ EDUCATIONAL INSTITUTION</a:t>
            </a:r>
          </a:p>
        </p:txBody>
      </p:sp>
      <p:sp>
        <p:nvSpPr>
          <p:cNvPr id="59" name="TextBox 58">
            <a:extLst>
              <a:ext uri="{FF2B5EF4-FFF2-40B4-BE49-F238E27FC236}">
                <a16:creationId xmlns:a16="http://schemas.microsoft.com/office/drawing/2014/main" id="{68D154BF-0370-4976-937E-6DDD451FAD00}"/>
              </a:ext>
            </a:extLst>
          </p:cNvPr>
          <p:cNvSpPr txBox="1"/>
          <p:nvPr/>
        </p:nvSpPr>
        <p:spPr>
          <a:xfrm>
            <a:off x="9997542" y="5046227"/>
            <a:ext cx="1937288" cy="369332"/>
          </a:xfrm>
          <a:prstGeom prst="rect">
            <a:avLst/>
          </a:prstGeom>
          <a:noFill/>
        </p:spPr>
        <p:txBody>
          <a:bodyPr wrap="square" rtlCol="0">
            <a:spAutoFit/>
          </a:bodyPr>
          <a:lstStyle/>
          <a:p>
            <a:pPr algn="ctr"/>
            <a:r>
              <a:rPr lang="en-US" b="1" dirty="0">
                <a:solidFill>
                  <a:schemeClr val="bg1"/>
                </a:solidFill>
                <a:latin typeface="Segoe UI Light" panose="020B0502040204020203" pitchFamily="34" charset="0"/>
                <a:cs typeface="Segoe UI Light" panose="020B0502040204020203" pitchFamily="34" charset="0"/>
              </a:rPr>
              <a:t>EMPLOYER</a:t>
            </a:r>
          </a:p>
        </p:txBody>
      </p:sp>
      <p:sp>
        <p:nvSpPr>
          <p:cNvPr id="60" name="TextBox 59">
            <a:extLst>
              <a:ext uri="{FF2B5EF4-FFF2-40B4-BE49-F238E27FC236}">
                <a16:creationId xmlns:a16="http://schemas.microsoft.com/office/drawing/2014/main" id="{BCEC3657-60B3-4244-B13C-B7B036F8B8B0}"/>
              </a:ext>
            </a:extLst>
          </p:cNvPr>
          <p:cNvSpPr txBox="1"/>
          <p:nvPr/>
        </p:nvSpPr>
        <p:spPr>
          <a:xfrm>
            <a:off x="9182063" y="6313471"/>
            <a:ext cx="2772001" cy="338554"/>
          </a:xfrm>
          <a:prstGeom prst="rect">
            <a:avLst/>
          </a:prstGeom>
          <a:noFill/>
        </p:spPr>
        <p:txBody>
          <a:bodyPr wrap="square" rtlCol="0">
            <a:spAutoFit/>
          </a:bodyPr>
          <a:lstStyle/>
          <a:p>
            <a:r>
              <a:rPr lang="en-US" sz="1600" dirty="0">
                <a:solidFill>
                  <a:schemeClr val="bg1"/>
                </a:solidFill>
                <a:latin typeface="Aharoni" panose="020B0604020202020204" pitchFamily="2" charset="-79"/>
                <a:cs typeface="Aharoni" panose="020B0604020202020204" pitchFamily="2" charset="-79"/>
              </a:rPr>
              <a:t>SKILLS BRIDGE</a:t>
            </a:r>
          </a:p>
        </p:txBody>
      </p:sp>
      <p:grpSp>
        <p:nvGrpSpPr>
          <p:cNvPr id="61" name="Group 60">
            <a:extLst>
              <a:ext uri="{FF2B5EF4-FFF2-40B4-BE49-F238E27FC236}">
                <a16:creationId xmlns:a16="http://schemas.microsoft.com/office/drawing/2014/main" id="{E8728908-3C48-4A1B-A8E7-08FB7E5A58AE}"/>
              </a:ext>
            </a:extLst>
          </p:cNvPr>
          <p:cNvGrpSpPr/>
          <p:nvPr/>
        </p:nvGrpSpPr>
        <p:grpSpPr>
          <a:xfrm>
            <a:off x="10711543" y="5987802"/>
            <a:ext cx="1080420" cy="708445"/>
            <a:chOff x="6257439" y="1196622"/>
            <a:chExt cx="4330237" cy="2684683"/>
          </a:xfrm>
        </p:grpSpPr>
        <p:pic>
          <p:nvPicPr>
            <p:cNvPr id="62" name="Picture 61" descr="A close up of a logo&#10;&#10;Description automatically generated">
              <a:extLst>
                <a:ext uri="{FF2B5EF4-FFF2-40B4-BE49-F238E27FC236}">
                  <a16:creationId xmlns:a16="http://schemas.microsoft.com/office/drawing/2014/main" id="{C1EAC3A4-CFD3-4EC8-B16B-94C22D2DFE30}"/>
                </a:ext>
              </a:extLst>
            </p:cNvPr>
            <p:cNvPicPr>
              <a:picLocks noChangeAspect="1"/>
            </p:cNvPicPr>
            <p:nvPr/>
          </p:nvPicPr>
          <p:blipFill rotWithShape="1">
            <a:blip r:embed="rId16">
              <a:extLst>
                <a:ext uri="{BEBA8EAE-BF5A-486C-A8C5-ECC9F3942E4B}">
                  <a14:imgProps xmlns:a14="http://schemas.microsoft.com/office/drawing/2010/main">
                    <a14:imgLayer r:embed="rId17">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63" name="Graphic 62" descr="Head with Gears">
              <a:extLst>
                <a:ext uri="{FF2B5EF4-FFF2-40B4-BE49-F238E27FC236}">
                  <a16:creationId xmlns:a16="http://schemas.microsoft.com/office/drawing/2014/main" id="{D8BD5AE3-1859-4587-928E-5DA5A938D31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H="1">
              <a:off x="6257439" y="1196622"/>
              <a:ext cx="2891089" cy="2684683"/>
            </a:xfrm>
            <a:prstGeom prst="rect">
              <a:avLst/>
            </a:prstGeom>
          </p:spPr>
        </p:pic>
      </p:grpSp>
      <p:grpSp>
        <p:nvGrpSpPr>
          <p:cNvPr id="2" name="Group 1">
            <a:extLst>
              <a:ext uri="{FF2B5EF4-FFF2-40B4-BE49-F238E27FC236}">
                <a16:creationId xmlns:a16="http://schemas.microsoft.com/office/drawing/2014/main" id="{782731A0-E78C-4905-8412-71B634A943B3}"/>
              </a:ext>
            </a:extLst>
          </p:cNvPr>
          <p:cNvGrpSpPr/>
          <p:nvPr/>
        </p:nvGrpSpPr>
        <p:grpSpPr>
          <a:xfrm>
            <a:off x="2464155" y="1135941"/>
            <a:ext cx="6425878" cy="1009590"/>
            <a:chOff x="2464155" y="1135941"/>
            <a:chExt cx="6425878" cy="1009590"/>
          </a:xfrm>
        </p:grpSpPr>
        <p:cxnSp>
          <p:nvCxnSpPr>
            <p:cNvPr id="42" name="Straight Arrow Connector 41">
              <a:extLst>
                <a:ext uri="{FF2B5EF4-FFF2-40B4-BE49-F238E27FC236}">
                  <a16:creationId xmlns:a16="http://schemas.microsoft.com/office/drawing/2014/main" id="{A592FEE5-5CA8-4FC4-8DFB-98C0175DB8EB}"/>
                </a:ext>
              </a:extLst>
            </p:cNvPr>
            <p:cNvCxnSpPr>
              <a:cxnSpLocks/>
            </p:cNvCxnSpPr>
            <p:nvPr/>
          </p:nvCxnSpPr>
          <p:spPr>
            <a:xfrm flipV="1">
              <a:off x="2464155" y="1647035"/>
              <a:ext cx="6205072" cy="20737"/>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DBD7F362-E433-41DF-83EA-F710E7EADC90}"/>
                </a:ext>
              </a:extLst>
            </p:cNvPr>
            <p:cNvSpPr/>
            <p:nvPr/>
          </p:nvSpPr>
          <p:spPr>
            <a:xfrm>
              <a:off x="2487568" y="1135941"/>
              <a:ext cx="4056321" cy="369333"/>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Embedded database in the system</a:t>
              </a:r>
              <a:endParaRPr lang="en-US" dirty="0">
                <a:solidFill>
                  <a:schemeClr val="bg1"/>
                </a:solidFill>
                <a:latin typeface="+mj-lt"/>
              </a:endParaRPr>
            </a:p>
          </p:txBody>
        </p:sp>
        <p:sp>
          <p:nvSpPr>
            <p:cNvPr id="65" name="Rectangle 64">
              <a:extLst>
                <a:ext uri="{FF2B5EF4-FFF2-40B4-BE49-F238E27FC236}">
                  <a16:creationId xmlns:a16="http://schemas.microsoft.com/office/drawing/2014/main" id="{7B3DC974-EF8B-40FC-A525-FB70073EDEBD}"/>
                </a:ext>
              </a:extLst>
            </p:cNvPr>
            <p:cNvSpPr/>
            <p:nvPr/>
          </p:nvSpPr>
          <p:spPr>
            <a:xfrm>
              <a:off x="4833712" y="1776198"/>
              <a:ext cx="4056321" cy="369333"/>
            </a:xfrm>
            <a:prstGeom prst="rect">
              <a:avLst/>
            </a:prstGeom>
          </p:spPr>
          <p:txBody>
            <a:bodyPr wrap="square">
              <a:spAutoFit/>
            </a:bodyPr>
            <a:lstStyle/>
            <a:p>
              <a:pPr algn="ctr"/>
              <a:r>
                <a:rPr lang="en-US" b="1" dirty="0">
                  <a:solidFill>
                    <a:schemeClr val="bg1"/>
                  </a:solidFill>
                  <a:latin typeface="+mj-lt"/>
                  <a:ea typeface="Verdana" panose="020B0604030504040204" pitchFamily="34" charset="0"/>
                </a:rPr>
                <a:t>automatically verifies the credential or not</a:t>
              </a:r>
              <a:endParaRPr lang="en-US" dirty="0">
                <a:solidFill>
                  <a:schemeClr val="bg1"/>
                </a:solidFill>
                <a:latin typeface="+mj-lt"/>
              </a:endParaRPr>
            </a:p>
          </p:txBody>
        </p:sp>
      </p:grpSp>
    </p:spTree>
    <p:extLst>
      <p:ext uri="{BB962C8B-B14F-4D97-AF65-F5344CB8AC3E}">
        <p14:creationId xmlns:p14="http://schemas.microsoft.com/office/powerpoint/2010/main" val="2845753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animBg="1"/>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25" name="Graphic 24" descr="Briefcase">
            <a:extLst>
              <a:ext uri="{FF2B5EF4-FFF2-40B4-BE49-F238E27FC236}">
                <a16:creationId xmlns:a16="http://schemas.microsoft.com/office/drawing/2014/main" id="{6926376C-6E9F-448E-8121-C989AEAC69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38219" y="4943293"/>
            <a:ext cx="1274308" cy="1274308"/>
          </a:xfrm>
          <a:prstGeom prst="rect">
            <a:avLst/>
          </a:prstGeom>
        </p:spPr>
      </p:pic>
      <p:grpSp>
        <p:nvGrpSpPr>
          <p:cNvPr id="26" name="Group 25">
            <a:extLst>
              <a:ext uri="{FF2B5EF4-FFF2-40B4-BE49-F238E27FC236}">
                <a16:creationId xmlns:a16="http://schemas.microsoft.com/office/drawing/2014/main" id="{8598F1A9-A526-44D0-93D6-E8CAB9A4D0ED}"/>
              </a:ext>
            </a:extLst>
          </p:cNvPr>
          <p:cNvGrpSpPr/>
          <p:nvPr/>
        </p:nvGrpSpPr>
        <p:grpSpPr>
          <a:xfrm rot="20164808">
            <a:off x="-10760521" y="1958655"/>
            <a:ext cx="2000272" cy="2000272"/>
            <a:chOff x="1207877" y="3589795"/>
            <a:chExt cx="2000272" cy="2000272"/>
          </a:xfrm>
        </p:grpSpPr>
        <p:pic>
          <p:nvPicPr>
            <p:cNvPr id="27" name="Graphic 26" descr="Magnifying glass">
              <a:extLst>
                <a:ext uri="{FF2B5EF4-FFF2-40B4-BE49-F238E27FC236}">
                  <a16:creationId xmlns:a16="http://schemas.microsoft.com/office/drawing/2014/main" id="{4D27048E-346C-4EEB-9254-DEA320E028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07877" y="3589795"/>
              <a:ext cx="2000272" cy="2000272"/>
            </a:xfrm>
            <a:prstGeom prst="rect">
              <a:avLst/>
            </a:prstGeom>
          </p:spPr>
        </p:pic>
        <p:pic>
          <p:nvPicPr>
            <p:cNvPr id="28" name="Graphic 27" descr="Head with gears">
              <a:extLst>
                <a:ext uri="{FF2B5EF4-FFF2-40B4-BE49-F238E27FC236}">
                  <a16:creationId xmlns:a16="http://schemas.microsoft.com/office/drawing/2014/main" id="{0D7A85B2-1F55-4A1C-9CD5-38D82F5471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74308" y="3935536"/>
              <a:ext cx="884438" cy="884438"/>
            </a:xfrm>
            <a:prstGeom prst="rect">
              <a:avLst/>
            </a:prstGeom>
          </p:spPr>
        </p:pic>
      </p:grpSp>
      <p:pic>
        <p:nvPicPr>
          <p:cNvPr id="30" name="Graphic 29" descr="Diploma">
            <a:extLst>
              <a:ext uri="{FF2B5EF4-FFF2-40B4-BE49-F238E27FC236}">
                <a16:creationId xmlns:a16="http://schemas.microsoft.com/office/drawing/2014/main" id="{312AE651-117A-475D-AF5C-E224A1A3FD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058074" y="135234"/>
            <a:ext cx="1354569" cy="1354569"/>
          </a:xfrm>
          <a:prstGeom prst="rect">
            <a:avLst/>
          </a:prstGeom>
        </p:spPr>
      </p:pic>
      <p:sp>
        <p:nvSpPr>
          <p:cNvPr id="16" name="TextBox 15">
            <a:extLst>
              <a:ext uri="{FF2B5EF4-FFF2-40B4-BE49-F238E27FC236}">
                <a16:creationId xmlns:a16="http://schemas.microsoft.com/office/drawing/2014/main" id="{D89FC71C-1CDD-420E-8AC2-A6251622547E}"/>
              </a:ext>
            </a:extLst>
          </p:cNvPr>
          <p:cNvSpPr txBox="1"/>
          <p:nvPr/>
        </p:nvSpPr>
        <p:spPr>
          <a:xfrm>
            <a:off x="1736187" y="2676792"/>
            <a:ext cx="8719625" cy="1323439"/>
          </a:xfrm>
          <a:prstGeom prst="rect">
            <a:avLst/>
          </a:prstGeom>
          <a:noFill/>
        </p:spPr>
        <p:txBody>
          <a:bodyPr wrap="square" rtlCol="0">
            <a:spAutoFit/>
          </a:bodyPr>
          <a:lstStyle/>
          <a:p>
            <a:pPr algn="ctr"/>
            <a:r>
              <a:rPr lang="en-US" sz="8000" dirty="0">
                <a:solidFill>
                  <a:schemeClr val="bg1"/>
                </a:solidFill>
                <a:latin typeface="Aharoni" panose="02010803020104030203" pitchFamily="2" charset="-79"/>
                <a:cs typeface="Aharoni" panose="02010803020104030203" pitchFamily="2" charset="-79"/>
              </a:rPr>
              <a:t>DEMO</a:t>
            </a:r>
          </a:p>
        </p:txBody>
      </p:sp>
      <p:grpSp>
        <p:nvGrpSpPr>
          <p:cNvPr id="17" name="Group 16">
            <a:extLst>
              <a:ext uri="{FF2B5EF4-FFF2-40B4-BE49-F238E27FC236}">
                <a16:creationId xmlns:a16="http://schemas.microsoft.com/office/drawing/2014/main" id="{B734880F-4284-476E-AD75-1EEB96F7D1FA}"/>
              </a:ext>
            </a:extLst>
          </p:cNvPr>
          <p:cNvGrpSpPr/>
          <p:nvPr/>
        </p:nvGrpSpPr>
        <p:grpSpPr>
          <a:xfrm>
            <a:off x="11125200" y="6210300"/>
            <a:ext cx="646326" cy="435276"/>
            <a:chOff x="6257439" y="1196622"/>
            <a:chExt cx="4330237" cy="2684683"/>
          </a:xfrm>
        </p:grpSpPr>
        <p:pic>
          <p:nvPicPr>
            <p:cNvPr id="19" name="Picture 18" descr="A close up of a logo&#10;&#10;Description automatically generated">
              <a:extLst>
                <a:ext uri="{FF2B5EF4-FFF2-40B4-BE49-F238E27FC236}">
                  <a16:creationId xmlns:a16="http://schemas.microsoft.com/office/drawing/2014/main" id="{607DFED0-FEF9-4C89-8B30-AA4639413C6C}"/>
                </a:ext>
              </a:extLst>
            </p:cNvPr>
            <p:cNvPicPr>
              <a:picLocks noChangeAspect="1"/>
            </p:cNvPicPr>
            <p:nvPr/>
          </p:nvPicPr>
          <p:blipFill rotWithShape="1">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22" name="Graphic 21" descr="Head with Gears">
              <a:extLst>
                <a:ext uri="{FF2B5EF4-FFF2-40B4-BE49-F238E27FC236}">
                  <a16:creationId xmlns:a16="http://schemas.microsoft.com/office/drawing/2014/main" id="{37330FD0-8A35-4D37-A6C9-80A18A55EE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257439" y="1196622"/>
              <a:ext cx="2891089" cy="2684683"/>
            </a:xfrm>
            <a:prstGeom prst="rect">
              <a:avLst/>
            </a:prstGeom>
          </p:spPr>
        </p:pic>
      </p:grpSp>
      <p:sp>
        <p:nvSpPr>
          <p:cNvPr id="31" name="TextBox 30">
            <a:extLst>
              <a:ext uri="{FF2B5EF4-FFF2-40B4-BE49-F238E27FC236}">
                <a16:creationId xmlns:a16="http://schemas.microsoft.com/office/drawing/2014/main" id="{71DE2583-CA46-44A0-AC98-4DF3F080CBAD}"/>
              </a:ext>
            </a:extLst>
          </p:cNvPr>
          <p:cNvSpPr txBox="1"/>
          <p:nvPr/>
        </p:nvSpPr>
        <p:spPr>
          <a:xfrm>
            <a:off x="9403135" y="6286159"/>
            <a:ext cx="1963365"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spTree>
    <p:extLst>
      <p:ext uri="{BB962C8B-B14F-4D97-AF65-F5344CB8AC3E}">
        <p14:creationId xmlns:p14="http://schemas.microsoft.com/office/powerpoint/2010/main" val="3928156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anim calcmode="lin" valueType="num">
                                      <p:cBhvr>
                                        <p:cTn id="15" dur="500" fill="hold"/>
                                        <p:tgtEl>
                                          <p:spTgt spid="26"/>
                                        </p:tgtEl>
                                        <p:attrNameLst>
                                          <p:attrName>ppt_x</p:attrName>
                                        </p:attrNameLst>
                                      </p:cBhvr>
                                      <p:tavLst>
                                        <p:tav tm="0">
                                          <p:val>
                                            <p:strVal val="#ppt_x"/>
                                          </p:val>
                                        </p:tav>
                                        <p:tav tm="100000">
                                          <p:val>
                                            <p:strVal val="#ppt_x"/>
                                          </p:val>
                                        </p:tav>
                                      </p:tavLst>
                                    </p:anim>
                                    <p:anim calcmode="lin" valueType="num">
                                      <p:cBhvr>
                                        <p:cTn id="16"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7E3BF69-D94C-4171-8B3D-F815F6F8190A}"/>
              </a:ext>
            </a:extLst>
          </p:cNvPr>
          <p:cNvGrpSpPr/>
          <p:nvPr/>
        </p:nvGrpSpPr>
        <p:grpSpPr>
          <a:xfrm>
            <a:off x="11125200" y="6210300"/>
            <a:ext cx="646326" cy="435276"/>
            <a:chOff x="6257439" y="1196622"/>
            <a:chExt cx="4330237" cy="2684683"/>
          </a:xfrm>
        </p:grpSpPr>
        <p:pic>
          <p:nvPicPr>
            <p:cNvPr id="9" name="Picture 8" descr="A close up of a logo&#10;&#10;Description automatically generated">
              <a:extLst>
                <a:ext uri="{FF2B5EF4-FFF2-40B4-BE49-F238E27FC236}">
                  <a16:creationId xmlns:a16="http://schemas.microsoft.com/office/drawing/2014/main" id="{A326E7F2-7145-4270-8618-F60ACC7C6E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0" name="Graphic 9" descr="Head with Gears">
              <a:extLst>
                <a:ext uri="{FF2B5EF4-FFF2-40B4-BE49-F238E27FC236}">
                  <a16:creationId xmlns:a16="http://schemas.microsoft.com/office/drawing/2014/main" id="{EE339C0D-3FBA-4BA9-B5F8-1ECFFFF6A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57439" y="1196622"/>
              <a:ext cx="2891089" cy="2684683"/>
            </a:xfrm>
            <a:prstGeom prst="rect">
              <a:avLst/>
            </a:prstGeom>
          </p:spPr>
        </p:pic>
      </p:grpSp>
      <p:sp>
        <p:nvSpPr>
          <p:cNvPr id="11" name="TextBox 10">
            <a:extLst>
              <a:ext uri="{FF2B5EF4-FFF2-40B4-BE49-F238E27FC236}">
                <a16:creationId xmlns:a16="http://schemas.microsoft.com/office/drawing/2014/main" id="{AC3C7A8C-A985-4B7B-BAC7-3E86894D1ED2}"/>
              </a:ext>
            </a:extLst>
          </p:cNvPr>
          <p:cNvSpPr txBox="1"/>
          <p:nvPr/>
        </p:nvSpPr>
        <p:spPr>
          <a:xfrm>
            <a:off x="9403135" y="6286159"/>
            <a:ext cx="524725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2" name="Rectangle 1">
            <a:extLst>
              <a:ext uri="{FF2B5EF4-FFF2-40B4-BE49-F238E27FC236}">
                <a16:creationId xmlns:a16="http://schemas.microsoft.com/office/drawing/2014/main" id="{4A3B24C8-D75C-43EF-881D-FA0561B9BE83}"/>
              </a:ext>
            </a:extLst>
          </p:cNvPr>
          <p:cNvSpPr/>
          <p:nvPr/>
        </p:nvSpPr>
        <p:spPr>
          <a:xfrm>
            <a:off x="1740040" y="2492682"/>
            <a:ext cx="8508720" cy="2431435"/>
          </a:xfrm>
          <a:prstGeom prst="rect">
            <a:avLst/>
          </a:prstGeom>
        </p:spPr>
        <p:txBody>
          <a:bodyPr wrap="square">
            <a:spAutoFit/>
          </a:bodyPr>
          <a:lstStyle/>
          <a:p>
            <a:pPr algn="ctr"/>
            <a:r>
              <a:rPr lang="en-US" sz="3200" b="0" i="1" dirty="0">
                <a:solidFill>
                  <a:schemeClr val="bg1"/>
                </a:solidFill>
                <a:effectLst/>
                <a:latin typeface="Open Sans" panose="020B0606030504020204" pitchFamily="34" charset="0"/>
              </a:rPr>
              <a:t>“Falsified credentials are a growing concern for organizations”</a:t>
            </a:r>
          </a:p>
          <a:p>
            <a:endParaRPr lang="en-US" sz="3200" i="1" dirty="0">
              <a:solidFill>
                <a:schemeClr val="bg1"/>
              </a:solidFill>
              <a:latin typeface="Open Sans" panose="020B0606030504020204" pitchFamily="34" charset="0"/>
            </a:endParaRPr>
          </a:p>
          <a:p>
            <a:pPr algn="r"/>
            <a:r>
              <a:rPr lang="en-US" i="1" dirty="0">
                <a:solidFill>
                  <a:schemeClr val="bg1"/>
                </a:solidFill>
                <a:latin typeface="Open Sans" panose="020B0606030504020204" pitchFamily="34" charset="0"/>
              </a:rPr>
              <a:t>- Information Security Media Corp.</a:t>
            </a:r>
          </a:p>
          <a:p>
            <a:endParaRPr lang="en-US" sz="3200" i="1" dirty="0">
              <a:solidFill>
                <a:schemeClr val="bg1"/>
              </a:solidFill>
            </a:endParaRPr>
          </a:p>
        </p:txBody>
      </p:sp>
    </p:spTree>
    <p:extLst>
      <p:ext uri="{BB962C8B-B14F-4D97-AF65-F5344CB8AC3E}">
        <p14:creationId xmlns:p14="http://schemas.microsoft.com/office/powerpoint/2010/main" val="597561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7E3BF69-D94C-4171-8B3D-F815F6F8190A}"/>
              </a:ext>
            </a:extLst>
          </p:cNvPr>
          <p:cNvGrpSpPr/>
          <p:nvPr/>
        </p:nvGrpSpPr>
        <p:grpSpPr>
          <a:xfrm>
            <a:off x="11125200" y="6210300"/>
            <a:ext cx="646326" cy="435276"/>
            <a:chOff x="6257439" y="1196622"/>
            <a:chExt cx="4330237" cy="2684683"/>
          </a:xfrm>
        </p:grpSpPr>
        <p:pic>
          <p:nvPicPr>
            <p:cNvPr id="9" name="Picture 8" descr="A close up of a logo&#10;&#10;Description automatically generated">
              <a:extLst>
                <a:ext uri="{FF2B5EF4-FFF2-40B4-BE49-F238E27FC236}">
                  <a16:creationId xmlns:a16="http://schemas.microsoft.com/office/drawing/2014/main" id="{A326E7F2-7145-4270-8618-F60ACC7C6E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0" name="Graphic 9" descr="Head with Gears">
              <a:extLst>
                <a:ext uri="{FF2B5EF4-FFF2-40B4-BE49-F238E27FC236}">
                  <a16:creationId xmlns:a16="http://schemas.microsoft.com/office/drawing/2014/main" id="{EE339C0D-3FBA-4BA9-B5F8-1ECFFFF6A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57439" y="1196622"/>
              <a:ext cx="2891089" cy="2684683"/>
            </a:xfrm>
            <a:prstGeom prst="rect">
              <a:avLst/>
            </a:prstGeom>
          </p:spPr>
        </p:pic>
      </p:grpSp>
      <p:sp>
        <p:nvSpPr>
          <p:cNvPr id="11" name="TextBox 10">
            <a:extLst>
              <a:ext uri="{FF2B5EF4-FFF2-40B4-BE49-F238E27FC236}">
                <a16:creationId xmlns:a16="http://schemas.microsoft.com/office/drawing/2014/main" id="{AC3C7A8C-A985-4B7B-BAC7-3E86894D1ED2}"/>
              </a:ext>
            </a:extLst>
          </p:cNvPr>
          <p:cNvSpPr txBox="1"/>
          <p:nvPr/>
        </p:nvSpPr>
        <p:spPr>
          <a:xfrm>
            <a:off x="9403135" y="6286159"/>
            <a:ext cx="524725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12" name="TextBox 11">
            <a:extLst>
              <a:ext uri="{FF2B5EF4-FFF2-40B4-BE49-F238E27FC236}">
                <a16:creationId xmlns:a16="http://schemas.microsoft.com/office/drawing/2014/main" id="{70214E8C-7813-4BE3-89D6-4703C15FBF47}"/>
              </a:ext>
            </a:extLst>
          </p:cNvPr>
          <p:cNvSpPr txBox="1"/>
          <p:nvPr/>
        </p:nvSpPr>
        <p:spPr>
          <a:xfrm>
            <a:off x="552592" y="1970760"/>
            <a:ext cx="4229100" cy="3231654"/>
          </a:xfrm>
          <a:prstGeom prst="rect">
            <a:avLst/>
          </a:prstGeom>
          <a:noFill/>
        </p:spPr>
        <p:txBody>
          <a:bodyPr wrap="square" rtlCol="0">
            <a:spAutoFit/>
          </a:bodyPr>
          <a:lstStyle/>
          <a:p>
            <a:pPr algn="ctr"/>
            <a:r>
              <a:rPr lang="en-US" sz="7200" dirty="0">
                <a:solidFill>
                  <a:schemeClr val="bg1"/>
                </a:solidFill>
                <a:latin typeface="Aharoni" panose="02010803020104030203" pitchFamily="2" charset="-79"/>
                <a:cs typeface="Aharoni" panose="02010803020104030203" pitchFamily="2" charset="-79"/>
              </a:rPr>
              <a:t>22 </a:t>
            </a:r>
            <a:r>
              <a:rPr lang="en-US" sz="4400" dirty="0">
                <a:solidFill>
                  <a:schemeClr val="bg1"/>
                </a:solidFill>
                <a:latin typeface="Aharoni" panose="02010803020104030203" pitchFamily="2" charset="-79"/>
                <a:cs typeface="Aharoni" panose="02010803020104030203" pitchFamily="2" charset="-79"/>
              </a:rPr>
              <a:t>nabbed </a:t>
            </a:r>
          </a:p>
          <a:p>
            <a:pPr algn="ctr"/>
            <a:r>
              <a:rPr lang="en-US" sz="4400" dirty="0">
                <a:solidFill>
                  <a:schemeClr val="bg1"/>
                </a:solidFill>
                <a:latin typeface="Aharoni" panose="02010803020104030203" pitchFamily="2" charset="-79"/>
                <a:cs typeface="Aharoni" panose="02010803020104030203" pitchFamily="2" charset="-79"/>
              </a:rPr>
              <a:t>for fake documents in Manila</a:t>
            </a:r>
            <a:endParaRPr lang="en-US" sz="7200" dirty="0">
              <a:solidFill>
                <a:schemeClr val="bg1"/>
              </a:solidFill>
              <a:latin typeface="Aharoni" panose="02010803020104030203" pitchFamily="2" charset="-79"/>
              <a:cs typeface="Aharoni" panose="02010803020104030203" pitchFamily="2" charset="-79"/>
            </a:endParaRPr>
          </a:p>
        </p:txBody>
      </p:sp>
      <p:pic>
        <p:nvPicPr>
          <p:cNvPr id="2052" name="Picture 4" descr="Image result for Philippine star&quot;">
            <a:extLst>
              <a:ext uri="{FF2B5EF4-FFF2-40B4-BE49-F238E27FC236}">
                <a16:creationId xmlns:a16="http://schemas.microsoft.com/office/drawing/2014/main" id="{02F6E8D8-174E-42E8-9850-1F2A11C7BE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3224" y="1075736"/>
            <a:ext cx="1590024" cy="65058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8875B119-16A7-41C6-8462-D825703D297F}"/>
              </a:ext>
            </a:extLst>
          </p:cNvPr>
          <p:cNvCxnSpPr>
            <a:cxnSpLocks/>
          </p:cNvCxnSpPr>
          <p:nvPr/>
        </p:nvCxnSpPr>
        <p:spPr>
          <a:xfrm>
            <a:off x="1308100" y="1886048"/>
            <a:ext cx="254124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2054" name="Picture 6">
            <a:extLst>
              <a:ext uri="{FF2B5EF4-FFF2-40B4-BE49-F238E27FC236}">
                <a16:creationId xmlns:a16="http://schemas.microsoft.com/office/drawing/2014/main" id="{064C6DBB-2C5A-4308-ACE0-EDD1524584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1230" y="757215"/>
            <a:ext cx="5089142" cy="4796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17386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7E3BF69-D94C-4171-8B3D-F815F6F8190A}"/>
              </a:ext>
            </a:extLst>
          </p:cNvPr>
          <p:cNvGrpSpPr/>
          <p:nvPr/>
        </p:nvGrpSpPr>
        <p:grpSpPr>
          <a:xfrm>
            <a:off x="11125200" y="6210300"/>
            <a:ext cx="646326" cy="435276"/>
            <a:chOff x="6257439" y="1196622"/>
            <a:chExt cx="4330237" cy="2684683"/>
          </a:xfrm>
        </p:grpSpPr>
        <p:pic>
          <p:nvPicPr>
            <p:cNvPr id="9" name="Picture 8" descr="A close up of a logo&#10;&#10;Description automatically generated">
              <a:extLst>
                <a:ext uri="{FF2B5EF4-FFF2-40B4-BE49-F238E27FC236}">
                  <a16:creationId xmlns:a16="http://schemas.microsoft.com/office/drawing/2014/main" id="{A326E7F2-7145-4270-8618-F60ACC7C6E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0" name="Graphic 9" descr="Head with Gears">
              <a:extLst>
                <a:ext uri="{FF2B5EF4-FFF2-40B4-BE49-F238E27FC236}">
                  <a16:creationId xmlns:a16="http://schemas.microsoft.com/office/drawing/2014/main" id="{EE339C0D-3FBA-4BA9-B5F8-1ECFFFF6A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57439" y="1196622"/>
              <a:ext cx="2891089" cy="2684683"/>
            </a:xfrm>
            <a:prstGeom prst="rect">
              <a:avLst/>
            </a:prstGeom>
          </p:spPr>
        </p:pic>
      </p:grpSp>
      <p:sp>
        <p:nvSpPr>
          <p:cNvPr id="11" name="TextBox 10">
            <a:extLst>
              <a:ext uri="{FF2B5EF4-FFF2-40B4-BE49-F238E27FC236}">
                <a16:creationId xmlns:a16="http://schemas.microsoft.com/office/drawing/2014/main" id="{AC3C7A8C-A985-4B7B-BAC7-3E86894D1ED2}"/>
              </a:ext>
            </a:extLst>
          </p:cNvPr>
          <p:cNvSpPr txBox="1"/>
          <p:nvPr/>
        </p:nvSpPr>
        <p:spPr>
          <a:xfrm>
            <a:off x="9403135" y="6286159"/>
            <a:ext cx="524725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12" name="TextBox 11">
            <a:extLst>
              <a:ext uri="{FF2B5EF4-FFF2-40B4-BE49-F238E27FC236}">
                <a16:creationId xmlns:a16="http://schemas.microsoft.com/office/drawing/2014/main" id="{70214E8C-7813-4BE3-89D6-4703C15FBF47}"/>
              </a:ext>
            </a:extLst>
          </p:cNvPr>
          <p:cNvSpPr txBox="1"/>
          <p:nvPr/>
        </p:nvSpPr>
        <p:spPr>
          <a:xfrm>
            <a:off x="12192000" y="2171713"/>
            <a:ext cx="4229100" cy="3231654"/>
          </a:xfrm>
          <a:prstGeom prst="rect">
            <a:avLst/>
          </a:prstGeom>
          <a:noFill/>
        </p:spPr>
        <p:txBody>
          <a:bodyPr wrap="square" rtlCol="0">
            <a:spAutoFit/>
          </a:bodyPr>
          <a:lstStyle/>
          <a:p>
            <a:pPr algn="ctr"/>
            <a:r>
              <a:rPr lang="en-US" sz="7200" dirty="0">
                <a:solidFill>
                  <a:schemeClr val="bg1"/>
                </a:solidFill>
                <a:latin typeface="Aharoni" panose="02010803020104030203" pitchFamily="2" charset="-79"/>
                <a:cs typeface="Aharoni" panose="02010803020104030203" pitchFamily="2" charset="-79"/>
              </a:rPr>
              <a:t>22 </a:t>
            </a:r>
            <a:r>
              <a:rPr lang="en-US" sz="4400" dirty="0">
                <a:solidFill>
                  <a:schemeClr val="bg1"/>
                </a:solidFill>
                <a:latin typeface="Aharoni" panose="02010803020104030203" pitchFamily="2" charset="-79"/>
                <a:cs typeface="Aharoni" panose="02010803020104030203" pitchFamily="2" charset="-79"/>
              </a:rPr>
              <a:t>nabbed </a:t>
            </a:r>
          </a:p>
          <a:p>
            <a:pPr algn="ctr"/>
            <a:r>
              <a:rPr lang="en-US" sz="4400" dirty="0">
                <a:solidFill>
                  <a:schemeClr val="bg1"/>
                </a:solidFill>
                <a:latin typeface="Aharoni" panose="02010803020104030203" pitchFamily="2" charset="-79"/>
                <a:cs typeface="Aharoni" panose="02010803020104030203" pitchFamily="2" charset="-79"/>
              </a:rPr>
              <a:t>for fake documents in Manila</a:t>
            </a:r>
            <a:endParaRPr lang="en-US" sz="7200" dirty="0">
              <a:solidFill>
                <a:schemeClr val="bg1"/>
              </a:solidFill>
              <a:latin typeface="Aharoni" panose="02010803020104030203" pitchFamily="2" charset="-79"/>
              <a:cs typeface="Aharoni" panose="02010803020104030203" pitchFamily="2" charset="-79"/>
            </a:endParaRPr>
          </a:p>
        </p:txBody>
      </p:sp>
      <p:pic>
        <p:nvPicPr>
          <p:cNvPr id="2052" name="Picture 4" descr="Image result for Philippine star&quot;">
            <a:extLst>
              <a:ext uri="{FF2B5EF4-FFF2-40B4-BE49-F238E27FC236}">
                <a16:creationId xmlns:a16="http://schemas.microsoft.com/office/drawing/2014/main" id="{02F6E8D8-174E-42E8-9850-1F2A11C7BE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52632" y="1276689"/>
            <a:ext cx="1590024" cy="65058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8875B119-16A7-41C6-8462-D825703D297F}"/>
              </a:ext>
            </a:extLst>
          </p:cNvPr>
          <p:cNvCxnSpPr>
            <a:cxnSpLocks/>
          </p:cNvCxnSpPr>
          <p:nvPr/>
        </p:nvCxnSpPr>
        <p:spPr>
          <a:xfrm>
            <a:off x="12947508" y="2087001"/>
            <a:ext cx="254124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2054" name="Picture 6">
            <a:extLst>
              <a:ext uri="{FF2B5EF4-FFF2-40B4-BE49-F238E27FC236}">
                <a16:creationId xmlns:a16="http://schemas.microsoft.com/office/drawing/2014/main" id="{064C6DBB-2C5A-4308-ACE0-EDD1524584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32624" y="757215"/>
            <a:ext cx="5089142" cy="4796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146" name="Picture 2" descr="Image result for yahoo ceo scott thompson&quot;">
            <a:extLst>
              <a:ext uri="{FF2B5EF4-FFF2-40B4-BE49-F238E27FC236}">
                <a16:creationId xmlns:a16="http://schemas.microsoft.com/office/drawing/2014/main" id="{11DAE31D-38C2-4437-87AE-BC2FAEAA3E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900" y="1505673"/>
            <a:ext cx="3733800" cy="2800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70FE9E1-1970-4457-8FE5-F7059E17C02E}"/>
              </a:ext>
            </a:extLst>
          </p:cNvPr>
          <p:cNvSpPr txBox="1"/>
          <p:nvPr/>
        </p:nvSpPr>
        <p:spPr>
          <a:xfrm>
            <a:off x="1414976" y="4527985"/>
            <a:ext cx="3423723"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Scott Thompson</a:t>
            </a:r>
          </a:p>
        </p:txBody>
      </p:sp>
      <p:sp>
        <p:nvSpPr>
          <p:cNvPr id="17" name="TextBox 16">
            <a:extLst>
              <a:ext uri="{FF2B5EF4-FFF2-40B4-BE49-F238E27FC236}">
                <a16:creationId xmlns:a16="http://schemas.microsoft.com/office/drawing/2014/main" id="{7B963662-142C-4632-812C-EE62F13131D4}"/>
              </a:ext>
            </a:extLst>
          </p:cNvPr>
          <p:cNvSpPr txBox="1"/>
          <p:nvPr/>
        </p:nvSpPr>
        <p:spPr>
          <a:xfrm>
            <a:off x="1725053" y="5189682"/>
            <a:ext cx="3113646" cy="400110"/>
          </a:xfrm>
          <a:prstGeom prst="rect">
            <a:avLst/>
          </a:prstGeom>
          <a:noFill/>
        </p:spPr>
        <p:txBody>
          <a:bodyPr wrap="square" rtlCol="0">
            <a:spAutoFit/>
          </a:bodyPr>
          <a:lstStyle/>
          <a:p>
            <a:r>
              <a:rPr lang="en-US" sz="2000" dirty="0">
                <a:solidFill>
                  <a:schemeClr val="bg1"/>
                </a:solidFill>
                <a:latin typeface="Gadugi" panose="020B0502040204020203" pitchFamily="34" charset="0"/>
                <a:ea typeface="Gadugi" panose="020B0502040204020203" pitchFamily="34" charset="0"/>
                <a:cs typeface="Aharoni" panose="02010803020104030203" pitchFamily="2" charset="-79"/>
              </a:rPr>
              <a:t>Former Yahoo CEO</a:t>
            </a:r>
          </a:p>
        </p:txBody>
      </p:sp>
      <p:sp>
        <p:nvSpPr>
          <p:cNvPr id="19" name="TextBox 18">
            <a:extLst>
              <a:ext uri="{FF2B5EF4-FFF2-40B4-BE49-F238E27FC236}">
                <a16:creationId xmlns:a16="http://schemas.microsoft.com/office/drawing/2014/main" id="{1BBBA4F0-9CC4-4E20-BE19-F3FC4158BAF8}"/>
              </a:ext>
            </a:extLst>
          </p:cNvPr>
          <p:cNvSpPr txBox="1"/>
          <p:nvPr/>
        </p:nvSpPr>
        <p:spPr>
          <a:xfrm>
            <a:off x="6262489" y="1843950"/>
            <a:ext cx="4229100" cy="2554545"/>
          </a:xfrm>
          <a:prstGeom prst="rect">
            <a:avLst/>
          </a:prstGeom>
          <a:noFill/>
        </p:spPr>
        <p:txBody>
          <a:bodyPr wrap="square" rtlCol="0">
            <a:spAutoFit/>
          </a:bodyPr>
          <a:lstStyle/>
          <a:p>
            <a:pPr algn="ctr"/>
            <a:r>
              <a:rPr lang="en-US" sz="4000" dirty="0">
                <a:solidFill>
                  <a:schemeClr val="bg1"/>
                </a:solidFill>
                <a:latin typeface="Aharoni" panose="02010803020104030203" pitchFamily="2" charset="-79"/>
                <a:cs typeface="Aharoni" panose="02010803020104030203" pitchFamily="2" charset="-79"/>
              </a:rPr>
              <a:t>Forged a degree in Accounting &amp; Computer Science</a:t>
            </a:r>
          </a:p>
        </p:txBody>
      </p:sp>
    </p:spTree>
    <p:extLst>
      <p:ext uri="{BB962C8B-B14F-4D97-AF65-F5344CB8AC3E}">
        <p14:creationId xmlns:p14="http://schemas.microsoft.com/office/powerpoint/2010/main" val="1427370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44000" decel="44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7E3BF69-D94C-4171-8B3D-F815F6F8190A}"/>
              </a:ext>
            </a:extLst>
          </p:cNvPr>
          <p:cNvGrpSpPr/>
          <p:nvPr/>
        </p:nvGrpSpPr>
        <p:grpSpPr>
          <a:xfrm>
            <a:off x="11125200" y="6210300"/>
            <a:ext cx="646326" cy="435276"/>
            <a:chOff x="6257439" y="1196622"/>
            <a:chExt cx="4330237" cy="2684683"/>
          </a:xfrm>
        </p:grpSpPr>
        <p:pic>
          <p:nvPicPr>
            <p:cNvPr id="9" name="Picture 8" descr="A close up of a logo&#10;&#10;Description automatically generated">
              <a:extLst>
                <a:ext uri="{FF2B5EF4-FFF2-40B4-BE49-F238E27FC236}">
                  <a16:creationId xmlns:a16="http://schemas.microsoft.com/office/drawing/2014/main" id="{A326E7F2-7145-4270-8618-F60ACC7C6E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0" name="Graphic 9" descr="Head with Gears">
              <a:extLst>
                <a:ext uri="{FF2B5EF4-FFF2-40B4-BE49-F238E27FC236}">
                  <a16:creationId xmlns:a16="http://schemas.microsoft.com/office/drawing/2014/main" id="{EE339C0D-3FBA-4BA9-B5F8-1ECFFFF6A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57439" y="1196622"/>
              <a:ext cx="2891089" cy="2684683"/>
            </a:xfrm>
            <a:prstGeom prst="rect">
              <a:avLst/>
            </a:prstGeom>
          </p:spPr>
        </p:pic>
      </p:grpSp>
      <p:sp>
        <p:nvSpPr>
          <p:cNvPr id="11" name="TextBox 10">
            <a:extLst>
              <a:ext uri="{FF2B5EF4-FFF2-40B4-BE49-F238E27FC236}">
                <a16:creationId xmlns:a16="http://schemas.microsoft.com/office/drawing/2014/main" id="{AC3C7A8C-A985-4B7B-BAC7-3E86894D1ED2}"/>
              </a:ext>
            </a:extLst>
          </p:cNvPr>
          <p:cNvSpPr txBox="1"/>
          <p:nvPr/>
        </p:nvSpPr>
        <p:spPr>
          <a:xfrm>
            <a:off x="9403135" y="6286159"/>
            <a:ext cx="524725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grpSp>
        <p:nvGrpSpPr>
          <p:cNvPr id="4" name="Group 3">
            <a:extLst>
              <a:ext uri="{FF2B5EF4-FFF2-40B4-BE49-F238E27FC236}">
                <a16:creationId xmlns:a16="http://schemas.microsoft.com/office/drawing/2014/main" id="{33267239-94BB-44D9-863A-E52D72A6C030}"/>
              </a:ext>
            </a:extLst>
          </p:cNvPr>
          <p:cNvGrpSpPr/>
          <p:nvPr/>
        </p:nvGrpSpPr>
        <p:grpSpPr>
          <a:xfrm>
            <a:off x="1281644" y="1757996"/>
            <a:ext cx="9843556" cy="2893100"/>
            <a:chOff x="-203139" y="747574"/>
            <a:chExt cx="9843556" cy="2893100"/>
          </a:xfrm>
        </p:grpSpPr>
        <p:sp>
          <p:nvSpPr>
            <p:cNvPr id="12" name="TextBox 11">
              <a:extLst>
                <a:ext uri="{FF2B5EF4-FFF2-40B4-BE49-F238E27FC236}">
                  <a16:creationId xmlns:a16="http://schemas.microsoft.com/office/drawing/2014/main" id="{E0131B48-97B2-49D1-80D3-09259E4574FC}"/>
                </a:ext>
              </a:extLst>
            </p:cNvPr>
            <p:cNvSpPr txBox="1"/>
            <p:nvPr/>
          </p:nvSpPr>
          <p:spPr>
            <a:xfrm>
              <a:off x="1909102" y="747574"/>
              <a:ext cx="7731315" cy="2893100"/>
            </a:xfrm>
            <a:prstGeom prst="rect">
              <a:avLst/>
            </a:prstGeom>
            <a:noFill/>
          </p:spPr>
          <p:txBody>
            <a:bodyPr wrap="square" rtlCol="0">
              <a:spAutoFit/>
            </a:bodyPr>
            <a:lstStyle/>
            <a:p>
              <a:r>
                <a:rPr lang="en-US" sz="13800" dirty="0">
                  <a:solidFill>
                    <a:schemeClr val="bg1"/>
                  </a:solidFill>
                  <a:latin typeface="Aharoni" panose="02010803020104030203" pitchFamily="2" charset="-79"/>
                  <a:cs typeface="Aharoni" panose="02010803020104030203" pitchFamily="2" charset="-79"/>
                </a:rPr>
                <a:t>2.20 </a:t>
              </a:r>
              <a:r>
                <a:rPr lang="en-US" sz="8800" dirty="0">
                  <a:solidFill>
                    <a:schemeClr val="bg1"/>
                  </a:solidFill>
                  <a:latin typeface="Aharoni" panose="02010803020104030203" pitchFamily="2" charset="-79"/>
                  <a:cs typeface="Aharoni" panose="02010803020104030203" pitchFamily="2" charset="-79"/>
                </a:rPr>
                <a:t>million </a:t>
              </a:r>
              <a:r>
                <a:rPr lang="en-US" sz="4400" dirty="0">
                  <a:solidFill>
                    <a:schemeClr val="bg1"/>
                  </a:solidFill>
                  <a:latin typeface="Aharoni" panose="02010803020104030203" pitchFamily="2" charset="-79"/>
                  <a:cs typeface="Aharoni" panose="02010803020104030203" pitchFamily="2" charset="-79"/>
                </a:rPr>
                <a:t>people were unemployed</a:t>
              </a:r>
              <a:endParaRPr lang="en-US" sz="6000" dirty="0">
                <a:solidFill>
                  <a:schemeClr val="bg1"/>
                </a:solidFill>
                <a:latin typeface="Aharoni" panose="02010803020104030203" pitchFamily="2" charset="-79"/>
                <a:cs typeface="Aharoni" panose="02010803020104030203" pitchFamily="2" charset="-79"/>
              </a:endParaRPr>
            </a:p>
          </p:txBody>
        </p:sp>
        <p:pic>
          <p:nvPicPr>
            <p:cNvPr id="3" name="Graphic 2" descr="Group">
              <a:extLst>
                <a:ext uri="{FF2B5EF4-FFF2-40B4-BE49-F238E27FC236}">
                  <a16:creationId xmlns:a16="http://schemas.microsoft.com/office/drawing/2014/main" id="{97CCDDDF-DEB5-4F40-B475-9D22C93624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3139" y="1431133"/>
              <a:ext cx="1857822" cy="1857822"/>
            </a:xfrm>
            <a:prstGeom prst="rect">
              <a:avLst/>
            </a:prstGeom>
          </p:spPr>
        </p:pic>
      </p:grpSp>
    </p:spTree>
    <p:extLst>
      <p:ext uri="{BB962C8B-B14F-4D97-AF65-F5344CB8AC3E}">
        <p14:creationId xmlns:p14="http://schemas.microsoft.com/office/powerpoint/2010/main" val="1610606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7E3BF69-D94C-4171-8B3D-F815F6F8190A}"/>
              </a:ext>
            </a:extLst>
          </p:cNvPr>
          <p:cNvGrpSpPr/>
          <p:nvPr/>
        </p:nvGrpSpPr>
        <p:grpSpPr>
          <a:xfrm>
            <a:off x="11125200" y="6210300"/>
            <a:ext cx="646326" cy="435276"/>
            <a:chOff x="6257439" y="1196622"/>
            <a:chExt cx="4330237" cy="2684683"/>
          </a:xfrm>
        </p:grpSpPr>
        <p:pic>
          <p:nvPicPr>
            <p:cNvPr id="9" name="Picture 8" descr="A close up of a logo&#10;&#10;Description automatically generated">
              <a:extLst>
                <a:ext uri="{FF2B5EF4-FFF2-40B4-BE49-F238E27FC236}">
                  <a16:creationId xmlns:a16="http://schemas.microsoft.com/office/drawing/2014/main" id="{A326E7F2-7145-4270-8618-F60ACC7C6E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0" name="Graphic 9" descr="Head with Gears">
              <a:extLst>
                <a:ext uri="{FF2B5EF4-FFF2-40B4-BE49-F238E27FC236}">
                  <a16:creationId xmlns:a16="http://schemas.microsoft.com/office/drawing/2014/main" id="{EE339C0D-3FBA-4BA9-B5F8-1ECFFFF6A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57439" y="1196622"/>
              <a:ext cx="2891089" cy="2684683"/>
            </a:xfrm>
            <a:prstGeom prst="rect">
              <a:avLst/>
            </a:prstGeom>
          </p:spPr>
        </p:pic>
      </p:grpSp>
      <p:sp>
        <p:nvSpPr>
          <p:cNvPr id="11" name="TextBox 10">
            <a:extLst>
              <a:ext uri="{FF2B5EF4-FFF2-40B4-BE49-F238E27FC236}">
                <a16:creationId xmlns:a16="http://schemas.microsoft.com/office/drawing/2014/main" id="{AC3C7A8C-A985-4B7B-BAC7-3E86894D1ED2}"/>
              </a:ext>
            </a:extLst>
          </p:cNvPr>
          <p:cNvSpPr txBox="1"/>
          <p:nvPr/>
        </p:nvSpPr>
        <p:spPr>
          <a:xfrm>
            <a:off x="9403135" y="6286159"/>
            <a:ext cx="1963365"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12" name="TextBox 11">
            <a:extLst>
              <a:ext uri="{FF2B5EF4-FFF2-40B4-BE49-F238E27FC236}">
                <a16:creationId xmlns:a16="http://schemas.microsoft.com/office/drawing/2014/main" id="{E0131B48-97B2-49D1-80D3-09259E4574FC}"/>
              </a:ext>
            </a:extLst>
          </p:cNvPr>
          <p:cNvSpPr txBox="1"/>
          <p:nvPr/>
        </p:nvSpPr>
        <p:spPr>
          <a:xfrm>
            <a:off x="4193985" y="2921168"/>
            <a:ext cx="4207065" cy="1015663"/>
          </a:xfrm>
          <a:prstGeom prst="rect">
            <a:avLst/>
          </a:prstGeom>
          <a:noFill/>
        </p:spPr>
        <p:txBody>
          <a:bodyPr wrap="square" rtlCol="0">
            <a:spAutoFit/>
          </a:bodyPr>
          <a:lstStyle/>
          <a:p>
            <a:r>
              <a:rPr lang="en-US" sz="6000" dirty="0">
                <a:solidFill>
                  <a:schemeClr val="bg1"/>
                </a:solidFill>
                <a:latin typeface="Aharoni" panose="02010803020104030203" pitchFamily="2" charset="-79"/>
                <a:cs typeface="Aharoni" panose="02010803020104030203" pitchFamily="2" charset="-79"/>
              </a:rPr>
              <a:t>SOLUTION</a:t>
            </a:r>
          </a:p>
        </p:txBody>
      </p:sp>
    </p:spTree>
    <p:extLst>
      <p:ext uri="{BB962C8B-B14F-4D97-AF65-F5344CB8AC3E}">
        <p14:creationId xmlns:p14="http://schemas.microsoft.com/office/powerpoint/2010/main" val="3586578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grpSp>
        <p:nvGrpSpPr>
          <p:cNvPr id="15" name="Group 14">
            <a:extLst>
              <a:ext uri="{FF2B5EF4-FFF2-40B4-BE49-F238E27FC236}">
                <a16:creationId xmlns:a16="http://schemas.microsoft.com/office/drawing/2014/main" id="{6987F508-70BC-4541-A79F-F46BC265A3F7}"/>
              </a:ext>
            </a:extLst>
          </p:cNvPr>
          <p:cNvGrpSpPr/>
          <p:nvPr/>
        </p:nvGrpSpPr>
        <p:grpSpPr>
          <a:xfrm>
            <a:off x="5185457" y="1238909"/>
            <a:ext cx="1821085" cy="1240210"/>
            <a:chOff x="6257439" y="1196622"/>
            <a:chExt cx="4330237" cy="2684683"/>
          </a:xfrm>
        </p:grpSpPr>
        <p:pic>
          <p:nvPicPr>
            <p:cNvPr id="16" name="Picture 15" descr="A close up of a logo&#10;&#10;Description automatically generated">
              <a:extLst>
                <a:ext uri="{FF2B5EF4-FFF2-40B4-BE49-F238E27FC236}">
                  <a16:creationId xmlns:a16="http://schemas.microsoft.com/office/drawing/2014/main" id="{38BD53FE-9752-46FE-94D2-133346303313}"/>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7" name="Graphic 16" descr="Head with Gears">
              <a:extLst>
                <a:ext uri="{FF2B5EF4-FFF2-40B4-BE49-F238E27FC236}">
                  <a16:creationId xmlns:a16="http://schemas.microsoft.com/office/drawing/2014/main" id="{F5381CE4-BA8F-43B4-85BF-1B415D0F9B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257439" y="1196622"/>
              <a:ext cx="2891089" cy="2684683"/>
            </a:xfrm>
            <a:prstGeom prst="rect">
              <a:avLst/>
            </a:prstGeom>
          </p:spPr>
        </p:pic>
      </p:grpSp>
      <p:sp>
        <p:nvSpPr>
          <p:cNvPr id="19" name="TextBox 18">
            <a:extLst>
              <a:ext uri="{FF2B5EF4-FFF2-40B4-BE49-F238E27FC236}">
                <a16:creationId xmlns:a16="http://schemas.microsoft.com/office/drawing/2014/main" id="{2C0DB1D3-852D-464E-8F66-666FCC486382}"/>
              </a:ext>
            </a:extLst>
          </p:cNvPr>
          <p:cNvSpPr txBox="1"/>
          <p:nvPr/>
        </p:nvSpPr>
        <p:spPr>
          <a:xfrm>
            <a:off x="3472375" y="2564156"/>
            <a:ext cx="5247250" cy="2554545"/>
          </a:xfrm>
          <a:prstGeom prst="rect">
            <a:avLst/>
          </a:prstGeom>
          <a:noFill/>
        </p:spPr>
        <p:txBody>
          <a:bodyPr wrap="square" rtlCol="0">
            <a:spAutoFit/>
          </a:bodyPr>
          <a:lstStyle/>
          <a:p>
            <a:pPr algn="ctr"/>
            <a:r>
              <a:rPr lang="en-US" sz="8000" dirty="0">
                <a:solidFill>
                  <a:schemeClr val="bg1"/>
                </a:solidFill>
                <a:latin typeface="Aharoni" panose="02010803020104030203" pitchFamily="2" charset="-79"/>
                <a:cs typeface="Aharoni" panose="02010803020104030203" pitchFamily="2" charset="-79"/>
              </a:rPr>
              <a:t>SKILLS BRIDGE</a:t>
            </a:r>
          </a:p>
        </p:txBody>
      </p:sp>
      <p:pic>
        <p:nvPicPr>
          <p:cNvPr id="20" name="Picture 4" descr="Image result for IBM logo&quot;">
            <a:extLst>
              <a:ext uri="{FF2B5EF4-FFF2-40B4-BE49-F238E27FC236}">
                <a16:creationId xmlns:a16="http://schemas.microsoft.com/office/drawing/2014/main" id="{BB68742A-87F5-40D3-A484-C192E6804FA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8947546" y="60412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0AD3E80-E056-4507-A98C-3B9FAA240F53}"/>
              </a:ext>
            </a:extLst>
          </p:cNvPr>
          <p:cNvSpPr txBox="1"/>
          <p:nvPr/>
        </p:nvSpPr>
        <p:spPr>
          <a:xfrm>
            <a:off x="9834004" y="62421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spTree>
    <p:extLst>
      <p:ext uri="{BB962C8B-B14F-4D97-AF65-F5344CB8AC3E}">
        <p14:creationId xmlns:p14="http://schemas.microsoft.com/office/powerpoint/2010/main" val="3071028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grpSp>
        <p:nvGrpSpPr>
          <p:cNvPr id="15" name="Group 14">
            <a:extLst>
              <a:ext uri="{FF2B5EF4-FFF2-40B4-BE49-F238E27FC236}">
                <a16:creationId xmlns:a16="http://schemas.microsoft.com/office/drawing/2014/main" id="{6987F508-70BC-4541-A79F-F46BC265A3F7}"/>
              </a:ext>
            </a:extLst>
          </p:cNvPr>
          <p:cNvGrpSpPr/>
          <p:nvPr/>
        </p:nvGrpSpPr>
        <p:grpSpPr>
          <a:xfrm>
            <a:off x="1852214" y="1106216"/>
            <a:ext cx="1821085" cy="1240210"/>
            <a:chOff x="6257439" y="1196622"/>
            <a:chExt cx="4330237" cy="2684683"/>
          </a:xfrm>
        </p:grpSpPr>
        <p:pic>
          <p:nvPicPr>
            <p:cNvPr id="16" name="Picture 15" descr="A close up of a logo&#10;&#10;Description automatically generated">
              <a:extLst>
                <a:ext uri="{FF2B5EF4-FFF2-40B4-BE49-F238E27FC236}">
                  <a16:creationId xmlns:a16="http://schemas.microsoft.com/office/drawing/2014/main" id="{38BD53FE-9752-46FE-94D2-133346303313}"/>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17" name="Graphic 16" descr="Head with Gears">
              <a:extLst>
                <a:ext uri="{FF2B5EF4-FFF2-40B4-BE49-F238E27FC236}">
                  <a16:creationId xmlns:a16="http://schemas.microsoft.com/office/drawing/2014/main" id="{F5381CE4-BA8F-43B4-85BF-1B415D0F9B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257439" y="1196622"/>
              <a:ext cx="2891089" cy="2684683"/>
            </a:xfrm>
            <a:prstGeom prst="rect">
              <a:avLst/>
            </a:prstGeom>
          </p:spPr>
        </p:pic>
      </p:grpSp>
      <p:sp>
        <p:nvSpPr>
          <p:cNvPr id="19" name="TextBox 18">
            <a:extLst>
              <a:ext uri="{FF2B5EF4-FFF2-40B4-BE49-F238E27FC236}">
                <a16:creationId xmlns:a16="http://schemas.microsoft.com/office/drawing/2014/main" id="{2C0DB1D3-852D-464E-8F66-666FCC486382}"/>
              </a:ext>
            </a:extLst>
          </p:cNvPr>
          <p:cNvSpPr txBox="1"/>
          <p:nvPr/>
        </p:nvSpPr>
        <p:spPr>
          <a:xfrm>
            <a:off x="1011067" y="2250002"/>
            <a:ext cx="5247250" cy="2554545"/>
          </a:xfrm>
          <a:prstGeom prst="rect">
            <a:avLst/>
          </a:prstGeom>
          <a:noFill/>
        </p:spPr>
        <p:txBody>
          <a:bodyPr wrap="square" rtlCol="0">
            <a:spAutoFit/>
          </a:bodyPr>
          <a:lstStyle/>
          <a:p>
            <a:r>
              <a:rPr lang="en-US" sz="8000" dirty="0">
                <a:solidFill>
                  <a:schemeClr val="bg1"/>
                </a:solidFill>
                <a:latin typeface="Aharoni" panose="02010803020104030203" pitchFamily="2" charset="-79"/>
                <a:cs typeface="Aharoni" panose="02010803020104030203" pitchFamily="2" charset="-79"/>
              </a:rPr>
              <a:t>SKILLS BRIDGE</a:t>
            </a:r>
          </a:p>
        </p:txBody>
      </p:sp>
      <p:pic>
        <p:nvPicPr>
          <p:cNvPr id="20" name="Picture 4" descr="Image result for IBM logo&quot;">
            <a:extLst>
              <a:ext uri="{FF2B5EF4-FFF2-40B4-BE49-F238E27FC236}">
                <a16:creationId xmlns:a16="http://schemas.microsoft.com/office/drawing/2014/main" id="{BB68742A-87F5-40D3-A484-C192E6804FA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8947546" y="60412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0AD3E80-E056-4507-A98C-3B9FAA240F53}"/>
              </a:ext>
            </a:extLst>
          </p:cNvPr>
          <p:cNvSpPr txBox="1"/>
          <p:nvPr/>
        </p:nvSpPr>
        <p:spPr>
          <a:xfrm>
            <a:off x="9834004" y="62421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sp>
        <p:nvSpPr>
          <p:cNvPr id="12" name="TextBox 11">
            <a:extLst>
              <a:ext uri="{FF2B5EF4-FFF2-40B4-BE49-F238E27FC236}">
                <a16:creationId xmlns:a16="http://schemas.microsoft.com/office/drawing/2014/main" id="{6C9855F3-0C57-4AAF-9E98-E4ED84BED6FA}"/>
              </a:ext>
            </a:extLst>
          </p:cNvPr>
          <p:cNvSpPr txBox="1"/>
          <p:nvPr/>
        </p:nvSpPr>
        <p:spPr>
          <a:xfrm>
            <a:off x="6432030" y="2345783"/>
            <a:ext cx="5031031" cy="2123658"/>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An application that offers career portal service.</a:t>
            </a:r>
          </a:p>
        </p:txBody>
      </p:sp>
      <p:cxnSp>
        <p:nvCxnSpPr>
          <p:cNvPr id="22" name="Straight Connector 21">
            <a:extLst>
              <a:ext uri="{FF2B5EF4-FFF2-40B4-BE49-F238E27FC236}">
                <a16:creationId xmlns:a16="http://schemas.microsoft.com/office/drawing/2014/main" id="{6D6BEC74-A435-4F78-8117-6CD85979AC91}"/>
              </a:ext>
            </a:extLst>
          </p:cNvPr>
          <p:cNvCxnSpPr>
            <a:cxnSpLocks/>
          </p:cNvCxnSpPr>
          <p:nvPr/>
        </p:nvCxnSpPr>
        <p:spPr>
          <a:xfrm>
            <a:off x="5588000" y="1762582"/>
            <a:ext cx="0" cy="359119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2136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48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5000">
              <a:srgbClr val="020D3A"/>
            </a:gs>
            <a:gs pos="7000">
              <a:srgbClr val="000000"/>
            </a:gs>
            <a:gs pos="74000">
              <a:srgbClr val="031973"/>
            </a:gs>
            <a:gs pos="100000">
              <a:srgbClr val="0F6FFF"/>
            </a:gs>
          </a:gsLst>
          <a:lin ang="5400000" scaled="1"/>
        </a:gradFill>
        <a:effectLst/>
      </p:bgPr>
    </p:bg>
    <p:spTree>
      <p:nvGrpSpPr>
        <p:cNvPr id="1" name=""/>
        <p:cNvGrpSpPr/>
        <p:nvPr/>
      </p:nvGrpSpPr>
      <p:grpSpPr>
        <a:xfrm>
          <a:off x="0" y="0"/>
          <a:ext cx="0" cy="0"/>
          <a:chOff x="0" y="0"/>
          <a:chExt cx="0" cy="0"/>
        </a:xfrm>
      </p:grpSpPr>
      <p:pic>
        <p:nvPicPr>
          <p:cNvPr id="1028" name="Picture 4" descr="Image result for IBM logo&quot;">
            <a:extLst>
              <a:ext uri="{FF2B5EF4-FFF2-40B4-BE49-F238E27FC236}">
                <a16:creationId xmlns:a16="http://schemas.microsoft.com/office/drawing/2014/main" id="{9C2CFEE9-9768-4553-93CC-9E908D2272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6347" y1="36239" x2="26347" y2="36239"/>
                        <a14:foregroundMark x1="26647" y1="41284" x2="26647" y2="41284"/>
                        <a14:foregroundMark x1="26946" y1="45413" x2="26946" y2="45413"/>
                        <a14:foregroundMark x1="26347" y1="50000" x2="26347" y2="50000"/>
                        <a14:foregroundMark x1="26647" y1="55046" x2="26647" y2="55046"/>
                        <a14:foregroundMark x1="26946" y1="58716" x2="26946" y2="58716"/>
                        <a14:foregroundMark x1="28144" y1="63303" x2="28144" y2="63303"/>
                        <a14:foregroundMark x1="28144" y1="67890" x2="28144" y2="67890"/>
                        <a14:foregroundMark x1="38024" y1="68349" x2="38024" y2="68349"/>
                        <a14:foregroundMark x1="41617" y1="62385" x2="41617" y2="62385"/>
                        <a14:foregroundMark x1="39222" y1="58716" x2="39222" y2="58716"/>
                        <a14:foregroundMark x1="49102" y1="58716" x2="49102" y2="58716"/>
                        <a14:foregroundMark x1="46108" y1="54128" x2="46108" y2="54128"/>
                        <a14:foregroundMark x1="47305" y1="44954" x2="47305" y2="44954"/>
                        <a14:foregroundMark x1="39521" y1="45413" x2="39521" y2="45413"/>
                        <a14:foregroundMark x1="41018" y1="50917" x2="41018" y2="50917"/>
                        <a14:foregroundMark x1="40120" y1="35780" x2="40120" y2="35780"/>
                        <a14:foregroundMark x1="56287" y1="35780" x2="56287" y2="35780"/>
                        <a14:foregroundMark x1="75749" y1="35780" x2="75749" y2="35780"/>
                        <a14:foregroundMark x1="74551" y1="40367" x2="74551" y2="40367"/>
                        <a14:foregroundMark x1="57784" y1="39908" x2="57784" y2="39908"/>
                        <a14:foregroundMark x1="60479" y1="44954" x2="60479" y2="44954"/>
                        <a14:foregroundMark x1="69162" y1="44495" x2="69162" y2="44495"/>
                        <a14:foregroundMark x1="67365" y1="49541" x2="67365" y2="49541"/>
                        <a14:foregroundMark x1="58084" y1="53670" x2="58084" y2="53670"/>
                        <a14:foregroundMark x1="58084" y1="58257" x2="58084" y2="58257"/>
                        <a14:foregroundMark x1="58084" y1="63303" x2="58084" y2="63303"/>
                        <a14:foregroundMark x1="58084" y1="68349" x2="58084" y2="68349"/>
                        <a14:foregroundMark x1="64371" y1="67431" x2="64371" y2="67431"/>
                        <a14:foregroundMark x1="64970" y1="62844" x2="64970" y2="62844"/>
                        <a14:foregroundMark x1="65269" y1="58257" x2="65269" y2="58257"/>
                        <a14:foregroundMark x1="66467" y1="53670" x2="66467" y2="53670"/>
                        <a14:foregroundMark x1="72156" y1="53670" x2="72156" y2="53670"/>
                        <a14:foregroundMark x1="72754" y1="59174" x2="72754" y2="59174"/>
                        <a14:foregroundMark x1="73353" y1="62844" x2="73353" y2="62844"/>
                        <a14:foregroundMark x1="73353" y1="67890" x2="73353" y2="67890"/>
                      </a14:backgroundRemoval>
                    </a14:imgEffect>
                  </a14:imgLayer>
                </a14:imgProps>
              </a:ext>
              <a:ext uri="{28A0092B-C50C-407E-A947-70E740481C1C}">
                <a14:useLocalDpi xmlns:a14="http://schemas.microsoft.com/office/drawing/2010/main" val="0"/>
              </a:ext>
            </a:extLst>
          </a:blip>
          <a:srcRect/>
          <a:stretch>
            <a:fillRect/>
          </a:stretch>
        </p:blipFill>
        <p:spPr bwMode="auto">
          <a:xfrm>
            <a:off x="12509910" y="1186815"/>
            <a:ext cx="1134465" cy="7404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BF0732-E9DD-43A3-A647-3E5C291D5B21}"/>
              </a:ext>
            </a:extLst>
          </p:cNvPr>
          <p:cNvSpPr txBox="1"/>
          <p:nvPr/>
        </p:nvSpPr>
        <p:spPr>
          <a:xfrm>
            <a:off x="13396368" y="1387767"/>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Cognitive Skills Build</a:t>
            </a:r>
          </a:p>
        </p:txBody>
      </p:sp>
      <p:cxnSp>
        <p:nvCxnSpPr>
          <p:cNvPr id="13" name="Straight Connector 12">
            <a:extLst>
              <a:ext uri="{FF2B5EF4-FFF2-40B4-BE49-F238E27FC236}">
                <a16:creationId xmlns:a16="http://schemas.microsoft.com/office/drawing/2014/main" id="{727807A7-1A07-4F18-A9F6-80DA6F4EC1B1}"/>
              </a:ext>
            </a:extLst>
          </p:cNvPr>
          <p:cNvCxnSpPr>
            <a:cxnSpLocks/>
          </p:cNvCxnSpPr>
          <p:nvPr/>
        </p:nvCxnSpPr>
        <p:spPr>
          <a:xfrm>
            <a:off x="12509910" y="4253997"/>
            <a:ext cx="3556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94CF1D5-12A3-48A3-870D-1F10D4729147}"/>
              </a:ext>
            </a:extLst>
          </p:cNvPr>
          <p:cNvSpPr txBox="1"/>
          <p:nvPr/>
        </p:nvSpPr>
        <p:spPr>
          <a:xfrm>
            <a:off x="12509910" y="4481819"/>
            <a:ext cx="3113646" cy="338554"/>
          </a:xfrm>
          <a:prstGeom prst="rect">
            <a:avLst/>
          </a:prstGeom>
          <a:noFill/>
        </p:spPr>
        <p:txBody>
          <a:bodyPr wrap="square" rtlCol="0">
            <a:spAutoFit/>
          </a:bodyPr>
          <a:lstStyle/>
          <a:p>
            <a:r>
              <a:rPr lang="en-US" sz="1600" dirty="0">
                <a:solidFill>
                  <a:schemeClr val="bg1"/>
                </a:solidFill>
                <a:latin typeface="Gadugi" panose="020B0502040204020203" pitchFamily="34" charset="0"/>
                <a:ea typeface="Gadugi" panose="020B0502040204020203" pitchFamily="34" charset="0"/>
                <a:cs typeface="Aharoni" panose="02010803020104030203" pitchFamily="2" charset="-79"/>
              </a:rPr>
              <a:t>The Genesis Block Team</a:t>
            </a:r>
          </a:p>
        </p:txBody>
      </p:sp>
      <p:sp>
        <p:nvSpPr>
          <p:cNvPr id="23" name="TextBox 22">
            <a:extLst>
              <a:ext uri="{FF2B5EF4-FFF2-40B4-BE49-F238E27FC236}">
                <a16:creationId xmlns:a16="http://schemas.microsoft.com/office/drawing/2014/main" id="{4B913828-C079-4A3C-A849-6311B91A8406}"/>
              </a:ext>
            </a:extLst>
          </p:cNvPr>
          <p:cNvSpPr txBox="1"/>
          <p:nvPr/>
        </p:nvSpPr>
        <p:spPr>
          <a:xfrm>
            <a:off x="4592271" y="2740164"/>
            <a:ext cx="7144719" cy="707886"/>
          </a:xfrm>
          <a:prstGeom prst="rect">
            <a:avLst/>
          </a:prstGeom>
          <a:noFill/>
        </p:spPr>
        <p:txBody>
          <a:bodyPr wrap="square" rtlCol="0">
            <a:spAutoFit/>
          </a:bodyPr>
          <a:lstStyle/>
          <a:p>
            <a:r>
              <a:rPr lang="en-US" sz="4000" dirty="0">
                <a:solidFill>
                  <a:schemeClr val="bg1"/>
                </a:solidFill>
                <a:latin typeface="Segoe UI Light" panose="020B0502040204020203" pitchFamily="34" charset="0"/>
                <a:cs typeface="Segoe UI Light" panose="020B0502040204020203" pitchFamily="34" charset="0"/>
              </a:rPr>
              <a:t>Aims to alleviate skills mismatch.</a:t>
            </a:r>
          </a:p>
        </p:txBody>
      </p:sp>
      <p:sp>
        <p:nvSpPr>
          <p:cNvPr id="24" name="TextBox 23">
            <a:extLst>
              <a:ext uri="{FF2B5EF4-FFF2-40B4-BE49-F238E27FC236}">
                <a16:creationId xmlns:a16="http://schemas.microsoft.com/office/drawing/2014/main" id="{52280473-BF50-4F06-89BD-0ABFBFBE6F8F}"/>
              </a:ext>
            </a:extLst>
          </p:cNvPr>
          <p:cNvSpPr txBox="1"/>
          <p:nvPr/>
        </p:nvSpPr>
        <p:spPr>
          <a:xfrm>
            <a:off x="954376" y="4341914"/>
            <a:ext cx="7144719" cy="1323439"/>
          </a:xfrm>
          <a:prstGeom prst="rect">
            <a:avLst/>
          </a:prstGeom>
          <a:noFill/>
        </p:spPr>
        <p:txBody>
          <a:bodyPr wrap="square" rtlCol="0">
            <a:spAutoFit/>
          </a:bodyPr>
          <a:lstStyle/>
          <a:p>
            <a:r>
              <a:rPr lang="en-US" sz="4000" dirty="0">
                <a:solidFill>
                  <a:schemeClr val="bg1"/>
                </a:solidFill>
                <a:latin typeface="Segoe UI Light" panose="020B0502040204020203" pitchFamily="34" charset="0"/>
                <a:cs typeface="Segoe UI Light" panose="020B0502040204020203" pitchFamily="34" charset="0"/>
              </a:rPr>
              <a:t>Contributes to resolve unemployment.</a:t>
            </a:r>
          </a:p>
        </p:txBody>
      </p:sp>
      <p:pic>
        <p:nvPicPr>
          <p:cNvPr id="25" name="Graphic 24" descr="Briefcase">
            <a:extLst>
              <a:ext uri="{FF2B5EF4-FFF2-40B4-BE49-F238E27FC236}">
                <a16:creationId xmlns:a16="http://schemas.microsoft.com/office/drawing/2014/main" id="{6926376C-6E9F-448E-8121-C989AEAC69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79240" y="4366479"/>
            <a:ext cx="1274308" cy="1274308"/>
          </a:xfrm>
          <a:prstGeom prst="rect">
            <a:avLst/>
          </a:prstGeom>
        </p:spPr>
      </p:pic>
      <p:grpSp>
        <p:nvGrpSpPr>
          <p:cNvPr id="26" name="Group 25">
            <a:extLst>
              <a:ext uri="{FF2B5EF4-FFF2-40B4-BE49-F238E27FC236}">
                <a16:creationId xmlns:a16="http://schemas.microsoft.com/office/drawing/2014/main" id="{8598F1A9-A526-44D0-93D6-E8CAB9A4D0ED}"/>
              </a:ext>
            </a:extLst>
          </p:cNvPr>
          <p:cNvGrpSpPr/>
          <p:nvPr/>
        </p:nvGrpSpPr>
        <p:grpSpPr>
          <a:xfrm rot="20164808">
            <a:off x="1621979" y="2022027"/>
            <a:ext cx="2000272" cy="2000272"/>
            <a:chOff x="1207877" y="3589795"/>
            <a:chExt cx="2000272" cy="2000272"/>
          </a:xfrm>
        </p:grpSpPr>
        <p:pic>
          <p:nvPicPr>
            <p:cNvPr id="27" name="Graphic 26" descr="Magnifying glass">
              <a:extLst>
                <a:ext uri="{FF2B5EF4-FFF2-40B4-BE49-F238E27FC236}">
                  <a16:creationId xmlns:a16="http://schemas.microsoft.com/office/drawing/2014/main" id="{4D27048E-346C-4EEB-9254-DEA320E028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07877" y="3589795"/>
              <a:ext cx="2000272" cy="2000272"/>
            </a:xfrm>
            <a:prstGeom prst="rect">
              <a:avLst/>
            </a:prstGeom>
          </p:spPr>
        </p:pic>
        <p:pic>
          <p:nvPicPr>
            <p:cNvPr id="28" name="Graphic 27" descr="Head with gears">
              <a:extLst>
                <a:ext uri="{FF2B5EF4-FFF2-40B4-BE49-F238E27FC236}">
                  <a16:creationId xmlns:a16="http://schemas.microsoft.com/office/drawing/2014/main" id="{0D7A85B2-1F55-4A1C-9CD5-38D82F54716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74308" y="3935536"/>
              <a:ext cx="884438" cy="884438"/>
            </a:xfrm>
            <a:prstGeom prst="rect">
              <a:avLst/>
            </a:prstGeom>
          </p:spPr>
        </p:pic>
      </p:grpSp>
      <p:sp>
        <p:nvSpPr>
          <p:cNvPr id="29" name="TextBox 28">
            <a:extLst>
              <a:ext uri="{FF2B5EF4-FFF2-40B4-BE49-F238E27FC236}">
                <a16:creationId xmlns:a16="http://schemas.microsoft.com/office/drawing/2014/main" id="{47684736-F8C7-433F-A78D-3490DA5106B0}"/>
              </a:ext>
            </a:extLst>
          </p:cNvPr>
          <p:cNvSpPr txBox="1"/>
          <p:nvPr/>
        </p:nvSpPr>
        <p:spPr>
          <a:xfrm>
            <a:off x="651959" y="992308"/>
            <a:ext cx="7144719" cy="707886"/>
          </a:xfrm>
          <a:prstGeom prst="rect">
            <a:avLst/>
          </a:prstGeom>
          <a:noFill/>
        </p:spPr>
        <p:txBody>
          <a:bodyPr wrap="square" rtlCol="0">
            <a:spAutoFit/>
          </a:bodyPr>
          <a:lstStyle/>
          <a:p>
            <a:r>
              <a:rPr lang="en-US" sz="4000" dirty="0">
                <a:solidFill>
                  <a:schemeClr val="bg1"/>
                </a:solidFill>
                <a:latin typeface="Segoe UI Light" panose="020B0502040204020203" pitchFamily="34" charset="0"/>
                <a:cs typeface="Segoe UI Light" panose="020B0502040204020203" pitchFamily="34" charset="0"/>
              </a:rPr>
              <a:t>Accurate and trusted credentials</a:t>
            </a:r>
          </a:p>
        </p:txBody>
      </p:sp>
      <p:pic>
        <p:nvPicPr>
          <p:cNvPr id="30" name="Graphic 29" descr="Diploma">
            <a:extLst>
              <a:ext uri="{FF2B5EF4-FFF2-40B4-BE49-F238E27FC236}">
                <a16:creationId xmlns:a16="http://schemas.microsoft.com/office/drawing/2014/main" id="{312AE651-117A-475D-AF5C-E224A1A3FD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72379" y="718487"/>
            <a:ext cx="1354569" cy="1354569"/>
          </a:xfrm>
          <a:prstGeom prst="rect">
            <a:avLst/>
          </a:prstGeom>
        </p:spPr>
      </p:pic>
      <p:grpSp>
        <p:nvGrpSpPr>
          <p:cNvPr id="63" name="Group 62">
            <a:extLst>
              <a:ext uri="{FF2B5EF4-FFF2-40B4-BE49-F238E27FC236}">
                <a16:creationId xmlns:a16="http://schemas.microsoft.com/office/drawing/2014/main" id="{1F22C999-8FC9-4D25-B653-49D0CC76BB44}"/>
              </a:ext>
            </a:extLst>
          </p:cNvPr>
          <p:cNvGrpSpPr/>
          <p:nvPr/>
        </p:nvGrpSpPr>
        <p:grpSpPr>
          <a:xfrm>
            <a:off x="11125200" y="6210300"/>
            <a:ext cx="646326" cy="435276"/>
            <a:chOff x="6257439" y="1196622"/>
            <a:chExt cx="4330237" cy="2684683"/>
          </a:xfrm>
        </p:grpSpPr>
        <p:pic>
          <p:nvPicPr>
            <p:cNvPr id="64" name="Picture 63" descr="A close up of a logo&#10;&#10;Description automatically generated">
              <a:extLst>
                <a:ext uri="{FF2B5EF4-FFF2-40B4-BE49-F238E27FC236}">
                  <a16:creationId xmlns:a16="http://schemas.microsoft.com/office/drawing/2014/main" id="{EB2A8CCA-DFF5-423E-A3DE-1361DE4E246D}"/>
                </a:ext>
              </a:extLst>
            </p:cNvPr>
            <p:cNvPicPr>
              <a:picLocks noChangeAspect="1"/>
            </p:cNvPicPr>
            <p:nvPr/>
          </p:nvPicPr>
          <p:blipFill rotWithShape="1">
            <a:blip r:embed="rId13">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val="0"/>
                </a:ext>
              </a:extLst>
            </a:blip>
            <a:srcRect l="24955" t="20393" b="22630"/>
            <a:stretch/>
          </p:blipFill>
          <p:spPr>
            <a:xfrm>
              <a:off x="8483746" y="1336107"/>
              <a:ext cx="2103930" cy="1597386"/>
            </a:xfrm>
            <a:prstGeom prst="rect">
              <a:avLst/>
            </a:prstGeom>
          </p:spPr>
        </p:pic>
        <p:pic>
          <p:nvPicPr>
            <p:cNvPr id="65" name="Graphic 64" descr="Head with Gears">
              <a:extLst>
                <a:ext uri="{FF2B5EF4-FFF2-40B4-BE49-F238E27FC236}">
                  <a16:creationId xmlns:a16="http://schemas.microsoft.com/office/drawing/2014/main" id="{0ABACFFF-9D3B-4D0F-8110-BA1B7DE50F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6257439" y="1196622"/>
              <a:ext cx="2891089" cy="2684683"/>
            </a:xfrm>
            <a:prstGeom prst="rect">
              <a:avLst/>
            </a:prstGeom>
          </p:spPr>
        </p:pic>
      </p:grpSp>
      <p:sp>
        <p:nvSpPr>
          <p:cNvPr id="66" name="TextBox 65">
            <a:extLst>
              <a:ext uri="{FF2B5EF4-FFF2-40B4-BE49-F238E27FC236}">
                <a16:creationId xmlns:a16="http://schemas.microsoft.com/office/drawing/2014/main" id="{DA087A90-78BE-48B7-AA12-E140C3A0AF2B}"/>
              </a:ext>
            </a:extLst>
          </p:cNvPr>
          <p:cNvSpPr txBox="1"/>
          <p:nvPr/>
        </p:nvSpPr>
        <p:spPr>
          <a:xfrm>
            <a:off x="9403135" y="6286159"/>
            <a:ext cx="1963365"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SKILLS BRIDGE</a:t>
            </a:r>
          </a:p>
        </p:txBody>
      </p:sp>
    </p:spTree>
    <p:extLst>
      <p:ext uri="{BB962C8B-B14F-4D97-AF65-F5344CB8AC3E}">
        <p14:creationId xmlns:p14="http://schemas.microsoft.com/office/powerpoint/2010/main" val="3221052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4000" decel="4400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accel="48000" decel="4800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anim calcmode="lin" valueType="num">
                                      <p:cBhvr>
                                        <p:cTn id="27" dur="500" fill="hold"/>
                                        <p:tgtEl>
                                          <p:spTgt spid="26"/>
                                        </p:tgtEl>
                                        <p:attrNameLst>
                                          <p:attrName>ppt_x</p:attrName>
                                        </p:attrNameLst>
                                      </p:cBhvr>
                                      <p:tavLst>
                                        <p:tav tm="0">
                                          <p:val>
                                            <p:strVal val="#ppt_x"/>
                                          </p:val>
                                        </p:tav>
                                        <p:tav tm="100000">
                                          <p:val>
                                            <p:strVal val="#ppt_x"/>
                                          </p:val>
                                        </p:tav>
                                      </p:tavLst>
                                    </p:anim>
                                    <p:anim calcmode="lin" valueType="num">
                                      <p:cBhvr>
                                        <p:cTn id="28"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accel="48000" decel="4400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0-#ppt_w/2"/>
                                          </p:val>
                                        </p:tav>
                                        <p:tav tm="100000">
                                          <p:val>
                                            <p:strVal val="#ppt_x"/>
                                          </p:val>
                                        </p:tav>
                                      </p:tavLst>
                                    </p:anim>
                                    <p:anim calcmode="lin" valueType="num">
                                      <p:cBhvr additive="base">
                                        <p:cTn id="3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anim calcmode="lin" valueType="num">
                                      <p:cBhvr>
                                        <p:cTn id="40" dur="500" fill="hold"/>
                                        <p:tgtEl>
                                          <p:spTgt spid="25"/>
                                        </p:tgtEl>
                                        <p:attrNameLst>
                                          <p:attrName>ppt_x</p:attrName>
                                        </p:attrNameLst>
                                      </p:cBhvr>
                                      <p:tavLst>
                                        <p:tav tm="0">
                                          <p:val>
                                            <p:strVal val="#ppt_x"/>
                                          </p:val>
                                        </p:tav>
                                        <p:tav tm="100000">
                                          <p:val>
                                            <p:strVal val="#ppt_x"/>
                                          </p:val>
                                        </p:tav>
                                      </p:tavLst>
                                    </p:anim>
                                    <p:anim calcmode="lin" valueType="num">
                                      <p:cBhvr>
                                        <p:cTn id="41"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557</Words>
  <Application>Microsoft Office PowerPoint</Application>
  <PresentationFormat>Widescreen</PresentationFormat>
  <Paragraphs>114</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Aharoni</vt:lpstr>
      <vt:lpstr>Arial</vt:lpstr>
      <vt:lpstr>Calibri</vt:lpstr>
      <vt:lpstr>Calibri Light</vt:lpstr>
      <vt:lpstr>Gadugi</vt:lpstr>
      <vt:lpstr>Open Sans</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Rommel Ormita</dc:creator>
  <cp:lastModifiedBy>Rommel Ormita</cp:lastModifiedBy>
  <cp:revision>17</cp:revision>
  <dcterms:created xsi:type="dcterms:W3CDTF">2020-01-09T11:38:41Z</dcterms:created>
  <dcterms:modified xsi:type="dcterms:W3CDTF">2020-01-18T00:48:29Z</dcterms:modified>
</cp:coreProperties>
</file>