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72" r:id="rId7"/>
    <p:sldId id="273" r:id="rId8"/>
    <p:sldId id="274" r:id="rId9"/>
    <p:sldId id="275" r:id="rId10"/>
    <p:sldId id="265" r:id="rId11"/>
    <p:sldId id="264" r:id="rId12"/>
    <p:sldId id="266" r:id="rId13"/>
    <p:sldId id="267" r:id="rId14"/>
    <p:sldId id="268" r:id="rId15"/>
    <p:sldId id="269" r:id="rId16"/>
    <p:sldId id="270" r:id="rId17"/>
    <p:sldId id="271" r:id="rId18"/>
    <p:sldId id="261"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4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5" d="100"/>
          <a:sy n="65" d="100"/>
        </p:scale>
        <p:origin x="72"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IST\736\Project\SOTU.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IST\736\Project\SOTU.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cuments\IST\736\Project\SOTU.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cuments\IST\736\Project\SOTU.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cuments\IST\736\Project\SOTU.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ocuments\IST\736\Project\SOTU.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ocuments\IST\736\Project\SOTU.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[SOTU.xlsx]Sheet4!PivotTable10</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Party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1"/>
            </a:solidFill>
            <a:ln>
              <a:noFill/>
            </a:ln>
            <a:effectLst/>
          </c:spPr>
          <c:invertIfNegative val="0"/>
          <c:cat>
            <c:strRef>
              <c:f>Sheet4!$A$4:$A$5</c:f>
              <c:strCache>
                <c:ptCount val="2"/>
                <c:pt idx="0">
                  <c:v>D</c:v>
                </c:pt>
                <c:pt idx="1">
                  <c:v>R</c:v>
                </c:pt>
              </c:strCache>
            </c:strRef>
          </c:cat>
          <c:val>
            <c:numRef>
              <c:f>Sheet4!$B$4:$B$5</c:f>
              <c:numCache>
                <c:formatCode>General</c:formatCode>
                <c:ptCount val="2"/>
                <c:pt idx="0">
                  <c:v>700</c:v>
                </c:pt>
                <c:pt idx="1">
                  <c:v>535</c:v>
                </c:pt>
              </c:numCache>
            </c:numRef>
          </c:val>
          <c:extLst>
            <c:ext xmlns:c16="http://schemas.microsoft.com/office/drawing/2014/chart" uri="{C3380CC4-5D6E-409C-BE32-E72D297353CC}">
              <c16:uniqueId val="{00000000-89CA-460A-8CE6-62DBC6FF0C4C}"/>
            </c:ext>
          </c:extLst>
        </c:ser>
        <c:dLbls>
          <c:showLegendKey val="0"/>
          <c:showVal val="0"/>
          <c:showCatName val="0"/>
          <c:showSerName val="0"/>
          <c:showPercent val="0"/>
          <c:showBubbleSize val="0"/>
        </c:dLbls>
        <c:gapWidth val="219"/>
        <c:overlap val="-27"/>
        <c:axId val="543987376"/>
        <c:axId val="543991312"/>
      </c:barChart>
      <c:catAx>
        <c:axId val="54398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991312"/>
        <c:crosses val="autoZero"/>
        <c:auto val="1"/>
        <c:lblAlgn val="ctr"/>
        <c:lblOffset val="100"/>
        <c:noMultiLvlLbl val="0"/>
      </c:catAx>
      <c:valAx>
        <c:axId val="543991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987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[SOTU.xlsx]Sheet3!PivotTable5</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Action Items by Party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Sheet3!$A$4:$A$5</c:f>
              <c:strCache>
                <c:ptCount val="2"/>
                <c:pt idx="0">
                  <c:v>D</c:v>
                </c:pt>
                <c:pt idx="1">
                  <c:v>R</c:v>
                </c:pt>
              </c:strCache>
            </c:strRef>
          </c:cat>
          <c:val>
            <c:numRef>
              <c:f>Sheet3!$B$4:$B$5</c:f>
              <c:numCache>
                <c:formatCode>General</c:formatCode>
                <c:ptCount val="2"/>
                <c:pt idx="0">
                  <c:v>186</c:v>
                </c:pt>
                <c:pt idx="1">
                  <c:v>122</c:v>
                </c:pt>
              </c:numCache>
            </c:numRef>
          </c:val>
          <c:extLst>
            <c:ext xmlns:c16="http://schemas.microsoft.com/office/drawing/2014/chart" uri="{C3380CC4-5D6E-409C-BE32-E72D297353CC}">
              <c16:uniqueId val="{00000000-2B00-4448-9997-FE724B1CD5EF}"/>
            </c:ext>
          </c:extLst>
        </c:ser>
        <c:dLbls>
          <c:showLegendKey val="0"/>
          <c:showVal val="0"/>
          <c:showCatName val="0"/>
          <c:showSerName val="0"/>
          <c:showPercent val="0"/>
          <c:showBubbleSize val="0"/>
        </c:dLbls>
        <c:gapWidth val="219"/>
        <c:overlap val="-27"/>
        <c:axId val="540982888"/>
        <c:axId val="543989344"/>
      </c:barChart>
      <c:catAx>
        <c:axId val="54098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989344"/>
        <c:crosses val="autoZero"/>
        <c:auto val="1"/>
        <c:lblAlgn val="ctr"/>
        <c:lblOffset val="100"/>
        <c:noMultiLvlLbl val="0"/>
      </c:catAx>
      <c:valAx>
        <c:axId val="54398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982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Sheet4!$D$38</c:f>
              <c:strCache>
                <c:ptCount val="1"/>
                <c:pt idx="0">
                  <c:v>Democrat Statements</c:v>
                </c:pt>
              </c:strCache>
            </c:strRef>
          </c:tx>
          <c:dPt>
            <c:idx val="0"/>
            <c:bubble3D val="0"/>
            <c:spPr>
              <a:solidFill>
                <a:srgbClr val="408448"/>
              </a:solidFill>
              <a:ln w="19050">
                <a:solidFill>
                  <a:schemeClr val="lt1"/>
                </a:solidFill>
              </a:ln>
              <a:effectLst/>
            </c:spPr>
            <c:extLst>
              <c:ext xmlns:c16="http://schemas.microsoft.com/office/drawing/2014/chart" uri="{C3380CC4-5D6E-409C-BE32-E72D297353CC}">
                <c16:uniqueId val="{00000001-35E5-4C86-A799-AA647397BF7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5E5-4C86-A799-AA647397BF74}"/>
              </c:ext>
            </c:extLst>
          </c:dPt>
          <c:dLbls>
            <c:dLbl>
              <c:idx val="0"/>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5E5-4C86-A799-AA647397BF74}"/>
                </c:ext>
              </c:extLst>
            </c:dLbl>
            <c:dLbl>
              <c:idx val="1"/>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5E5-4C86-A799-AA647397BF7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Sheet4!$C$39:$C$40</c:f>
              <c:strCache>
                <c:ptCount val="2"/>
                <c:pt idx="0">
                  <c:v>Action Items</c:v>
                </c:pt>
                <c:pt idx="1">
                  <c:v>Rhetoric</c:v>
                </c:pt>
              </c:strCache>
            </c:strRef>
          </c:cat>
          <c:val>
            <c:numRef>
              <c:f>Sheet4!$D$39:$D$40</c:f>
              <c:numCache>
                <c:formatCode>General</c:formatCode>
                <c:ptCount val="2"/>
                <c:pt idx="0">
                  <c:v>0.26571428571428574</c:v>
                </c:pt>
                <c:pt idx="1">
                  <c:v>0.73428571428571421</c:v>
                </c:pt>
              </c:numCache>
            </c:numRef>
          </c:val>
          <c:extLst>
            <c:ext xmlns:c16="http://schemas.microsoft.com/office/drawing/2014/chart" uri="{C3380CC4-5D6E-409C-BE32-E72D297353CC}">
              <c16:uniqueId val="{00000004-35E5-4C86-A799-AA647397BF7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Sheet4!$F$38</c:f>
              <c:strCache>
                <c:ptCount val="1"/>
                <c:pt idx="0">
                  <c:v>Republican Statements</c:v>
                </c:pt>
              </c:strCache>
            </c:strRef>
          </c:tx>
          <c:dPt>
            <c:idx val="0"/>
            <c:bubble3D val="0"/>
            <c:spPr>
              <a:solidFill>
                <a:srgbClr val="408448"/>
              </a:solidFill>
              <a:ln w="19050">
                <a:solidFill>
                  <a:schemeClr val="lt1"/>
                </a:solidFill>
              </a:ln>
              <a:effectLst/>
            </c:spPr>
            <c:extLst>
              <c:ext xmlns:c16="http://schemas.microsoft.com/office/drawing/2014/chart" uri="{C3380CC4-5D6E-409C-BE32-E72D297353CC}">
                <c16:uniqueId val="{00000001-6B5B-4CA7-810B-BB2CC9A2966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5B-4CA7-810B-BB2CC9A2966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Sheet4!$C$39:$C$40</c:f>
              <c:strCache>
                <c:ptCount val="2"/>
                <c:pt idx="0">
                  <c:v>Action Items</c:v>
                </c:pt>
                <c:pt idx="1">
                  <c:v>Rhetoric</c:v>
                </c:pt>
              </c:strCache>
            </c:strRef>
          </c:cat>
          <c:val>
            <c:numRef>
              <c:f>Sheet4!$F$39:$F$40</c:f>
              <c:numCache>
                <c:formatCode>General</c:formatCode>
                <c:ptCount val="2"/>
                <c:pt idx="0">
                  <c:v>0.22803738317757008</c:v>
                </c:pt>
                <c:pt idx="1">
                  <c:v>0.77196261682242995</c:v>
                </c:pt>
              </c:numCache>
            </c:numRef>
          </c:val>
          <c:extLst>
            <c:ext xmlns:c16="http://schemas.microsoft.com/office/drawing/2014/chart" uri="{C3380CC4-5D6E-409C-BE32-E72D297353CC}">
              <c16:uniqueId val="{00000004-6B5B-4CA7-810B-BB2CC9A2966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Sheet2!$M$3</c:f>
              <c:strCache>
                <c:ptCount val="1"/>
                <c:pt idx="0">
                  <c:v>Bush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C7-4ECC-84DC-BA62223515E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C7-4ECC-84DC-BA62223515E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C7-4ECC-84DC-BA62223515E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C7-4ECC-84DC-BA62223515E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3C7-4ECC-84DC-BA62223515E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3C7-4ECC-84DC-BA62223515E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3C7-4ECC-84DC-BA62223515EA}"/>
              </c:ext>
            </c:extLst>
          </c:dPt>
          <c:cat>
            <c:strRef>
              <c:f>Sheet2!$L$4:$L$10</c:f>
              <c:strCache>
                <c:ptCount val="7"/>
                <c:pt idx="0">
                  <c:v>Domestic Policy</c:v>
                </c:pt>
                <c:pt idx="1">
                  <c:v>Patriotism</c:v>
                </c:pt>
                <c:pt idx="2">
                  <c:v>Budget</c:v>
                </c:pt>
                <c:pt idx="3">
                  <c:v>Appealing Rhetoric</c:v>
                </c:pt>
                <c:pt idx="4">
                  <c:v>Finance</c:v>
                </c:pt>
                <c:pt idx="5">
                  <c:v>Anecdotes</c:v>
                </c:pt>
                <c:pt idx="6">
                  <c:v>Foreign Policy</c:v>
                </c:pt>
              </c:strCache>
            </c:strRef>
          </c:cat>
          <c:val>
            <c:numRef>
              <c:f>Sheet2!$M$4:$M$10</c:f>
              <c:numCache>
                <c:formatCode>General</c:formatCode>
                <c:ptCount val="7"/>
                <c:pt idx="0" formatCode="0.00E+00">
                  <c:v>6.4132760651183494E-5</c:v>
                </c:pt>
                <c:pt idx="1">
                  <c:v>0.54570639878608196</c:v>
                </c:pt>
                <c:pt idx="2" formatCode="0.00E+00">
                  <c:v>3.8642756117319398E-5</c:v>
                </c:pt>
                <c:pt idx="3" formatCode="0.00E+00">
                  <c:v>8.8568754310703996E-5</c:v>
                </c:pt>
                <c:pt idx="4">
                  <c:v>0.454037296139152</c:v>
                </c:pt>
                <c:pt idx="5" formatCode="0.00E+00">
                  <c:v>2.6865547054047899E-5</c:v>
                </c:pt>
                <c:pt idx="6" formatCode="0.00E+00">
                  <c:v>3.8095256632076803E-5</c:v>
                </c:pt>
              </c:numCache>
            </c:numRef>
          </c:val>
          <c:extLst>
            <c:ext xmlns:c16="http://schemas.microsoft.com/office/drawing/2014/chart" uri="{C3380CC4-5D6E-409C-BE32-E72D297353CC}">
              <c16:uniqueId val="{0000000E-73C7-4ECC-84DC-BA62223515E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Sheet2!$N$3</c:f>
              <c:strCache>
                <c:ptCount val="1"/>
                <c:pt idx="0">
                  <c:v>Clinton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067-4AB6-8A09-76FB85D3F09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067-4AB6-8A09-76FB85D3F09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067-4AB6-8A09-76FB85D3F09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067-4AB6-8A09-76FB85D3F09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067-4AB6-8A09-76FB85D3F09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067-4AB6-8A09-76FB85D3F09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067-4AB6-8A09-76FB85D3F090}"/>
              </c:ext>
            </c:extLst>
          </c:dPt>
          <c:cat>
            <c:strRef>
              <c:f>Sheet2!$L$4:$L$10</c:f>
              <c:strCache>
                <c:ptCount val="7"/>
                <c:pt idx="0">
                  <c:v>Domestic Policy</c:v>
                </c:pt>
                <c:pt idx="1">
                  <c:v>Patriotism</c:v>
                </c:pt>
                <c:pt idx="2">
                  <c:v>Budget</c:v>
                </c:pt>
                <c:pt idx="3">
                  <c:v>Appealing Rhetoric</c:v>
                </c:pt>
                <c:pt idx="4">
                  <c:v>Finance</c:v>
                </c:pt>
                <c:pt idx="5">
                  <c:v>Anecdotes</c:v>
                </c:pt>
                <c:pt idx="6">
                  <c:v>Foreign Policy</c:v>
                </c:pt>
              </c:strCache>
            </c:strRef>
          </c:cat>
          <c:val>
            <c:numRef>
              <c:f>Sheet2!$N$4:$N$10</c:f>
              <c:numCache>
                <c:formatCode>General</c:formatCode>
                <c:ptCount val="7"/>
                <c:pt idx="0">
                  <c:v>1.02652438428061E-2</c:v>
                </c:pt>
                <c:pt idx="1">
                  <c:v>0.66140602709777296</c:v>
                </c:pt>
                <c:pt idx="2">
                  <c:v>0.291671480613728</c:v>
                </c:pt>
                <c:pt idx="3">
                  <c:v>3.6563205678989498E-2</c:v>
                </c:pt>
                <c:pt idx="4" formatCode="0.00E+00">
                  <c:v>4.8549070906002497E-5</c:v>
                </c:pt>
                <c:pt idx="5" formatCode="0.00E+00">
                  <c:v>1.8814622906501898E-5</c:v>
                </c:pt>
                <c:pt idx="6" formatCode="0.00E+00">
                  <c:v>2.6679072889042299E-5</c:v>
                </c:pt>
              </c:numCache>
            </c:numRef>
          </c:val>
          <c:extLst>
            <c:ext xmlns:c16="http://schemas.microsoft.com/office/drawing/2014/chart" uri="{C3380CC4-5D6E-409C-BE32-E72D297353CC}">
              <c16:uniqueId val="{0000000E-2067-4AB6-8A09-76FB85D3F09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Sheet2!$O$3</c:f>
              <c:strCache>
                <c:ptCount val="1"/>
                <c:pt idx="0">
                  <c:v>Obama</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57-4F05-B395-441BACF62B5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57-4F05-B395-441BACF62B5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457-4F05-B395-441BACF62B5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457-4F05-B395-441BACF62B5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457-4F05-B395-441BACF62B5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457-4F05-B395-441BACF62B5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457-4F05-B395-441BACF62B5D}"/>
              </c:ext>
            </c:extLst>
          </c:dPt>
          <c:cat>
            <c:strRef>
              <c:f>Sheet2!$L$4:$L$10</c:f>
              <c:strCache>
                <c:ptCount val="7"/>
                <c:pt idx="0">
                  <c:v>Domestic Policy</c:v>
                </c:pt>
                <c:pt idx="1">
                  <c:v>Patriotism</c:v>
                </c:pt>
                <c:pt idx="2">
                  <c:v>Budget</c:v>
                </c:pt>
                <c:pt idx="3">
                  <c:v>Appealing Rhetoric</c:v>
                </c:pt>
                <c:pt idx="4">
                  <c:v>Finance</c:v>
                </c:pt>
                <c:pt idx="5">
                  <c:v>Anecdotes</c:v>
                </c:pt>
                <c:pt idx="6">
                  <c:v>Foreign Policy</c:v>
                </c:pt>
              </c:strCache>
            </c:strRef>
          </c:cat>
          <c:val>
            <c:numRef>
              <c:f>Sheet2!$O$4:$O$10</c:f>
              <c:numCache>
                <c:formatCode>General</c:formatCode>
                <c:ptCount val="7"/>
                <c:pt idx="0">
                  <c:v>0.28836315312289001</c:v>
                </c:pt>
                <c:pt idx="1">
                  <c:v>0.46081639593286799</c:v>
                </c:pt>
                <c:pt idx="2">
                  <c:v>5.4038291279829998E-3</c:v>
                </c:pt>
                <c:pt idx="3">
                  <c:v>0.24438560384645799</c:v>
                </c:pt>
                <c:pt idx="4" formatCode="0.00E+00">
                  <c:v>4.2095606089812198E-5</c:v>
                </c:pt>
                <c:pt idx="5" formatCode="0.00E+00">
                  <c:v>1.6313658321781401E-5</c:v>
                </c:pt>
                <c:pt idx="6" formatCode="0.00E+00">
                  <c:v>9.72608705388062E-4</c:v>
                </c:pt>
              </c:numCache>
            </c:numRef>
          </c:val>
          <c:extLst>
            <c:ext xmlns:c16="http://schemas.microsoft.com/office/drawing/2014/chart" uri="{C3380CC4-5D6E-409C-BE32-E72D297353CC}">
              <c16:uniqueId val="{0000000E-8457-4F05-B395-441BACF62B5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Sheet2!$P$3</c:f>
              <c:strCache>
                <c:ptCount val="1"/>
                <c:pt idx="0">
                  <c:v>Trump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CE4-407F-9F95-D3A7B1B6E83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CE4-407F-9F95-D3A7B1B6E83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CE4-407F-9F95-D3A7B1B6E83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CE4-407F-9F95-D3A7B1B6E83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CE4-407F-9F95-D3A7B1B6E83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CE4-407F-9F95-D3A7B1B6E83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CE4-407F-9F95-D3A7B1B6E83C}"/>
              </c:ext>
            </c:extLst>
          </c:dPt>
          <c:cat>
            <c:strRef>
              <c:f>Sheet2!$L$4:$L$10</c:f>
              <c:strCache>
                <c:ptCount val="7"/>
                <c:pt idx="0">
                  <c:v>Domestic Policy</c:v>
                </c:pt>
                <c:pt idx="1">
                  <c:v>Patriotism</c:v>
                </c:pt>
                <c:pt idx="2">
                  <c:v>Budget</c:v>
                </c:pt>
                <c:pt idx="3">
                  <c:v>Appealing Rhetoric</c:v>
                </c:pt>
                <c:pt idx="4">
                  <c:v>Finance</c:v>
                </c:pt>
                <c:pt idx="5">
                  <c:v>Anecdotes</c:v>
                </c:pt>
                <c:pt idx="6">
                  <c:v>Foreign Policy</c:v>
                </c:pt>
              </c:strCache>
            </c:strRef>
          </c:cat>
          <c:val>
            <c:numRef>
              <c:f>Sheet2!$P$4:$P$10</c:f>
              <c:numCache>
                <c:formatCode>General</c:formatCode>
                <c:ptCount val="7"/>
                <c:pt idx="0" formatCode="0.00E+00">
                  <c:v>5.8828319842843298E-5</c:v>
                </c:pt>
                <c:pt idx="1">
                  <c:v>0.408298650215632</c:v>
                </c:pt>
                <c:pt idx="2" formatCode="0.00E+00">
                  <c:v>3.54466016026195E-5</c:v>
                </c:pt>
                <c:pt idx="3" formatCode="0.00E+00">
                  <c:v>8.1243204779711195E-5</c:v>
                </c:pt>
                <c:pt idx="4" formatCode="0.00E+00">
                  <c:v>5.4168412503766703E-4</c:v>
                </c:pt>
                <c:pt idx="5">
                  <c:v>0.292140263190656</c:v>
                </c:pt>
                <c:pt idx="6">
                  <c:v>0.29884388434244702</c:v>
                </c:pt>
              </c:numCache>
            </c:numRef>
          </c:val>
          <c:extLst>
            <c:ext xmlns:c16="http://schemas.microsoft.com/office/drawing/2014/chart" uri="{C3380CC4-5D6E-409C-BE32-E72D297353CC}">
              <c16:uniqueId val="{0000000E-FCE4-407F-9F95-D3A7B1B6E83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B237C08-D9F3-4BE7-90D0-CA032230C33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7B841B-CCC0-438D-BC0B-D6245D1E237F}">
      <dgm:prSet/>
      <dgm:spPr/>
      <dgm:t>
        <a:bodyPr/>
        <a:lstStyle/>
        <a:p>
          <a:r>
            <a:rPr lang="en-US" b="0" i="0"/>
            <a:t>The data to be used is a cultivated dataset comprised of each recent president’s first state of the union address.</a:t>
          </a:r>
          <a:endParaRPr lang="en-US"/>
        </a:p>
      </dgm:t>
    </dgm:pt>
    <dgm:pt modelId="{BCFBA444-D662-4716-83A3-5487DD304D59}" type="parTrans" cxnId="{CF21CEC1-DB8D-4CC5-9005-39F9876C5F92}">
      <dgm:prSet/>
      <dgm:spPr/>
      <dgm:t>
        <a:bodyPr/>
        <a:lstStyle/>
        <a:p>
          <a:endParaRPr lang="en-US"/>
        </a:p>
      </dgm:t>
    </dgm:pt>
    <dgm:pt modelId="{60493E8A-991C-43F1-ACEB-D1F67311E6AC}" type="sibTrans" cxnId="{CF21CEC1-DB8D-4CC5-9005-39F9876C5F92}">
      <dgm:prSet/>
      <dgm:spPr/>
      <dgm:t>
        <a:bodyPr/>
        <a:lstStyle/>
        <a:p>
          <a:endParaRPr lang="en-US"/>
        </a:p>
      </dgm:t>
    </dgm:pt>
    <dgm:pt modelId="{7031E655-9EFC-4606-BF3C-8CADE05F5288}">
      <dgm:prSet/>
      <dgm:spPr/>
      <dgm:t>
        <a:bodyPr/>
        <a:lstStyle/>
        <a:p>
          <a:r>
            <a:rPr lang="en-US" b="0" i="0"/>
            <a:t>This allows for variation in types of rhetoric</a:t>
          </a:r>
          <a:endParaRPr lang="en-US"/>
        </a:p>
      </dgm:t>
    </dgm:pt>
    <dgm:pt modelId="{FD8765B0-EA08-444D-87EB-CAFACD473110}" type="parTrans" cxnId="{2277313B-E200-476C-B314-62F7B23B477B}">
      <dgm:prSet/>
      <dgm:spPr/>
      <dgm:t>
        <a:bodyPr/>
        <a:lstStyle/>
        <a:p>
          <a:endParaRPr lang="en-US"/>
        </a:p>
      </dgm:t>
    </dgm:pt>
    <dgm:pt modelId="{D5F2BA24-0CEF-4206-A244-33C84B75081B}" type="sibTrans" cxnId="{2277313B-E200-476C-B314-62F7B23B477B}">
      <dgm:prSet/>
      <dgm:spPr/>
      <dgm:t>
        <a:bodyPr/>
        <a:lstStyle/>
        <a:p>
          <a:endParaRPr lang="en-US"/>
        </a:p>
      </dgm:t>
    </dgm:pt>
    <dgm:pt modelId="{7AA5FE3E-B5BC-468F-BD65-FC8C10E632A4}" type="pres">
      <dgm:prSet presAssocID="{1B237C08-D9F3-4BE7-90D0-CA032230C332}" presName="root" presStyleCnt="0">
        <dgm:presLayoutVars>
          <dgm:dir/>
          <dgm:resizeHandles val="exact"/>
        </dgm:presLayoutVars>
      </dgm:prSet>
      <dgm:spPr/>
    </dgm:pt>
    <dgm:pt modelId="{38D541C3-840D-429D-B659-9B00CBA77BEB}" type="pres">
      <dgm:prSet presAssocID="{D67B841B-CCC0-438D-BC0B-D6245D1E237F}" presName="compNode" presStyleCnt="0"/>
      <dgm:spPr/>
    </dgm:pt>
    <dgm:pt modelId="{DB07F383-0F4C-4FBB-ACEA-ABED3267E265}" type="pres">
      <dgm:prSet presAssocID="{D67B841B-CCC0-438D-BC0B-D6245D1E237F}" presName="bgRect" presStyleLbl="bgShp" presStyleIdx="0" presStyleCnt="2"/>
      <dgm:spPr/>
    </dgm:pt>
    <dgm:pt modelId="{6FE38B11-2C03-4E66-9997-C8B647A5C5D7}" type="pres">
      <dgm:prSet presAssocID="{D67B841B-CCC0-438D-BC0B-D6245D1E23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1FE955E-062D-4C35-B83B-2B47E7152019}" type="pres">
      <dgm:prSet presAssocID="{D67B841B-CCC0-438D-BC0B-D6245D1E237F}" presName="spaceRect" presStyleCnt="0"/>
      <dgm:spPr/>
    </dgm:pt>
    <dgm:pt modelId="{F83119EE-5367-44BD-960C-FE19F75BA65A}" type="pres">
      <dgm:prSet presAssocID="{D67B841B-CCC0-438D-BC0B-D6245D1E237F}" presName="parTx" presStyleLbl="revTx" presStyleIdx="0" presStyleCnt="2">
        <dgm:presLayoutVars>
          <dgm:chMax val="0"/>
          <dgm:chPref val="0"/>
        </dgm:presLayoutVars>
      </dgm:prSet>
      <dgm:spPr/>
    </dgm:pt>
    <dgm:pt modelId="{1E47B65D-6199-4FD5-B9A2-4F34F0F758FD}" type="pres">
      <dgm:prSet presAssocID="{60493E8A-991C-43F1-ACEB-D1F67311E6AC}" presName="sibTrans" presStyleCnt="0"/>
      <dgm:spPr/>
    </dgm:pt>
    <dgm:pt modelId="{C63AB347-B0D6-48F6-B454-02947C34FFF0}" type="pres">
      <dgm:prSet presAssocID="{7031E655-9EFC-4606-BF3C-8CADE05F5288}" presName="compNode" presStyleCnt="0"/>
      <dgm:spPr/>
    </dgm:pt>
    <dgm:pt modelId="{2FF94DD4-6CA1-48FD-B500-EB5AC0A8AD8E}" type="pres">
      <dgm:prSet presAssocID="{7031E655-9EFC-4606-BF3C-8CADE05F5288}" presName="bgRect" presStyleLbl="bgShp" presStyleIdx="1" presStyleCnt="2"/>
      <dgm:spPr/>
    </dgm:pt>
    <dgm:pt modelId="{191FEFEE-CE1E-4F92-BB25-4C06C71F59C6}" type="pres">
      <dgm:prSet presAssocID="{7031E655-9EFC-4606-BF3C-8CADE05F52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D7D3CEB5-2057-4D34-BB49-FF8B743B3932}" type="pres">
      <dgm:prSet presAssocID="{7031E655-9EFC-4606-BF3C-8CADE05F5288}" presName="spaceRect" presStyleCnt="0"/>
      <dgm:spPr/>
    </dgm:pt>
    <dgm:pt modelId="{AB4918F6-724D-4D1E-AC0E-8C9BA55F58F8}" type="pres">
      <dgm:prSet presAssocID="{7031E655-9EFC-4606-BF3C-8CADE05F5288}" presName="parTx" presStyleLbl="revTx" presStyleIdx="1" presStyleCnt="2">
        <dgm:presLayoutVars>
          <dgm:chMax val="0"/>
          <dgm:chPref val="0"/>
        </dgm:presLayoutVars>
      </dgm:prSet>
      <dgm:spPr/>
    </dgm:pt>
  </dgm:ptLst>
  <dgm:cxnLst>
    <dgm:cxn modelId="{CFD0FB32-2014-45C0-8BBE-D2DC5E1C5B81}" type="presOf" srcId="{D67B841B-CCC0-438D-BC0B-D6245D1E237F}" destId="{F83119EE-5367-44BD-960C-FE19F75BA65A}" srcOrd="0" destOrd="0" presId="urn:microsoft.com/office/officeart/2018/2/layout/IconVerticalSolidList"/>
    <dgm:cxn modelId="{2277313B-E200-476C-B314-62F7B23B477B}" srcId="{1B237C08-D9F3-4BE7-90D0-CA032230C332}" destId="{7031E655-9EFC-4606-BF3C-8CADE05F5288}" srcOrd="1" destOrd="0" parTransId="{FD8765B0-EA08-444D-87EB-CAFACD473110}" sibTransId="{D5F2BA24-0CEF-4206-A244-33C84B75081B}"/>
    <dgm:cxn modelId="{870E643F-4D74-4271-8C3C-9206C0935600}" type="presOf" srcId="{7031E655-9EFC-4606-BF3C-8CADE05F5288}" destId="{AB4918F6-724D-4D1E-AC0E-8C9BA55F58F8}" srcOrd="0" destOrd="0" presId="urn:microsoft.com/office/officeart/2018/2/layout/IconVerticalSolidList"/>
    <dgm:cxn modelId="{2FD9CE51-21BE-4BB1-B7A8-4767868BA697}" type="presOf" srcId="{1B237C08-D9F3-4BE7-90D0-CA032230C332}" destId="{7AA5FE3E-B5BC-468F-BD65-FC8C10E632A4}" srcOrd="0" destOrd="0" presId="urn:microsoft.com/office/officeart/2018/2/layout/IconVerticalSolidList"/>
    <dgm:cxn modelId="{CF21CEC1-DB8D-4CC5-9005-39F9876C5F92}" srcId="{1B237C08-D9F3-4BE7-90D0-CA032230C332}" destId="{D67B841B-CCC0-438D-BC0B-D6245D1E237F}" srcOrd="0" destOrd="0" parTransId="{BCFBA444-D662-4716-83A3-5487DD304D59}" sibTransId="{60493E8A-991C-43F1-ACEB-D1F67311E6AC}"/>
    <dgm:cxn modelId="{FC0AE1C6-8647-4FB7-B156-45A5DF5A5B49}" type="presParOf" srcId="{7AA5FE3E-B5BC-468F-BD65-FC8C10E632A4}" destId="{38D541C3-840D-429D-B659-9B00CBA77BEB}" srcOrd="0" destOrd="0" presId="urn:microsoft.com/office/officeart/2018/2/layout/IconVerticalSolidList"/>
    <dgm:cxn modelId="{D14DDD90-D4CB-4C60-93F5-ECA89ACB0423}" type="presParOf" srcId="{38D541C3-840D-429D-B659-9B00CBA77BEB}" destId="{DB07F383-0F4C-4FBB-ACEA-ABED3267E265}" srcOrd="0" destOrd="0" presId="urn:microsoft.com/office/officeart/2018/2/layout/IconVerticalSolidList"/>
    <dgm:cxn modelId="{9383543A-6739-4666-BDC5-97D56CF519FC}" type="presParOf" srcId="{38D541C3-840D-429D-B659-9B00CBA77BEB}" destId="{6FE38B11-2C03-4E66-9997-C8B647A5C5D7}" srcOrd="1" destOrd="0" presId="urn:microsoft.com/office/officeart/2018/2/layout/IconVerticalSolidList"/>
    <dgm:cxn modelId="{369C070E-FE0D-4CE9-98F7-BF3D8AAF94F3}" type="presParOf" srcId="{38D541C3-840D-429D-B659-9B00CBA77BEB}" destId="{21FE955E-062D-4C35-B83B-2B47E7152019}" srcOrd="2" destOrd="0" presId="urn:microsoft.com/office/officeart/2018/2/layout/IconVerticalSolidList"/>
    <dgm:cxn modelId="{67847B50-BE30-4C0B-87B4-3E0C29CAA5F3}" type="presParOf" srcId="{38D541C3-840D-429D-B659-9B00CBA77BEB}" destId="{F83119EE-5367-44BD-960C-FE19F75BA65A}" srcOrd="3" destOrd="0" presId="urn:microsoft.com/office/officeart/2018/2/layout/IconVerticalSolidList"/>
    <dgm:cxn modelId="{933B637A-A1D1-4C74-B034-17C90D15F8CE}" type="presParOf" srcId="{7AA5FE3E-B5BC-468F-BD65-FC8C10E632A4}" destId="{1E47B65D-6199-4FD5-B9A2-4F34F0F758FD}" srcOrd="1" destOrd="0" presId="urn:microsoft.com/office/officeart/2018/2/layout/IconVerticalSolidList"/>
    <dgm:cxn modelId="{6E804E02-CF92-4DB6-B735-3EE8C813A3BE}" type="presParOf" srcId="{7AA5FE3E-B5BC-468F-BD65-FC8C10E632A4}" destId="{C63AB347-B0D6-48F6-B454-02947C34FFF0}" srcOrd="2" destOrd="0" presId="urn:microsoft.com/office/officeart/2018/2/layout/IconVerticalSolidList"/>
    <dgm:cxn modelId="{E7A57791-9EE1-4B1E-ABE0-A70199DAC376}" type="presParOf" srcId="{C63AB347-B0D6-48F6-B454-02947C34FFF0}" destId="{2FF94DD4-6CA1-48FD-B500-EB5AC0A8AD8E}" srcOrd="0" destOrd="0" presId="urn:microsoft.com/office/officeart/2018/2/layout/IconVerticalSolidList"/>
    <dgm:cxn modelId="{32A33D43-0E2E-4271-92B8-18E5A7709E78}" type="presParOf" srcId="{C63AB347-B0D6-48F6-B454-02947C34FFF0}" destId="{191FEFEE-CE1E-4F92-BB25-4C06C71F59C6}" srcOrd="1" destOrd="0" presId="urn:microsoft.com/office/officeart/2018/2/layout/IconVerticalSolidList"/>
    <dgm:cxn modelId="{ACDB4C24-ACEF-42C3-A632-5C7CA89D3D64}" type="presParOf" srcId="{C63AB347-B0D6-48F6-B454-02947C34FFF0}" destId="{D7D3CEB5-2057-4D34-BB49-FF8B743B3932}" srcOrd="2" destOrd="0" presId="urn:microsoft.com/office/officeart/2018/2/layout/IconVerticalSolidList"/>
    <dgm:cxn modelId="{F1664359-97AE-4171-920F-5E4A623551E0}" type="presParOf" srcId="{C63AB347-B0D6-48F6-B454-02947C34FFF0}" destId="{AB4918F6-724D-4D1E-AC0E-8C9BA55F58F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7F383-0F4C-4FBB-ACEA-ABED3267E265}">
      <dsp:nvSpPr>
        <dsp:cNvPr id="0" name=""/>
        <dsp:cNvSpPr/>
      </dsp:nvSpPr>
      <dsp:spPr>
        <a:xfrm>
          <a:off x="0" y="852586"/>
          <a:ext cx="6391275" cy="1574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38B11-2C03-4E66-9997-C8B647A5C5D7}">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3119EE-5367-44BD-960C-FE19F75BA65A}">
      <dsp:nvSpPr>
        <dsp:cNvPr id="0" name=""/>
        <dsp:cNvSpPr/>
      </dsp:nvSpPr>
      <dsp:spPr>
        <a:xfrm>
          <a:off x="1817977" y="852586"/>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977900">
            <a:lnSpc>
              <a:spcPct val="90000"/>
            </a:lnSpc>
            <a:spcBef>
              <a:spcPct val="0"/>
            </a:spcBef>
            <a:spcAft>
              <a:spcPct val="35000"/>
            </a:spcAft>
            <a:buNone/>
          </a:pPr>
          <a:r>
            <a:rPr lang="en-US" sz="2200" b="0" i="0" kern="1200"/>
            <a:t>The data to be used is a cultivated dataset comprised of each recent president’s first state of the union address.</a:t>
          </a:r>
          <a:endParaRPr lang="en-US" sz="2200" kern="1200"/>
        </a:p>
      </dsp:txBody>
      <dsp:txXfrm>
        <a:off x="1817977" y="852586"/>
        <a:ext cx="4573297" cy="1574006"/>
      </dsp:txXfrm>
    </dsp:sp>
    <dsp:sp modelId="{2FF94DD4-6CA1-48FD-B500-EB5AC0A8AD8E}">
      <dsp:nvSpPr>
        <dsp:cNvPr id="0" name=""/>
        <dsp:cNvSpPr/>
      </dsp:nvSpPr>
      <dsp:spPr>
        <a:xfrm>
          <a:off x="0" y="2820094"/>
          <a:ext cx="6391275" cy="15740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1FEFEE-CE1E-4F92-BB25-4C06C71F59C6}">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4918F6-724D-4D1E-AC0E-8C9BA55F58F8}">
      <dsp:nvSpPr>
        <dsp:cNvPr id="0" name=""/>
        <dsp:cNvSpPr/>
      </dsp:nvSpPr>
      <dsp:spPr>
        <a:xfrm>
          <a:off x="1817977" y="2820094"/>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977900">
            <a:lnSpc>
              <a:spcPct val="90000"/>
            </a:lnSpc>
            <a:spcBef>
              <a:spcPct val="0"/>
            </a:spcBef>
            <a:spcAft>
              <a:spcPct val="35000"/>
            </a:spcAft>
            <a:buNone/>
          </a:pPr>
          <a:r>
            <a:rPr lang="en-US" sz="2200" b="0" i="0" kern="1200"/>
            <a:t>This allows for variation in types of rhetoric</a:t>
          </a:r>
          <a:endParaRPr lang="en-US" sz="2200" kern="1200"/>
        </a:p>
      </dsp:txBody>
      <dsp:txXfrm>
        <a:off x="1817977" y="2820094"/>
        <a:ext cx="4573297" cy="15740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5974AE-5D52-4DEC-BC60-1434D6728646}" type="datetimeFigureOut">
              <a:rPr lang="en-US" smtClean="0"/>
              <a:t>9/8/2019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8791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5974AE-5D52-4DEC-BC60-1434D6728646}"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43763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5974AE-5D52-4DEC-BC60-1434D6728646}"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1111113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5974AE-5D52-4DEC-BC60-1434D6728646}"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2960210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974AE-5D52-4DEC-BC60-1434D6728646}"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3440300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5974AE-5D52-4DEC-BC60-1434D6728646}" type="datetimeFigureOut">
              <a:rPr lang="en-US" smtClean="0"/>
              <a:t>9/8/2019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3677649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5974AE-5D52-4DEC-BC60-1434D6728646}" type="datetimeFigureOut">
              <a:rPr lang="en-US" smtClean="0"/>
              <a:t>9/8/2019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2413007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15974AE-5D52-4DEC-BC60-1434D6728646}"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3619807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15974AE-5D52-4DEC-BC60-1434D6728646}"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276079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974AE-5D52-4DEC-BC60-1434D6728646}"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250894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974AE-5D52-4DEC-BC60-1434D6728646}" type="datetimeFigureOut">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423384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5974AE-5D52-4DEC-BC60-1434D6728646}"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111543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974AE-5D52-4DEC-BC60-1434D6728646}" type="datetimeFigureOut">
              <a:rPr lang="en-US" smtClean="0"/>
              <a:t>9/8/2019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35050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5974AE-5D52-4DEC-BC60-1434D6728646}" type="datetimeFigureOut">
              <a:rPr lang="en-US" smtClean="0"/>
              <a:t>9/8/2019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70619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974AE-5D52-4DEC-BC60-1434D6728646}" type="datetimeFigureOut">
              <a:rPr lang="en-US" smtClean="0"/>
              <a:t>9/8/2019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216863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5974AE-5D52-4DEC-BC60-1434D6728646}"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301054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5974AE-5D52-4DEC-BC60-1434D6728646}" type="datetimeFigureOut">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176C18-31AE-4A09-8B2F-5D826C9A6EC9}" type="slidenum">
              <a:rPr lang="en-US" smtClean="0"/>
              <a:t>‹#›</a:t>
            </a:fld>
            <a:endParaRPr lang="en-US"/>
          </a:p>
        </p:txBody>
      </p:sp>
    </p:spTree>
    <p:extLst>
      <p:ext uri="{BB962C8B-B14F-4D97-AF65-F5344CB8AC3E}">
        <p14:creationId xmlns:p14="http://schemas.microsoft.com/office/powerpoint/2010/main" val="417864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15974AE-5D52-4DEC-BC60-1434D6728646}" type="datetimeFigureOut">
              <a:rPr lang="en-US" smtClean="0"/>
              <a:t>9/8/2019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C176C18-31AE-4A09-8B2F-5D826C9A6EC9}" type="slidenum">
              <a:rPr lang="en-US" smtClean="0"/>
              <a:t>‹#›</a:t>
            </a:fld>
            <a:endParaRPr lang="en-US"/>
          </a:p>
        </p:txBody>
      </p:sp>
    </p:spTree>
    <p:extLst>
      <p:ext uri="{BB962C8B-B14F-4D97-AF65-F5344CB8AC3E}">
        <p14:creationId xmlns:p14="http://schemas.microsoft.com/office/powerpoint/2010/main" val="3157127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56F9-9AD3-4A68-A86F-01F4E0A27AD2}"/>
              </a:ext>
            </a:extLst>
          </p:cNvPr>
          <p:cNvSpPr>
            <a:spLocks noGrp="1"/>
          </p:cNvSpPr>
          <p:nvPr>
            <p:ph type="ctrTitle"/>
          </p:nvPr>
        </p:nvSpPr>
        <p:spPr/>
        <p:txBody>
          <a:bodyPr/>
          <a:lstStyle/>
          <a:p>
            <a:r>
              <a:rPr lang="en-US" dirty="0"/>
              <a:t>Revisiting Rhetoric: A text mining analysis of rhetoric in Political speech</a:t>
            </a:r>
          </a:p>
        </p:txBody>
      </p:sp>
      <p:sp>
        <p:nvSpPr>
          <p:cNvPr id="3" name="Subtitle 2">
            <a:extLst>
              <a:ext uri="{FF2B5EF4-FFF2-40B4-BE49-F238E27FC236}">
                <a16:creationId xmlns:a16="http://schemas.microsoft.com/office/drawing/2014/main" id="{4A02DFC6-FA97-4B3B-A70F-0D4D386D4F9D}"/>
              </a:ext>
            </a:extLst>
          </p:cNvPr>
          <p:cNvSpPr>
            <a:spLocks noGrp="1"/>
          </p:cNvSpPr>
          <p:nvPr>
            <p:ph type="subTitle" idx="1"/>
          </p:nvPr>
        </p:nvSpPr>
        <p:spPr/>
        <p:txBody>
          <a:bodyPr/>
          <a:lstStyle/>
          <a:p>
            <a:r>
              <a:rPr lang="en-US" dirty="0"/>
              <a:t>Author: Jeff Bertucci</a:t>
            </a:r>
          </a:p>
        </p:txBody>
      </p:sp>
      <p:pic>
        <p:nvPicPr>
          <p:cNvPr id="1026" name="Picture 2" descr="Image result for presidential podium">
            <a:extLst>
              <a:ext uri="{FF2B5EF4-FFF2-40B4-BE49-F238E27FC236}">
                <a16:creationId xmlns:a16="http://schemas.microsoft.com/office/drawing/2014/main" id="{BFE49A5F-CB85-4B12-A7CB-F457BD95E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3447" y="3918448"/>
            <a:ext cx="2140134" cy="2310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14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13B4-03D3-4191-9E28-4FEBC7237C42}"/>
              </a:ext>
            </a:extLst>
          </p:cNvPr>
          <p:cNvSpPr>
            <a:spLocks noGrp="1"/>
          </p:cNvSpPr>
          <p:nvPr>
            <p:ph type="title"/>
          </p:nvPr>
        </p:nvSpPr>
        <p:spPr/>
        <p:txBody>
          <a:bodyPr/>
          <a:lstStyle/>
          <a:p>
            <a:r>
              <a:rPr lang="en-US" dirty="0"/>
              <a:t>Party Breakdown</a:t>
            </a:r>
          </a:p>
        </p:txBody>
      </p:sp>
      <p:graphicFrame>
        <p:nvGraphicFramePr>
          <p:cNvPr id="4" name="Content Placeholder 3">
            <a:extLst>
              <a:ext uri="{FF2B5EF4-FFF2-40B4-BE49-F238E27FC236}">
                <a16:creationId xmlns:a16="http://schemas.microsoft.com/office/drawing/2014/main" id="{B5D1840C-73C9-46C3-AE7C-4DC23F67F773}"/>
              </a:ext>
            </a:extLst>
          </p:cNvPr>
          <p:cNvGraphicFramePr>
            <a:graphicFrameLocks noGrp="1"/>
          </p:cNvGraphicFramePr>
          <p:nvPr>
            <p:ph idx="1"/>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002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930B-666A-4563-A803-34F916DDA69E}"/>
              </a:ext>
            </a:extLst>
          </p:cNvPr>
          <p:cNvSpPr>
            <a:spLocks noGrp="1"/>
          </p:cNvSpPr>
          <p:nvPr>
            <p:ph type="title"/>
          </p:nvPr>
        </p:nvSpPr>
        <p:spPr/>
        <p:txBody>
          <a:bodyPr/>
          <a:lstStyle/>
          <a:p>
            <a:r>
              <a:rPr lang="en-US" dirty="0"/>
              <a:t>Visualized</a:t>
            </a:r>
          </a:p>
        </p:txBody>
      </p:sp>
      <p:graphicFrame>
        <p:nvGraphicFramePr>
          <p:cNvPr id="4" name="Content Placeholder 3">
            <a:extLst>
              <a:ext uri="{FF2B5EF4-FFF2-40B4-BE49-F238E27FC236}">
                <a16:creationId xmlns:a16="http://schemas.microsoft.com/office/drawing/2014/main" id="{4D49B763-11D0-4818-8509-4C204D7C02E8}"/>
              </a:ext>
            </a:extLst>
          </p:cNvPr>
          <p:cNvGraphicFramePr>
            <a:graphicFrameLocks noGrp="1"/>
          </p:cNvGraphicFramePr>
          <p:nvPr>
            <p:ph idx="1"/>
            <p:extLst>
              <p:ext uri="{D42A27DB-BD31-4B8C-83A1-F6EECF244321}">
                <p14:modId xmlns:p14="http://schemas.microsoft.com/office/powerpoint/2010/main" val="1544717983"/>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461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6633-61C3-4BE1-AFA2-2F068D206374}"/>
              </a:ext>
            </a:extLst>
          </p:cNvPr>
          <p:cNvSpPr>
            <a:spLocks noGrp="1"/>
          </p:cNvSpPr>
          <p:nvPr>
            <p:ph type="title"/>
          </p:nvPr>
        </p:nvSpPr>
        <p:spPr/>
        <p:txBody>
          <a:bodyPr/>
          <a:lstStyle/>
          <a:p>
            <a:r>
              <a:rPr lang="en-US" dirty="0"/>
              <a:t>Percentage of Action Items by party</a:t>
            </a:r>
          </a:p>
        </p:txBody>
      </p:sp>
      <p:graphicFrame>
        <p:nvGraphicFramePr>
          <p:cNvPr id="4" name="Content Placeholder 3">
            <a:extLst>
              <a:ext uri="{FF2B5EF4-FFF2-40B4-BE49-F238E27FC236}">
                <a16:creationId xmlns:a16="http://schemas.microsoft.com/office/drawing/2014/main" id="{CB4290E3-8CE0-4CE1-9514-55DB3BAEFC3D}"/>
              </a:ext>
            </a:extLst>
          </p:cNvPr>
          <p:cNvGraphicFramePr>
            <a:graphicFrameLocks noGrp="1"/>
          </p:cNvGraphicFramePr>
          <p:nvPr>
            <p:ph idx="1"/>
            <p:extLst>
              <p:ext uri="{D42A27DB-BD31-4B8C-83A1-F6EECF244321}">
                <p14:modId xmlns:p14="http://schemas.microsoft.com/office/powerpoint/2010/main" val="507652483"/>
              </p:ext>
            </p:extLst>
          </p:nvPr>
        </p:nvGraphicFramePr>
        <p:xfrm>
          <a:off x="1155700" y="2603500"/>
          <a:ext cx="4504319" cy="3416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0FE3C9F-841B-4293-937E-C8F13E765C9D}"/>
              </a:ext>
            </a:extLst>
          </p:cNvPr>
          <p:cNvGraphicFramePr>
            <a:graphicFrameLocks/>
          </p:cNvGraphicFramePr>
          <p:nvPr>
            <p:extLst>
              <p:ext uri="{D42A27DB-BD31-4B8C-83A1-F6EECF244321}">
                <p14:modId xmlns:p14="http://schemas.microsoft.com/office/powerpoint/2010/main" val="3959263570"/>
              </p:ext>
            </p:extLst>
          </p:nvPr>
        </p:nvGraphicFramePr>
        <p:xfrm>
          <a:off x="5048490" y="2601514"/>
          <a:ext cx="5553919" cy="34983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78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2CDE-D0B9-4461-9E78-0D0989E12E52}"/>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906C2DA0-F1DF-4DE3-98D0-83972202645C}"/>
              </a:ext>
            </a:extLst>
          </p:cNvPr>
          <p:cNvSpPr>
            <a:spLocks noGrp="1"/>
          </p:cNvSpPr>
          <p:nvPr>
            <p:ph idx="1"/>
          </p:nvPr>
        </p:nvSpPr>
        <p:spPr/>
        <p:txBody>
          <a:bodyPr/>
          <a:lstStyle/>
          <a:p>
            <a:r>
              <a:rPr lang="en-US" dirty="0"/>
              <a:t>7 topics discovered using the Mallet tool</a:t>
            </a:r>
          </a:p>
          <a:p>
            <a:r>
              <a:rPr lang="en-US" dirty="0"/>
              <a:t>Domestic Policy, Patriotism, Budget, Value Rhetoric, Finance, Anecdotes, and Foreign Policy</a:t>
            </a:r>
          </a:p>
          <a:p>
            <a:pPr marL="0" indent="0">
              <a:buNone/>
            </a:pPr>
            <a:endParaRPr lang="en-US" dirty="0"/>
          </a:p>
        </p:txBody>
      </p:sp>
    </p:spTree>
    <p:extLst>
      <p:ext uri="{BB962C8B-B14F-4D97-AF65-F5344CB8AC3E}">
        <p14:creationId xmlns:p14="http://schemas.microsoft.com/office/powerpoint/2010/main" val="86401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5E9C950-9A9F-43E2-B5E5-83456932E282}"/>
              </a:ext>
            </a:extLst>
          </p:cNvPr>
          <p:cNvGrpSpPr/>
          <p:nvPr/>
        </p:nvGrpSpPr>
        <p:grpSpPr>
          <a:xfrm>
            <a:off x="0" y="0"/>
            <a:ext cx="12192000" cy="6858000"/>
            <a:chOff x="0" y="0"/>
            <a:chExt cx="8715375" cy="4876800"/>
          </a:xfrm>
        </p:grpSpPr>
        <p:graphicFrame>
          <p:nvGraphicFramePr>
            <p:cNvPr id="5" name="Chart 4">
              <a:extLst>
                <a:ext uri="{FF2B5EF4-FFF2-40B4-BE49-F238E27FC236}">
                  <a16:creationId xmlns:a16="http://schemas.microsoft.com/office/drawing/2014/main" id="{5AD98F45-A4F2-4ED2-9394-D0ECDB74A564}"/>
                </a:ext>
              </a:extLst>
            </p:cNvPr>
            <p:cNvGraphicFramePr/>
            <p:nvPr/>
          </p:nvGraphicFramePr>
          <p:xfrm>
            <a:off x="0" y="1"/>
            <a:ext cx="4352925" cy="24479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C001DD77-EC30-4A98-BFD6-138BA721D336}"/>
                </a:ext>
              </a:extLst>
            </p:cNvPr>
            <p:cNvGraphicFramePr/>
            <p:nvPr/>
          </p:nvGraphicFramePr>
          <p:xfrm>
            <a:off x="4362450" y="0"/>
            <a:ext cx="4352925" cy="24383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A0A4DE0D-44B4-4A71-92CB-EC2C56BE54D9}"/>
                </a:ext>
              </a:extLst>
            </p:cNvPr>
            <p:cNvGraphicFramePr/>
            <p:nvPr/>
          </p:nvGraphicFramePr>
          <p:xfrm>
            <a:off x="28575" y="2438400"/>
            <a:ext cx="4343400" cy="2438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77243613-5E4A-4816-B658-0BCC9AE6F202}"/>
                </a:ext>
              </a:extLst>
            </p:cNvPr>
            <p:cNvGraphicFramePr/>
            <p:nvPr/>
          </p:nvGraphicFramePr>
          <p:xfrm>
            <a:off x="4362450" y="2419351"/>
            <a:ext cx="4352925" cy="2447924"/>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207961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F682-C06E-4D41-8391-138769B02CA4}"/>
              </a:ext>
            </a:extLst>
          </p:cNvPr>
          <p:cNvSpPr>
            <a:spLocks noGrp="1"/>
          </p:cNvSpPr>
          <p:nvPr>
            <p:ph type="title"/>
          </p:nvPr>
        </p:nvSpPr>
        <p:spPr/>
        <p:txBody>
          <a:bodyPr/>
          <a:lstStyle/>
          <a:p>
            <a:r>
              <a:rPr lang="en-US" dirty="0"/>
              <a:t>The Models</a:t>
            </a:r>
          </a:p>
        </p:txBody>
      </p:sp>
      <p:sp>
        <p:nvSpPr>
          <p:cNvPr id="3" name="Content Placeholder 2">
            <a:extLst>
              <a:ext uri="{FF2B5EF4-FFF2-40B4-BE49-F238E27FC236}">
                <a16:creationId xmlns:a16="http://schemas.microsoft.com/office/drawing/2014/main" id="{28354D5C-8D80-4F22-A2B5-CC4FEF6F58CE}"/>
              </a:ext>
            </a:extLst>
          </p:cNvPr>
          <p:cNvSpPr>
            <a:spLocks noGrp="1"/>
          </p:cNvSpPr>
          <p:nvPr>
            <p:ph idx="1"/>
          </p:nvPr>
        </p:nvSpPr>
        <p:spPr/>
        <p:txBody>
          <a:bodyPr/>
          <a:lstStyle/>
          <a:p>
            <a:r>
              <a:rPr lang="en-US" dirty="0"/>
              <a:t>Linear SVM Models and multinomial Naïve Bayes Models were used to categorize whether a statement made was an action item or rhetoric being used</a:t>
            </a:r>
          </a:p>
          <a:p>
            <a:r>
              <a:rPr lang="en-US" dirty="0"/>
              <a:t>Two vectorizers were used in both cases, one Unigram, and one </a:t>
            </a:r>
            <a:r>
              <a:rPr lang="en-US" dirty="0" err="1"/>
              <a:t>uni</a:t>
            </a:r>
            <a:r>
              <a:rPr lang="en-US" dirty="0"/>
              <a:t>/bi-gram model</a:t>
            </a:r>
          </a:p>
        </p:txBody>
      </p:sp>
    </p:spTree>
    <p:extLst>
      <p:ext uri="{BB962C8B-B14F-4D97-AF65-F5344CB8AC3E}">
        <p14:creationId xmlns:p14="http://schemas.microsoft.com/office/powerpoint/2010/main" val="4027725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3937-DC55-4559-9F65-1B0635E3B62F}"/>
              </a:ext>
            </a:extLst>
          </p:cNvPr>
          <p:cNvSpPr>
            <a:spLocks noGrp="1"/>
          </p:cNvSpPr>
          <p:nvPr>
            <p:ph type="title"/>
          </p:nvPr>
        </p:nvSpPr>
        <p:spPr/>
        <p:txBody>
          <a:bodyPr/>
          <a:lstStyle/>
          <a:p>
            <a:r>
              <a:rPr lang="en-US" dirty="0"/>
              <a:t>Naïve Bayes</a:t>
            </a:r>
          </a:p>
        </p:txBody>
      </p:sp>
      <p:pic>
        <p:nvPicPr>
          <p:cNvPr id="5" name="Content Placeholder 4" descr="A screenshot of a cell phone&#10;&#10;Description automatically generated">
            <a:extLst>
              <a:ext uri="{FF2B5EF4-FFF2-40B4-BE49-F238E27FC236}">
                <a16:creationId xmlns:a16="http://schemas.microsoft.com/office/drawing/2014/main" id="{8CB81C26-9AB2-4EF5-B858-3BBCBD7B4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284" y="2662494"/>
            <a:ext cx="4370854" cy="3416300"/>
          </a:xfrm>
        </p:spPr>
      </p:pic>
      <p:pic>
        <p:nvPicPr>
          <p:cNvPr id="7" name="Picture 6" descr="A screenshot of a cell phone&#10;&#10;Description automatically generated">
            <a:extLst>
              <a:ext uri="{FF2B5EF4-FFF2-40B4-BE49-F238E27FC236}">
                <a16:creationId xmlns:a16="http://schemas.microsoft.com/office/drawing/2014/main" id="{EEE159AB-6462-4E45-B277-E27EDBF6E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631" y="2662494"/>
            <a:ext cx="4420607" cy="3455187"/>
          </a:xfrm>
          <a:prstGeom prst="rect">
            <a:avLst/>
          </a:prstGeom>
        </p:spPr>
      </p:pic>
      <p:sp>
        <p:nvSpPr>
          <p:cNvPr id="8" name="TextBox 7">
            <a:extLst>
              <a:ext uri="{FF2B5EF4-FFF2-40B4-BE49-F238E27FC236}">
                <a16:creationId xmlns:a16="http://schemas.microsoft.com/office/drawing/2014/main" id="{E9606E36-2075-4388-A50C-397F1CDF8EEF}"/>
              </a:ext>
            </a:extLst>
          </p:cNvPr>
          <p:cNvSpPr txBox="1"/>
          <p:nvPr/>
        </p:nvSpPr>
        <p:spPr>
          <a:xfrm>
            <a:off x="1154954" y="6117681"/>
            <a:ext cx="3811184" cy="369332"/>
          </a:xfrm>
          <a:prstGeom prst="rect">
            <a:avLst/>
          </a:prstGeom>
          <a:noFill/>
        </p:spPr>
        <p:txBody>
          <a:bodyPr wrap="square" rtlCol="0">
            <a:spAutoFit/>
          </a:bodyPr>
          <a:lstStyle/>
          <a:p>
            <a:r>
              <a:rPr lang="en-US" dirty="0"/>
              <a:t>Unigram Model: 75% Accuracy</a:t>
            </a:r>
          </a:p>
        </p:txBody>
      </p:sp>
      <p:sp>
        <p:nvSpPr>
          <p:cNvPr id="9" name="TextBox 8">
            <a:extLst>
              <a:ext uri="{FF2B5EF4-FFF2-40B4-BE49-F238E27FC236}">
                <a16:creationId xmlns:a16="http://schemas.microsoft.com/office/drawing/2014/main" id="{36C6A6B8-CA4C-47E7-8A8C-2C54155FDE91}"/>
              </a:ext>
            </a:extLst>
          </p:cNvPr>
          <p:cNvSpPr txBox="1"/>
          <p:nvPr/>
        </p:nvSpPr>
        <p:spPr>
          <a:xfrm>
            <a:off x="7225864" y="6117681"/>
            <a:ext cx="4275417" cy="369332"/>
          </a:xfrm>
          <a:prstGeom prst="rect">
            <a:avLst/>
          </a:prstGeom>
          <a:noFill/>
        </p:spPr>
        <p:txBody>
          <a:bodyPr wrap="square" rtlCol="0">
            <a:spAutoFit/>
          </a:bodyPr>
          <a:lstStyle/>
          <a:p>
            <a:r>
              <a:rPr lang="en-US" dirty="0"/>
              <a:t>Uni/Bi gram Model: 75% Accuracy</a:t>
            </a:r>
          </a:p>
        </p:txBody>
      </p:sp>
    </p:spTree>
    <p:extLst>
      <p:ext uri="{BB962C8B-B14F-4D97-AF65-F5344CB8AC3E}">
        <p14:creationId xmlns:p14="http://schemas.microsoft.com/office/powerpoint/2010/main" val="3384932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1EB4-5C0B-4789-B141-4C4DF514F33C}"/>
              </a:ext>
            </a:extLst>
          </p:cNvPr>
          <p:cNvSpPr>
            <a:spLocks noGrp="1"/>
          </p:cNvSpPr>
          <p:nvPr>
            <p:ph type="title"/>
          </p:nvPr>
        </p:nvSpPr>
        <p:spPr/>
        <p:txBody>
          <a:bodyPr/>
          <a:lstStyle/>
          <a:p>
            <a:r>
              <a:rPr lang="en-US" dirty="0"/>
              <a:t>SVM</a:t>
            </a:r>
          </a:p>
        </p:txBody>
      </p:sp>
      <p:pic>
        <p:nvPicPr>
          <p:cNvPr id="5" name="Content Placeholder 4" descr="A screenshot of a cell phone&#10;&#10;Description automatically generated">
            <a:extLst>
              <a:ext uri="{FF2B5EF4-FFF2-40B4-BE49-F238E27FC236}">
                <a16:creationId xmlns:a16="http://schemas.microsoft.com/office/drawing/2014/main" id="{3E4A6898-36CB-426D-931C-3109DA713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303" y="2468032"/>
            <a:ext cx="4370854" cy="3416300"/>
          </a:xfrm>
        </p:spPr>
      </p:pic>
      <p:pic>
        <p:nvPicPr>
          <p:cNvPr id="7" name="Picture 6" descr="A screenshot of a cell phone&#10;&#10;Description automatically generated">
            <a:extLst>
              <a:ext uri="{FF2B5EF4-FFF2-40B4-BE49-F238E27FC236}">
                <a16:creationId xmlns:a16="http://schemas.microsoft.com/office/drawing/2014/main" id="{DA8BC843-3743-4112-B75D-E4C4C9ED7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089" y="2468032"/>
            <a:ext cx="4420607" cy="3455187"/>
          </a:xfrm>
          <a:prstGeom prst="rect">
            <a:avLst/>
          </a:prstGeom>
        </p:spPr>
      </p:pic>
      <p:sp>
        <p:nvSpPr>
          <p:cNvPr id="8" name="TextBox 7">
            <a:extLst>
              <a:ext uri="{FF2B5EF4-FFF2-40B4-BE49-F238E27FC236}">
                <a16:creationId xmlns:a16="http://schemas.microsoft.com/office/drawing/2014/main" id="{399F4DDD-DDF8-4446-B97D-7B7E0112804C}"/>
              </a:ext>
            </a:extLst>
          </p:cNvPr>
          <p:cNvSpPr txBox="1"/>
          <p:nvPr/>
        </p:nvSpPr>
        <p:spPr>
          <a:xfrm>
            <a:off x="1154954" y="6117681"/>
            <a:ext cx="3811184" cy="369332"/>
          </a:xfrm>
          <a:prstGeom prst="rect">
            <a:avLst/>
          </a:prstGeom>
          <a:noFill/>
        </p:spPr>
        <p:txBody>
          <a:bodyPr wrap="square" rtlCol="0">
            <a:spAutoFit/>
          </a:bodyPr>
          <a:lstStyle/>
          <a:p>
            <a:r>
              <a:rPr lang="en-US" dirty="0"/>
              <a:t>Unigram Model: 77% Accuracy</a:t>
            </a:r>
          </a:p>
        </p:txBody>
      </p:sp>
      <p:sp>
        <p:nvSpPr>
          <p:cNvPr id="9" name="TextBox 8">
            <a:extLst>
              <a:ext uri="{FF2B5EF4-FFF2-40B4-BE49-F238E27FC236}">
                <a16:creationId xmlns:a16="http://schemas.microsoft.com/office/drawing/2014/main" id="{8CDF8459-0283-4E0D-A7B9-7EF2125DB098}"/>
              </a:ext>
            </a:extLst>
          </p:cNvPr>
          <p:cNvSpPr txBox="1"/>
          <p:nvPr/>
        </p:nvSpPr>
        <p:spPr>
          <a:xfrm>
            <a:off x="7225864" y="6012218"/>
            <a:ext cx="4035120" cy="369332"/>
          </a:xfrm>
          <a:prstGeom prst="rect">
            <a:avLst/>
          </a:prstGeom>
          <a:noFill/>
        </p:spPr>
        <p:txBody>
          <a:bodyPr wrap="square" rtlCol="0">
            <a:spAutoFit/>
          </a:bodyPr>
          <a:lstStyle/>
          <a:p>
            <a:r>
              <a:rPr lang="en-US" dirty="0"/>
              <a:t>Uni/bi gram Model: 78% Accuracy</a:t>
            </a:r>
          </a:p>
        </p:txBody>
      </p:sp>
    </p:spTree>
    <p:extLst>
      <p:ext uri="{BB962C8B-B14F-4D97-AF65-F5344CB8AC3E}">
        <p14:creationId xmlns:p14="http://schemas.microsoft.com/office/powerpoint/2010/main" val="4072136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D66A-65BC-4383-B140-69105BD3B76F}"/>
              </a:ext>
            </a:extLst>
          </p:cNvPr>
          <p:cNvSpPr>
            <a:spLocks noGrp="1"/>
          </p:cNvSpPr>
          <p:nvPr>
            <p:ph type="title"/>
          </p:nvPr>
        </p:nvSpPr>
        <p:spPr>
          <a:xfrm>
            <a:off x="1154954" y="973668"/>
            <a:ext cx="8761413" cy="706964"/>
          </a:xfrm>
        </p:spPr>
        <p:txBody>
          <a:bodyPr/>
          <a:lstStyle/>
          <a:p>
            <a:r>
              <a:rPr lang="en-US" dirty="0"/>
              <a:t>Conclusions</a:t>
            </a:r>
          </a:p>
        </p:txBody>
      </p:sp>
      <p:sp>
        <p:nvSpPr>
          <p:cNvPr id="3" name="Content Placeholder 2">
            <a:extLst>
              <a:ext uri="{FF2B5EF4-FFF2-40B4-BE49-F238E27FC236}">
                <a16:creationId xmlns:a16="http://schemas.microsoft.com/office/drawing/2014/main" id="{81FBD009-C4D5-467C-BC16-2AD6C29195CD}"/>
              </a:ext>
            </a:extLst>
          </p:cNvPr>
          <p:cNvSpPr>
            <a:spLocks noGrp="1"/>
          </p:cNvSpPr>
          <p:nvPr>
            <p:ph idx="1"/>
          </p:nvPr>
        </p:nvSpPr>
        <p:spPr/>
        <p:txBody>
          <a:bodyPr/>
          <a:lstStyle/>
          <a:p>
            <a:r>
              <a:rPr lang="en-US" dirty="0"/>
              <a:t>Possible to pull out Action items from speeches</a:t>
            </a:r>
          </a:p>
          <a:p>
            <a:r>
              <a:rPr lang="en-US" dirty="0"/>
              <a:t>Results are not satisfactory, would prefer to see an accuracy in the mid 80s</a:t>
            </a:r>
          </a:p>
          <a:p>
            <a:r>
              <a:rPr lang="en-US" dirty="0"/>
              <a:t>Still better than random chance probability (50%) and marginally better than all in probability (75%)</a:t>
            </a:r>
          </a:p>
        </p:txBody>
      </p:sp>
    </p:spTree>
    <p:extLst>
      <p:ext uri="{BB962C8B-B14F-4D97-AF65-F5344CB8AC3E}">
        <p14:creationId xmlns:p14="http://schemas.microsoft.com/office/powerpoint/2010/main" val="57545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picture containing wall, indoor&#10;&#10;Description automatically generated">
            <a:extLst>
              <a:ext uri="{FF2B5EF4-FFF2-40B4-BE49-F238E27FC236}">
                <a16:creationId xmlns:a16="http://schemas.microsoft.com/office/drawing/2014/main" id="{53AFBD13-F305-456A-A5C2-A975E146D9E9}"/>
              </a:ext>
            </a:extLst>
          </p:cNvPr>
          <p:cNvPicPr>
            <a:picLocks noChangeAspect="1"/>
          </p:cNvPicPr>
          <p:nvPr/>
        </p:nvPicPr>
        <p:blipFill rotWithShape="1">
          <a:blip r:embed="rId3"/>
          <a:srcRect t="23837" r="-1" b="8658"/>
          <a:stretch/>
        </p:blipFill>
        <p:spPr>
          <a:xfrm>
            <a:off x="1" y="-5"/>
            <a:ext cx="12191695" cy="5020241"/>
          </a:xfrm>
          <a:custGeom>
            <a:avLst/>
            <a:gdLst>
              <a:gd name="connsiteX0" fmla="*/ 0 w 12191695"/>
              <a:gd name="connsiteY0" fmla="*/ 0 h 5020241"/>
              <a:gd name="connsiteX1" fmla="*/ 12191695 w 12191695"/>
              <a:gd name="connsiteY1" fmla="*/ 0 h 5020241"/>
              <a:gd name="connsiteX2" fmla="*/ 12191695 w 12191695"/>
              <a:gd name="connsiteY2" fmla="*/ 4057991 h 5020241"/>
              <a:gd name="connsiteX3" fmla="*/ 11914945 w 12191695"/>
              <a:gd name="connsiteY3" fmla="*/ 4110187 h 5020241"/>
              <a:gd name="connsiteX4" fmla="*/ 11639412 w 12191695"/>
              <a:gd name="connsiteY4" fmla="*/ 4159931 h 5020241"/>
              <a:gd name="connsiteX5" fmla="*/ 11362661 w 12191695"/>
              <a:gd name="connsiteY5" fmla="*/ 4208624 h 5020241"/>
              <a:gd name="connsiteX6" fmla="*/ 11084690 w 12191695"/>
              <a:gd name="connsiteY6" fmla="*/ 4250310 h 5020241"/>
              <a:gd name="connsiteX7" fmla="*/ 10807939 w 12191695"/>
              <a:gd name="connsiteY7" fmla="*/ 4292347 h 5020241"/>
              <a:gd name="connsiteX8" fmla="*/ 10529968 w 12191695"/>
              <a:gd name="connsiteY8" fmla="*/ 4331582 h 5020241"/>
              <a:gd name="connsiteX9" fmla="*/ 10255655 w 12191695"/>
              <a:gd name="connsiteY9" fmla="*/ 4365211 h 5020241"/>
              <a:gd name="connsiteX10" fmla="*/ 9977684 w 12191695"/>
              <a:gd name="connsiteY10" fmla="*/ 4397089 h 5020241"/>
              <a:gd name="connsiteX11" fmla="*/ 9700933 w 12191695"/>
              <a:gd name="connsiteY11" fmla="*/ 4426165 h 5020241"/>
              <a:gd name="connsiteX12" fmla="*/ 9429058 w 12191695"/>
              <a:gd name="connsiteY12" fmla="*/ 4451387 h 5020241"/>
              <a:gd name="connsiteX13" fmla="*/ 9153526 w 12191695"/>
              <a:gd name="connsiteY13" fmla="*/ 4476609 h 5020241"/>
              <a:gd name="connsiteX14" fmla="*/ 8881651 w 12191695"/>
              <a:gd name="connsiteY14" fmla="*/ 4497628 h 5020241"/>
              <a:gd name="connsiteX15" fmla="*/ 8609776 w 12191695"/>
              <a:gd name="connsiteY15" fmla="*/ 4514092 h 5020241"/>
              <a:gd name="connsiteX16" fmla="*/ 8339121 w 12191695"/>
              <a:gd name="connsiteY16" fmla="*/ 4531258 h 5020241"/>
              <a:gd name="connsiteX17" fmla="*/ 8070903 w 12191695"/>
              <a:gd name="connsiteY17" fmla="*/ 4545620 h 5020241"/>
              <a:gd name="connsiteX18" fmla="*/ 7805124 w 12191695"/>
              <a:gd name="connsiteY18" fmla="*/ 4555779 h 5020241"/>
              <a:gd name="connsiteX19" fmla="*/ 7539345 w 12191695"/>
              <a:gd name="connsiteY19" fmla="*/ 4564537 h 5020241"/>
              <a:gd name="connsiteX20" fmla="*/ 7276005 w 12191695"/>
              <a:gd name="connsiteY20" fmla="*/ 4572944 h 5020241"/>
              <a:gd name="connsiteX21" fmla="*/ 7016322 w 12191695"/>
              <a:gd name="connsiteY21" fmla="*/ 4576798 h 5020241"/>
              <a:gd name="connsiteX22" fmla="*/ 6756639 w 12191695"/>
              <a:gd name="connsiteY22" fmla="*/ 4581001 h 5020241"/>
              <a:gd name="connsiteX23" fmla="*/ 6500613 w 12191695"/>
              <a:gd name="connsiteY23" fmla="*/ 4583103 h 5020241"/>
              <a:gd name="connsiteX24" fmla="*/ 6247026 w 12191695"/>
              <a:gd name="connsiteY24" fmla="*/ 4581001 h 5020241"/>
              <a:gd name="connsiteX25" fmla="*/ 5995877 w 12191695"/>
              <a:gd name="connsiteY25" fmla="*/ 4581001 h 5020241"/>
              <a:gd name="connsiteX26" fmla="*/ 5747167 w 12191695"/>
              <a:gd name="connsiteY26" fmla="*/ 4576798 h 5020241"/>
              <a:gd name="connsiteX27" fmla="*/ 5503333 w 12191695"/>
              <a:gd name="connsiteY27" fmla="*/ 4570492 h 5020241"/>
              <a:gd name="connsiteX28" fmla="*/ 5261938 w 12191695"/>
              <a:gd name="connsiteY28" fmla="*/ 4564537 h 5020241"/>
              <a:gd name="connsiteX29" fmla="*/ 5025418 w 12191695"/>
              <a:gd name="connsiteY29" fmla="*/ 4557881 h 5020241"/>
              <a:gd name="connsiteX30" fmla="*/ 4790118 w 12191695"/>
              <a:gd name="connsiteY30" fmla="*/ 4547722 h 5020241"/>
              <a:gd name="connsiteX31" fmla="*/ 4558477 w 12191695"/>
              <a:gd name="connsiteY31" fmla="*/ 4536862 h 5020241"/>
              <a:gd name="connsiteX32" fmla="*/ 4331710 w 12191695"/>
              <a:gd name="connsiteY32" fmla="*/ 4527054 h 5020241"/>
              <a:gd name="connsiteX33" fmla="*/ 3889152 w 12191695"/>
              <a:gd name="connsiteY33" fmla="*/ 4499379 h 5020241"/>
              <a:gd name="connsiteX34" fmla="*/ 3464881 w 12191695"/>
              <a:gd name="connsiteY34" fmla="*/ 4469954 h 5020241"/>
              <a:gd name="connsiteX35" fmla="*/ 3057678 w 12191695"/>
              <a:gd name="connsiteY35" fmla="*/ 4439126 h 5020241"/>
              <a:gd name="connsiteX36" fmla="*/ 2672421 w 12191695"/>
              <a:gd name="connsiteY36" fmla="*/ 4405147 h 5020241"/>
              <a:gd name="connsiteX37" fmla="*/ 2304232 w 12191695"/>
              <a:gd name="connsiteY37" fmla="*/ 4369765 h 5020241"/>
              <a:gd name="connsiteX38" fmla="*/ 1962864 w 12191695"/>
              <a:gd name="connsiteY38" fmla="*/ 4331582 h 5020241"/>
              <a:gd name="connsiteX39" fmla="*/ 1642223 w 12191695"/>
              <a:gd name="connsiteY39" fmla="*/ 4294099 h 5020241"/>
              <a:gd name="connsiteX40" fmla="*/ 1347183 w 12191695"/>
              <a:gd name="connsiteY40" fmla="*/ 4256616 h 5020241"/>
              <a:gd name="connsiteX41" fmla="*/ 1076528 w 12191695"/>
              <a:gd name="connsiteY41" fmla="*/ 4221235 h 5020241"/>
              <a:gd name="connsiteX42" fmla="*/ 836351 w 12191695"/>
              <a:gd name="connsiteY42" fmla="*/ 4187605 h 5020241"/>
              <a:gd name="connsiteX43" fmla="*/ 619339 w 12191695"/>
              <a:gd name="connsiteY43" fmla="*/ 4155727 h 5020241"/>
              <a:gd name="connsiteX44" fmla="*/ 436464 w 12191695"/>
              <a:gd name="connsiteY44" fmla="*/ 4129104 h 5020241"/>
              <a:gd name="connsiteX45" fmla="*/ 282848 w 12191695"/>
              <a:gd name="connsiteY45" fmla="*/ 4103881 h 5020241"/>
              <a:gd name="connsiteX46" fmla="*/ 71932 w 12191695"/>
              <a:gd name="connsiteY46" fmla="*/ 4067800 h 5020241"/>
              <a:gd name="connsiteX47" fmla="*/ 1 w 12191695"/>
              <a:gd name="connsiteY47" fmla="*/ 4055539 h 5020241"/>
              <a:gd name="connsiteX48" fmla="*/ 1 w 12191695"/>
              <a:gd name="connsiteY48" fmla="*/ 5020241 h 5020241"/>
              <a:gd name="connsiteX49" fmla="*/ 0 w 12191695"/>
              <a:gd name="connsiteY49" fmla="*/ 5020241 h 5020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5" name="Freeform: Shape 1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C90D17F5-EEE6-402E-80CA-EC2A8E691FDC}"/>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r>
              <a:rPr lang="en-US" sz="4400">
                <a:solidFill>
                  <a:srgbClr val="EBEBEB"/>
                </a:solidFill>
              </a:rPr>
              <a:t>Questions?</a:t>
            </a:r>
          </a:p>
        </p:txBody>
      </p:sp>
      <p:sp>
        <p:nvSpPr>
          <p:cNvPr id="1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5878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9AC9C4EB-31D7-4C00-8736-7D6E9E3781E5}"/>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Introduction</a:t>
            </a:r>
          </a:p>
        </p:txBody>
      </p:sp>
      <p:sp>
        <p:nvSpPr>
          <p:cNvPr id="3" name="Content Placeholder 2">
            <a:extLst>
              <a:ext uri="{FF2B5EF4-FFF2-40B4-BE49-F238E27FC236}">
                <a16:creationId xmlns:a16="http://schemas.microsoft.com/office/drawing/2014/main" id="{9244D715-C288-4A41-8234-8498E0E13DE3}"/>
              </a:ext>
            </a:extLst>
          </p:cNvPr>
          <p:cNvSpPr>
            <a:spLocks noGrp="1"/>
          </p:cNvSpPr>
          <p:nvPr>
            <p:ph idx="1"/>
          </p:nvPr>
        </p:nvSpPr>
        <p:spPr>
          <a:xfrm>
            <a:off x="5290077" y="437513"/>
            <a:ext cx="5502614" cy="5954325"/>
          </a:xfrm>
        </p:spPr>
        <p:txBody>
          <a:bodyPr anchor="ctr">
            <a:normAutofit/>
          </a:bodyPr>
          <a:lstStyle/>
          <a:p>
            <a:r>
              <a:rPr lang="en-US" sz="2000" dirty="0"/>
              <a:t>Political Speeches can be broken down into two categories</a:t>
            </a:r>
          </a:p>
          <a:p>
            <a:pPr lvl="1"/>
            <a:r>
              <a:rPr lang="en-US" sz="2000" dirty="0"/>
              <a:t>Action Items: The politician setting out policy decisions they will work to make</a:t>
            </a:r>
          </a:p>
          <a:p>
            <a:pPr lvl="1"/>
            <a:r>
              <a:rPr lang="en-US" sz="2000" dirty="0"/>
              <a:t>Rhetoric: The politician using words in order to frame what they are doing, recognize individuals, or other methods to win over voters</a:t>
            </a:r>
          </a:p>
        </p:txBody>
      </p:sp>
    </p:spTree>
    <p:extLst>
      <p:ext uri="{BB962C8B-B14F-4D97-AF65-F5344CB8AC3E}">
        <p14:creationId xmlns:p14="http://schemas.microsoft.com/office/powerpoint/2010/main" val="345005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9AC9C4EB-31D7-4C00-8736-7D6E9E3781E5}"/>
              </a:ext>
            </a:extLst>
          </p:cNvPr>
          <p:cNvSpPr>
            <a:spLocks noGrp="1"/>
          </p:cNvSpPr>
          <p:nvPr>
            <p:ph type="title"/>
          </p:nvPr>
        </p:nvSpPr>
        <p:spPr>
          <a:xfrm>
            <a:off x="994087" y="1130603"/>
            <a:ext cx="3342442" cy="4596794"/>
          </a:xfrm>
        </p:spPr>
        <p:txBody>
          <a:bodyPr anchor="ctr">
            <a:normAutofit/>
          </a:bodyPr>
          <a:lstStyle/>
          <a:p>
            <a:r>
              <a:rPr lang="en-US" sz="3200" dirty="0">
                <a:solidFill>
                  <a:srgbClr val="EBEBEB"/>
                </a:solidFill>
              </a:rPr>
              <a:t>State of the Union</a:t>
            </a:r>
          </a:p>
        </p:txBody>
      </p:sp>
      <p:sp>
        <p:nvSpPr>
          <p:cNvPr id="3" name="Content Placeholder 2">
            <a:extLst>
              <a:ext uri="{FF2B5EF4-FFF2-40B4-BE49-F238E27FC236}">
                <a16:creationId xmlns:a16="http://schemas.microsoft.com/office/drawing/2014/main" id="{9244D715-C288-4A41-8234-8498E0E13DE3}"/>
              </a:ext>
            </a:extLst>
          </p:cNvPr>
          <p:cNvSpPr>
            <a:spLocks noGrp="1"/>
          </p:cNvSpPr>
          <p:nvPr>
            <p:ph idx="1"/>
          </p:nvPr>
        </p:nvSpPr>
        <p:spPr>
          <a:xfrm>
            <a:off x="5290077" y="437513"/>
            <a:ext cx="5502614" cy="5954325"/>
          </a:xfrm>
        </p:spPr>
        <p:txBody>
          <a:bodyPr anchor="ctr">
            <a:normAutofit/>
          </a:bodyPr>
          <a:lstStyle/>
          <a:p>
            <a:r>
              <a:rPr lang="en-US" dirty="0"/>
              <a:t>the president “shall from time to time give to the Congress Information of the State of the Union, and recommend to their Consideration such measures as he shall judge necessary and expedient”</a:t>
            </a:r>
          </a:p>
          <a:p>
            <a:r>
              <a:rPr lang="en-US" sz="2000" dirty="0"/>
              <a:t>Originally, it was just a document that the president would submit annually to congress</a:t>
            </a:r>
          </a:p>
          <a:p>
            <a:r>
              <a:rPr lang="en-US" sz="2000" dirty="0"/>
              <a:t>Now, Thanks to President Wilson in 1913, it is a speech directed to Congress, but viewed directly by the public</a:t>
            </a:r>
          </a:p>
        </p:txBody>
      </p:sp>
    </p:spTree>
    <p:extLst>
      <p:ext uri="{BB962C8B-B14F-4D97-AF65-F5344CB8AC3E}">
        <p14:creationId xmlns:p14="http://schemas.microsoft.com/office/powerpoint/2010/main" val="353988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40C5EE8-0669-4E13-9D50-D02D3027FBC6}"/>
              </a:ext>
            </a:extLst>
          </p:cNvPr>
          <p:cNvSpPr>
            <a:spLocks noGrp="1"/>
          </p:cNvSpPr>
          <p:nvPr>
            <p:ph type="title"/>
          </p:nvPr>
        </p:nvSpPr>
        <p:spPr>
          <a:xfrm>
            <a:off x="1154955" y="973667"/>
            <a:ext cx="2942210" cy="4833745"/>
          </a:xfrm>
        </p:spPr>
        <p:txBody>
          <a:bodyPr>
            <a:normAutofit/>
          </a:bodyPr>
          <a:lstStyle/>
          <a:p>
            <a:r>
              <a:rPr lang="en-US">
                <a:solidFill>
                  <a:srgbClr val="EBEBEB"/>
                </a:solidFill>
              </a:rPr>
              <a:t>The data</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E6F6DCDA-4574-4E93-AEA3-71D36AC88FB9}"/>
              </a:ext>
            </a:extLst>
          </p:cNvPr>
          <p:cNvGraphicFramePr>
            <a:graphicFrameLocks noGrp="1"/>
          </p:cNvGraphicFramePr>
          <p:nvPr>
            <p:ph idx="1"/>
            <p:extLst>
              <p:ext uri="{D42A27DB-BD31-4B8C-83A1-F6EECF244321}">
                <p14:modId xmlns:p14="http://schemas.microsoft.com/office/powerpoint/2010/main" val="382964084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301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9680-D8E5-4247-B75B-CB5298DE894B}"/>
              </a:ext>
            </a:extLst>
          </p:cNvPr>
          <p:cNvSpPr>
            <a:spLocks noGrp="1"/>
          </p:cNvSpPr>
          <p:nvPr>
            <p:ph type="title"/>
          </p:nvPr>
        </p:nvSpPr>
        <p:spPr/>
        <p:txBody>
          <a:bodyPr/>
          <a:lstStyle/>
          <a:p>
            <a:r>
              <a:rPr lang="en-US" dirty="0"/>
              <a:t>The Goal</a:t>
            </a:r>
          </a:p>
        </p:txBody>
      </p:sp>
      <p:sp>
        <p:nvSpPr>
          <p:cNvPr id="3" name="Content Placeholder 2">
            <a:extLst>
              <a:ext uri="{FF2B5EF4-FFF2-40B4-BE49-F238E27FC236}">
                <a16:creationId xmlns:a16="http://schemas.microsoft.com/office/drawing/2014/main" id="{0B24D08D-9801-486B-BA51-3A3A12F1D72D}"/>
              </a:ext>
            </a:extLst>
          </p:cNvPr>
          <p:cNvSpPr>
            <a:spLocks noGrp="1"/>
          </p:cNvSpPr>
          <p:nvPr>
            <p:ph idx="1"/>
          </p:nvPr>
        </p:nvSpPr>
        <p:spPr/>
        <p:txBody>
          <a:bodyPr/>
          <a:lstStyle/>
          <a:p>
            <a:r>
              <a:rPr lang="en-US" dirty="0"/>
              <a:t>Separate action items out from rhetoric within political speeches</a:t>
            </a:r>
          </a:p>
          <a:p>
            <a:r>
              <a:rPr lang="en-US" dirty="0"/>
              <a:t>Create a basis to break down political speeches to their base components</a:t>
            </a:r>
          </a:p>
          <a:p>
            <a:r>
              <a:rPr lang="en-US" dirty="0"/>
              <a:t>Find a way to compare effectiveness of speeches that contain different topics</a:t>
            </a:r>
          </a:p>
          <a:p>
            <a:r>
              <a:rPr lang="en-US" dirty="0"/>
              <a:t>Create a metric that can be seen to have an impact over time</a:t>
            </a:r>
          </a:p>
        </p:txBody>
      </p:sp>
    </p:spTree>
    <p:extLst>
      <p:ext uri="{BB962C8B-B14F-4D97-AF65-F5344CB8AC3E}">
        <p14:creationId xmlns:p14="http://schemas.microsoft.com/office/powerpoint/2010/main" val="241671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B913-9603-4AD7-A36C-FCD14E6C7F0E}"/>
              </a:ext>
            </a:extLst>
          </p:cNvPr>
          <p:cNvSpPr>
            <a:spLocks noGrp="1"/>
          </p:cNvSpPr>
          <p:nvPr>
            <p:ph type="title"/>
          </p:nvPr>
        </p:nvSpPr>
        <p:spPr/>
        <p:txBody>
          <a:bodyPr/>
          <a:lstStyle/>
          <a:p>
            <a:r>
              <a:rPr lang="en-US" dirty="0"/>
              <a:t>The Speeches-Clinton</a:t>
            </a:r>
          </a:p>
        </p:txBody>
      </p:sp>
      <p:pic>
        <p:nvPicPr>
          <p:cNvPr id="5" name="Content Placeholder 4" descr="A close up of a logo&#10;&#10;Description automatically generated">
            <a:extLst>
              <a:ext uri="{FF2B5EF4-FFF2-40B4-BE49-F238E27FC236}">
                <a16:creationId xmlns:a16="http://schemas.microsoft.com/office/drawing/2014/main" id="{90927957-D49D-4E37-BEC5-EBBC3ACF02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733" y="2197510"/>
            <a:ext cx="8377634" cy="4395539"/>
          </a:xfrm>
        </p:spPr>
      </p:pic>
    </p:spTree>
    <p:extLst>
      <p:ext uri="{BB962C8B-B14F-4D97-AF65-F5344CB8AC3E}">
        <p14:creationId xmlns:p14="http://schemas.microsoft.com/office/powerpoint/2010/main" val="325602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C4CB-A196-49BC-9D98-00995AF3BD01}"/>
              </a:ext>
            </a:extLst>
          </p:cNvPr>
          <p:cNvSpPr>
            <a:spLocks noGrp="1"/>
          </p:cNvSpPr>
          <p:nvPr>
            <p:ph type="title"/>
          </p:nvPr>
        </p:nvSpPr>
        <p:spPr/>
        <p:txBody>
          <a:bodyPr/>
          <a:lstStyle/>
          <a:p>
            <a:r>
              <a:rPr lang="en-US" dirty="0"/>
              <a:t>The Speeches-Bush</a:t>
            </a:r>
          </a:p>
        </p:txBody>
      </p:sp>
      <p:pic>
        <p:nvPicPr>
          <p:cNvPr id="5" name="Content Placeholder 4" descr="A close up of a sign&#10;&#10;Description automatically generated">
            <a:extLst>
              <a:ext uri="{FF2B5EF4-FFF2-40B4-BE49-F238E27FC236}">
                <a16:creationId xmlns:a16="http://schemas.microsoft.com/office/drawing/2014/main" id="{0AA68ABB-04E7-4FDF-B012-780BCB788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857" y="2261101"/>
            <a:ext cx="8761413" cy="4596899"/>
          </a:xfrm>
        </p:spPr>
      </p:pic>
    </p:spTree>
    <p:extLst>
      <p:ext uri="{BB962C8B-B14F-4D97-AF65-F5344CB8AC3E}">
        <p14:creationId xmlns:p14="http://schemas.microsoft.com/office/powerpoint/2010/main" val="30811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9848-D95C-4EF9-974D-ADC8991FA82B}"/>
              </a:ext>
            </a:extLst>
          </p:cNvPr>
          <p:cNvSpPr>
            <a:spLocks noGrp="1"/>
          </p:cNvSpPr>
          <p:nvPr>
            <p:ph type="title"/>
          </p:nvPr>
        </p:nvSpPr>
        <p:spPr/>
        <p:txBody>
          <a:bodyPr/>
          <a:lstStyle/>
          <a:p>
            <a:r>
              <a:rPr lang="en-US" dirty="0"/>
              <a:t>The Speeches-Obama</a:t>
            </a:r>
          </a:p>
        </p:txBody>
      </p:sp>
      <p:pic>
        <p:nvPicPr>
          <p:cNvPr id="5" name="Content Placeholder 4" descr="A close up of a sign&#10;&#10;Description automatically generated">
            <a:extLst>
              <a:ext uri="{FF2B5EF4-FFF2-40B4-BE49-F238E27FC236}">
                <a16:creationId xmlns:a16="http://schemas.microsoft.com/office/drawing/2014/main" id="{75B346D0-5F2E-498E-BE1D-C6C0C6471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6631" y="2171917"/>
            <a:ext cx="9158748" cy="4805370"/>
          </a:xfrm>
        </p:spPr>
      </p:pic>
    </p:spTree>
    <p:extLst>
      <p:ext uri="{BB962C8B-B14F-4D97-AF65-F5344CB8AC3E}">
        <p14:creationId xmlns:p14="http://schemas.microsoft.com/office/powerpoint/2010/main" val="42834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BA42-8EF7-4634-9C0B-DD46D83A2168}"/>
              </a:ext>
            </a:extLst>
          </p:cNvPr>
          <p:cNvSpPr>
            <a:spLocks noGrp="1"/>
          </p:cNvSpPr>
          <p:nvPr>
            <p:ph type="title"/>
          </p:nvPr>
        </p:nvSpPr>
        <p:spPr/>
        <p:txBody>
          <a:bodyPr/>
          <a:lstStyle/>
          <a:p>
            <a:r>
              <a:rPr lang="en-US" dirty="0"/>
              <a:t>The Speeches-Trump</a:t>
            </a:r>
          </a:p>
        </p:txBody>
      </p:sp>
      <p:pic>
        <p:nvPicPr>
          <p:cNvPr id="5" name="Content Placeholder 4" descr="A picture containing text&#10;&#10;Description automatically generated">
            <a:extLst>
              <a:ext uri="{FF2B5EF4-FFF2-40B4-BE49-F238E27FC236}">
                <a16:creationId xmlns:a16="http://schemas.microsoft.com/office/drawing/2014/main" id="{FC0EFB13-AFE1-48CB-AFD3-DAA75C0FBC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342" y="2323576"/>
            <a:ext cx="8333134" cy="4372191"/>
          </a:xfrm>
        </p:spPr>
      </p:pic>
    </p:spTree>
    <p:extLst>
      <p:ext uri="{BB962C8B-B14F-4D97-AF65-F5344CB8AC3E}">
        <p14:creationId xmlns:p14="http://schemas.microsoft.com/office/powerpoint/2010/main" val="475706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26</TotalTime>
  <Words>401</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Revisiting Rhetoric: A text mining analysis of rhetoric in Political speech</vt:lpstr>
      <vt:lpstr>Introduction</vt:lpstr>
      <vt:lpstr>State of the Union</vt:lpstr>
      <vt:lpstr>The data</vt:lpstr>
      <vt:lpstr>The Goal</vt:lpstr>
      <vt:lpstr>The Speeches-Clinton</vt:lpstr>
      <vt:lpstr>The Speeches-Bush</vt:lpstr>
      <vt:lpstr>The Speeches-Obama</vt:lpstr>
      <vt:lpstr>The Speeches-Trump</vt:lpstr>
      <vt:lpstr>Party Breakdown</vt:lpstr>
      <vt:lpstr>Visualized</vt:lpstr>
      <vt:lpstr>Percentage of Action Items by party</vt:lpstr>
      <vt:lpstr>Topics</vt:lpstr>
      <vt:lpstr>PowerPoint Presentation</vt:lpstr>
      <vt:lpstr>The Models</vt:lpstr>
      <vt:lpstr>Naïve Bayes</vt:lpstr>
      <vt:lpstr>SVM</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Revisiting Rhetoric: A text mining analysis of rhetoric in Political speech</dc:title>
  <dc:creator>Jeffrey G Bertucci</dc:creator>
  <cp:lastModifiedBy>Jeff Bertucci</cp:lastModifiedBy>
  <cp:revision>4</cp:revision>
  <dcterms:created xsi:type="dcterms:W3CDTF">2019-08-10T22:59:59Z</dcterms:created>
  <dcterms:modified xsi:type="dcterms:W3CDTF">2019-09-08T17:35:08Z</dcterms:modified>
</cp:coreProperties>
</file>