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  <p:sldMasterId id="2147483668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zkSwg1fdroGQeLWdP6+IYWryv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 observable that uber has a positive  and negative impact on the consumers </a:t>
            </a:r>
            <a:endParaRPr/>
          </a:p>
        </p:txBody>
      </p:sp>
      <p:sp>
        <p:nvSpPr>
          <p:cNvPr id="300" name="Google Shape;30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22C4ED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7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" name="Google Shape;28;p17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29;p17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17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17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9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9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0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Google Shape;109;p30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0" name="Google Shape;110;p3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1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1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2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2" name="Google Shape;122;p32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3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32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27" name="Google Shape;127;p32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3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3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4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4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7" name="Google Shape;137;p34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3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34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42" name="Google Shape;142;p3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5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5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46" name="Google Shape;146;p35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3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6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53" name="Google Shape;153;p3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7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7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59" name="Google Shape;159;p3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6" name="Google Shape;186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4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4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5" name="Google Shape;205;p4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4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7" name="Google Shape;207;p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4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14" name="Google Shape;214;p4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5" name="Google Shape;215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4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1" name="Google Shape;221;p4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2" name="Google Shape;222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4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8" name="Google Shape;228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4" name="Google Shape;234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7" name="Google Shape;67;p16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" name="Google Shape;68;p16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" name="Google Shape;69;p16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" name="Google Shape;70;p16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" name="Google Shape;71;p16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7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8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8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5" name="Google Shape;95;p28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2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">
              <a:srgbClr val="FFFFFF"/>
            </a:gs>
            <a:gs pos="100000">
              <a:srgbClr val="43D5FA"/>
            </a:gs>
          </a:gsLst>
          <a:lin ang="61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5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11" name="Google Shape;11;p15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5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15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15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5;p15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14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34" name="Google Shape;34;p14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5;p14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" name="Google Shape;36;p14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" name="Google Shape;37;p14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8;p14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9" name="Google Shape;39;p1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cialneid.wordpress.com/2013/06/06/informazione-rapidita-sintesi-efficienza-in-una-parola-twit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62D2EF"/>
              </a:gs>
              <a:gs pos="10000">
                <a:srgbClr val="62D2EF"/>
              </a:gs>
              <a:gs pos="100000">
                <a:srgbClr val="05578D"/>
              </a:gs>
            </a:gsLst>
            <a:lin ang="612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p1"/>
          <p:cNvSpPr txBox="1">
            <a:spLocks noGrp="1"/>
          </p:cNvSpPr>
          <p:nvPr>
            <p:ph type="ctrTitle"/>
          </p:nvPr>
        </p:nvSpPr>
        <p:spPr>
          <a:xfrm>
            <a:off x="665640" y="4008962"/>
            <a:ext cx="10838972" cy="1419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entury Gothic"/>
              <a:buNone/>
            </a:pPr>
            <a:r>
              <a:rPr lang="en-US">
                <a:solidFill>
                  <a:srgbClr val="FFFFFF"/>
                </a:solidFill>
              </a:rPr>
              <a:t>TWITTER SENTIMENT ANALYSIS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3" name="Google Shape;243;p1"/>
          <p:cNvSpPr txBox="1">
            <a:spLocks noGrp="1"/>
          </p:cNvSpPr>
          <p:nvPr>
            <p:ph type="subTitle" idx="1"/>
          </p:nvPr>
        </p:nvSpPr>
        <p:spPr>
          <a:xfrm>
            <a:off x="1261010" y="5445657"/>
            <a:ext cx="9648233" cy="77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54"/>
              <a:buNone/>
            </a:pPr>
            <a:r>
              <a:rPr lang="en-US" sz="1942" b="1">
                <a:solidFill>
                  <a:schemeClr val="lt1"/>
                </a:solidFill>
              </a:rPr>
              <a:t>How Companies Can Understand Their Customers Through Social Media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988"/>
              </a:spcBef>
              <a:spcAft>
                <a:spcPts val="0"/>
              </a:spcAft>
              <a:buSzPts val="1554"/>
              <a:buNone/>
            </a:pPr>
            <a:r>
              <a:rPr lang="en-US" sz="1942" b="1">
                <a:solidFill>
                  <a:schemeClr val="lt1"/>
                </a:solidFill>
              </a:rPr>
              <a:t>Abe Freeman, Jeff Bertucci, Antonio Llorens</a:t>
            </a:r>
            <a:endParaRPr sz="1942" b="1">
              <a:solidFill>
                <a:schemeClr val="lt1"/>
              </a:solidFill>
            </a:endParaRPr>
          </a:p>
        </p:txBody>
      </p:sp>
      <p:sp>
        <p:nvSpPr>
          <p:cNvPr id="244" name="Google Shape;244;p1"/>
          <p:cNvSpPr/>
          <p:nvPr/>
        </p:nvSpPr>
        <p:spPr>
          <a:xfrm>
            <a:off x="3489947" y="654449"/>
            <a:ext cx="5212106" cy="3199796"/>
          </a:xfrm>
          <a:prstGeom prst="snip2DiagRect">
            <a:avLst>
              <a:gd name="adj1" fmla="val 15758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45" name="Google Shape;245;p1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246" name="Google Shape;246;p1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7" name="Google Shape;247;p1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8" name="Google Shape;248;p1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9" name="Google Shape;249;p1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0" name="Google Shape;250;p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51" name="Google Shape;251;p1"/>
          <p:cNvSpPr txBox="1"/>
          <p:nvPr/>
        </p:nvSpPr>
        <p:spPr>
          <a:xfrm>
            <a:off x="5536878" y="2867320"/>
            <a:ext cx="2680542" cy="20005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sng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This Photo</a:t>
            </a:r>
            <a:r>
              <a:rPr lang="en-US" sz="7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by Unknown Author is licensed under </a:t>
            </a:r>
            <a:r>
              <a:rPr lang="en-US" sz="700" b="0" i="0" u="sng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CC BY-SA</a:t>
            </a:r>
            <a:endParaRPr sz="7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2" name="Google Shape;252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36374" y="640080"/>
            <a:ext cx="5265679" cy="3214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9000"/>
          </a:blip>
          <a:stretch>
            <a:fillRect/>
          </a:stretch>
        </a:blip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05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1"/>
              <a:t>Conclusion</a:t>
            </a:r>
            <a:br>
              <a:rPr lang="en-US" sz="3959"/>
            </a:br>
            <a:endParaRPr sz="3959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Uber’s Falling Stock Price Is Driving Sentiment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Spin the Narrative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Promote Positive Changes Within the Company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Promote Positive Changes Outside the Company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Perform Better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"/>
          <p:cNvGrpSpPr/>
          <p:nvPr/>
        </p:nvGrpSpPr>
        <p:grpSpPr>
          <a:xfrm>
            <a:off x="833284" y="748034"/>
            <a:ext cx="11010540" cy="5704378"/>
            <a:chOff x="0" y="40112"/>
            <a:chExt cx="11010540" cy="5704378"/>
          </a:xfrm>
        </p:grpSpPr>
        <p:sp>
          <p:nvSpPr>
            <p:cNvPr id="258" name="Google Shape;258;p2"/>
            <p:cNvSpPr/>
            <p:nvPr/>
          </p:nvSpPr>
          <p:spPr>
            <a:xfrm>
              <a:off x="0" y="40112"/>
              <a:ext cx="5300570" cy="1220876"/>
            </a:xfrm>
            <a:prstGeom prst="roundRect">
              <a:avLst>
                <a:gd name="adj" fmla="val 10000"/>
              </a:avLst>
            </a:prstGeom>
            <a:solidFill>
              <a:srgbClr val="AADF5C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 txBox="1"/>
            <p:nvPr/>
          </p:nvSpPr>
          <p:spPr>
            <a:xfrm>
              <a:off x="35758" y="75870"/>
              <a:ext cx="4367860" cy="11493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1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Method to Gauge Customer Emotion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Each Word is Weighted With a Sentiment Score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Score Added Up and Tweet is Categorized as GOOD/BAD/NUETRAL  </a:t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1444737" y="1519087"/>
              <a:ext cx="4823341" cy="1403603"/>
            </a:xfrm>
            <a:prstGeom prst="roundRect">
              <a:avLst>
                <a:gd name="adj" fmla="val 10000"/>
              </a:avLst>
            </a:prstGeom>
            <a:solidFill>
              <a:srgbClr val="5EA6FA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 txBox="1"/>
            <p:nvPr/>
          </p:nvSpPr>
          <p:spPr>
            <a:xfrm>
              <a:off x="1485847" y="1560197"/>
              <a:ext cx="3876192" cy="1321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1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Allows Companies Understand Their Customers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Track How Customers Respond to Promotions/Products/SRVCS</a:t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4432126" y="3012952"/>
              <a:ext cx="3829861" cy="1323078"/>
            </a:xfrm>
            <a:prstGeom prst="roundRect">
              <a:avLst>
                <a:gd name="adj" fmla="val 10000"/>
              </a:avLst>
            </a:prstGeom>
            <a:solidFill>
              <a:srgbClr val="E66F70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 txBox="1"/>
            <p:nvPr/>
          </p:nvSpPr>
          <p:spPr>
            <a:xfrm>
              <a:off x="4470878" y="3051704"/>
              <a:ext cx="3070367" cy="12455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274300" anchor="ctr" anchorCtr="1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Allows</a:t>
              </a:r>
              <a:r>
                <a:rPr lang="en-US" sz="32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r>
                <a:rPr lang="en-US" sz="14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Companies to Track Competitors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112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Measure Customer Response To Help Drive Strategy</a:t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7322529" y="4443388"/>
              <a:ext cx="3688011" cy="1301102"/>
            </a:xfrm>
            <a:prstGeom prst="roundRect">
              <a:avLst>
                <a:gd name="adj" fmla="val 10000"/>
              </a:avLst>
            </a:prstGeom>
            <a:solidFill>
              <a:schemeClr val="accent5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 txBox="1"/>
            <p:nvPr/>
          </p:nvSpPr>
          <p:spPr>
            <a:xfrm>
              <a:off x="7360637" y="4481496"/>
              <a:ext cx="2950454" cy="1224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Quantifiable Impact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Companies Can Trend Sentiment Score With Revenue</a:t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 rot="10800000">
              <a:off x="9119149" y="266791"/>
              <a:ext cx="280448" cy="50641"/>
            </a:xfrm>
            <a:prstGeom prst="downArrow">
              <a:avLst>
                <a:gd name="adj1" fmla="val 55000"/>
                <a:gd name="adj2" fmla="val 4500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 txBox="1"/>
            <p:nvPr/>
          </p:nvSpPr>
          <p:spPr>
            <a:xfrm rot="10800000">
              <a:off x="9182250" y="279325"/>
              <a:ext cx="154246" cy="38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entury Gothic"/>
                <a:buNone/>
              </a:pPr>
              <a:endParaRPr sz="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 rot="10800000" flipH="1">
              <a:off x="8997646" y="505640"/>
              <a:ext cx="845716" cy="50641"/>
            </a:xfrm>
            <a:prstGeom prst="downArrow">
              <a:avLst>
                <a:gd name="adj1" fmla="val 55000"/>
                <a:gd name="adj2" fmla="val 4500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 txBox="1"/>
            <p:nvPr/>
          </p:nvSpPr>
          <p:spPr>
            <a:xfrm rot="10800000">
              <a:off x="9187932" y="518174"/>
              <a:ext cx="465144" cy="38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entury Gothic"/>
                <a:buNone/>
              </a:pPr>
              <a:endParaRPr sz="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 rot="10800000" flipH="1">
              <a:off x="9253912" y="588145"/>
              <a:ext cx="845716" cy="85594"/>
            </a:xfrm>
            <a:prstGeom prst="downArrow">
              <a:avLst>
                <a:gd name="adj1" fmla="val 55000"/>
                <a:gd name="adj2" fmla="val 4500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 txBox="1"/>
            <p:nvPr/>
          </p:nvSpPr>
          <p:spPr>
            <a:xfrm rot="10800000">
              <a:off x="9444198" y="609330"/>
              <a:ext cx="465144" cy="644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entury Gothic"/>
                <a:buNone/>
              </a:pPr>
              <a:endParaRPr sz="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72" name="Google Shape;272;p2"/>
          <p:cNvSpPr/>
          <p:nvPr/>
        </p:nvSpPr>
        <p:spPr>
          <a:xfrm>
            <a:off x="3731342" y="0"/>
            <a:ext cx="4999703" cy="707922"/>
          </a:xfrm>
          <a:prstGeom prst="rect">
            <a:avLst/>
          </a:prstGeom>
          <a:solidFill>
            <a:schemeClr val="accent1"/>
          </a:solidFill>
          <a:ln w="15875" cap="rnd" cmpd="sng">
            <a:solidFill>
              <a:srgbClr val="0230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Sentiment Analysis?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100000" flip="none" algn="tl"/>
        </a:blip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"/>
          <p:cNvSpPr/>
          <p:nvPr/>
        </p:nvSpPr>
        <p:spPr>
          <a:xfrm>
            <a:off x="-3175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8" name="Google Shape;278;p3" descr="A close up of a logo&#10;&#10;Description automatically generated"/>
          <p:cNvPicPr preferRelativeResize="0"/>
          <p:nvPr/>
        </p:nvPicPr>
        <p:blipFill rotWithShape="1">
          <a:blip r:embed="rId4">
            <a:alphaModFix amt="35000"/>
          </a:blip>
          <a:srcRect t="8295" b="16705"/>
          <a:stretch/>
        </p:blipFill>
        <p:spPr>
          <a:xfrm>
            <a:off x="3174" y="10"/>
            <a:ext cx="12191999" cy="6857990"/>
          </a:xfrm>
          <a:prstGeom prst="rect">
            <a:avLst/>
          </a:prstGeom>
          <a:blipFill rotWithShape="1">
            <a:blip r:embed="rId5">
              <a:alphaModFix/>
            </a:blip>
            <a:tile tx="0" ty="0" sx="100000" sy="100000" flip="none" algn="tl"/>
          </a:blipFill>
          <a:ln>
            <a:noFill/>
          </a:ln>
        </p:spPr>
      </p:pic>
      <p:sp>
        <p:nvSpPr>
          <p:cNvPr id="279" name="Google Shape;279;p3"/>
          <p:cNvSpPr txBox="1">
            <a:spLocks noGrp="1"/>
          </p:cNvSpPr>
          <p:nvPr>
            <p:ph type="title"/>
          </p:nvPr>
        </p:nvSpPr>
        <p:spPr>
          <a:xfrm>
            <a:off x="609318" y="324465"/>
            <a:ext cx="10967014" cy="1380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IMPLEMENTING SENTIMENT ANALYSIS</a:t>
            </a:r>
            <a:r>
              <a:rPr lang="en-US"/>
              <a:t> </a:t>
            </a:r>
            <a:endParaRPr/>
          </a:p>
        </p:txBody>
      </p:sp>
      <p:sp>
        <p:nvSpPr>
          <p:cNvPr id="280" name="Google Shape;280;p3"/>
          <p:cNvSpPr txBox="1">
            <a:spLocks noGrp="1"/>
          </p:cNvSpPr>
          <p:nvPr>
            <p:ph type="body" idx="1"/>
          </p:nvPr>
        </p:nvSpPr>
        <p:spPr>
          <a:xfrm>
            <a:off x="609317" y="1902541"/>
            <a:ext cx="11592205" cy="41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42950" lvl="0" indent="-742950" algn="l" rtl="0">
              <a:spcBef>
                <a:spcPts val="0"/>
              </a:spcBef>
              <a:spcAft>
                <a:spcPts val="0"/>
              </a:spcAft>
              <a:buSzPts val="3200"/>
              <a:buFont typeface="Century Gothic"/>
              <a:buAutoNum type="arabicPeriod"/>
            </a:pPr>
            <a:r>
              <a:rPr lang="en-US" sz="4000" b="1">
                <a:solidFill>
                  <a:schemeClr val="lt1"/>
                </a:solidFill>
              </a:rPr>
              <a:t>Extracting tweets using Twitter application</a:t>
            </a:r>
            <a:endParaRPr/>
          </a:p>
          <a:p>
            <a:pPr marL="742950" lvl="0" indent="-742950" algn="l" rtl="0">
              <a:spcBef>
                <a:spcPts val="1400"/>
              </a:spcBef>
              <a:spcAft>
                <a:spcPts val="0"/>
              </a:spcAft>
              <a:buSzPts val="3200"/>
              <a:buFont typeface="Century Gothic"/>
              <a:buAutoNum type="arabicPeriod"/>
            </a:pPr>
            <a:r>
              <a:rPr lang="en-US" sz="4000" b="1">
                <a:solidFill>
                  <a:schemeClr val="lt1"/>
                </a:solidFill>
              </a:rPr>
              <a:t>Cleaning the tweets for further analysis</a:t>
            </a:r>
            <a:endParaRPr/>
          </a:p>
          <a:p>
            <a:pPr marL="742950" lvl="0" indent="-742950" algn="l" rtl="0">
              <a:spcBef>
                <a:spcPts val="1400"/>
              </a:spcBef>
              <a:spcAft>
                <a:spcPts val="0"/>
              </a:spcAft>
              <a:buSzPts val="3200"/>
              <a:buFont typeface="Century Gothic"/>
              <a:buAutoNum type="arabicPeriod"/>
            </a:pPr>
            <a:r>
              <a:rPr lang="en-US" sz="4000" b="1">
                <a:solidFill>
                  <a:schemeClr val="lt1"/>
                </a:solidFill>
              </a:rPr>
              <a:t>Getting sentiment score for each tweet</a:t>
            </a:r>
            <a:endParaRPr/>
          </a:p>
          <a:p>
            <a:pPr marL="742950" lvl="0" indent="-742950" algn="l" rtl="0">
              <a:spcBef>
                <a:spcPts val="1400"/>
              </a:spcBef>
              <a:spcAft>
                <a:spcPts val="0"/>
              </a:spcAft>
              <a:buSzPts val="3200"/>
              <a:buFont typeface="Century Gothic"/>
              <a:buAutoNum type="arabicPeriod"/>
            </a:pPr>
            <a:r>
              <a:rPr lang="en-US" sz="4000" b="1">
                <a:solidFill>
                  <a:schemeClr val="lt1"/>
                </a:solidFill>
              </a:rPr>
              <a:t>Segregating positive and negative tweets</a:t>
            </a:r>
            <a:endParaRPr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DATA PREPARATION AND TRANSFORMATION</a:t>
            </a:r>
            <a:endParaRPr/>
          </a:p>
        </p:txBody>
      </p:sp>
      <p:sp>
        <p:nvSpPr>
          <p:cNvPr id="286" name="Google Shape;286;p4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convert extracted data to a data frame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Convert all text to lower case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Remove tabs, blank spaces, links, punctuation, stop words, numbers, stemming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Build corpus data frame (ndocs&lt;-length(uber_tweets.text.corpus)) [1] 10000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Create Term-Document Matrix</a:t>
            </a:r>
            <a:endParaRPr/>
          </a:p>
          <a:p>
            <a:pPr marL="285750" lvl="0" indent="-184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287" name="Google Shape;287;p4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Uber word cloud visualization</a:t>
            </a:r>
            <a:endParaRPr/>
          </a:p>
        </p:txBody>
      </p:sp>
      <p:pic>
        <p:nvPicPr>
          <p:cNvPr id="288" name="Google Shape;28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3201" y="2158113"/>
            <a:ext cx="6489099" cy="43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alibri"/>
              <a:buNone/>
            </a:pPr>
            <a:r>
              <a:rPr lang="en-US" sz="2880"/>
              <a:t>#getting sentiment score for each tweets. </a:t>
            </a:r>
            <a:br>
              <a:rPr lang="en-US" sz="2880"/>
            </a:br>
            <a:r>
              <a:rPr lang="en-US" sz="2880"/>
              <a:t>#breaks the emotion into 10 different emotions – anger, anticipation, disgust, fear, joy, sadness, surprise, trust, negative and positive</a:t>
            </a:r>
            <a:endParaRPr/>
          </a:p>
        </p:txBody>
      </p:sp>
      <p:pic>
        <p:nvPicPr>
          <p:cNvPr id="295" name="Google Shape;295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791484"/>
            <a:ext cx="10515600" cy="212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6161" y="4169012"/>
            <a:ext cx="11079678" cy="212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"/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1103712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General emotions and their corresponding valence in uber corpus.  </a:t>
            </a:r>
            <a:r>
              <a:rPr lang="en-US" sz="2430"/>
              <a:t>(NRC sentiment dictionary)</a:t>
            </a:r>
            <a:endParaRPr sz="3959"/>
          </a:p>
        </p:txBody>
      </p:sp>
      <p:pic>
        <p:nvPicPr>
          <p:cNvPr id="303" name="Google Shape;303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198" y="1448484"/>
            <a:ext cx="9451200" cy="52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198" y="1306284"/>
            <a:ext cx="9451200" cy="52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#classify as Positive, Negative or Neutral tweets</a:t>
            </a:r>
            <a:br>
              <a:rPr lang="en-US" sz="2000"/>
            </a:br>
            <a:r>
              <a:rPr lang="en-US" sz="2000"/>
              <a:t>category_senti &lt;- ifelse(sent.value &lt; 0, "Negative", ifelse(sent.value &gt; 0, "Positive", "Neutral"))</a:t>
            </a:r>
            <a:br>
              <a:rPr lang="en-US" sz="2000"/>
            </a:br>
            <a:r>
              <a:rPr lang="en-US" sz="2000"/>
              <a:t>category_senti2 &lt;- cbind(uber_curpus.df,category_senti)</a:t>
            </a:r>
            <a:br>
              <a:rPr lang="en-US" sz="2000"/>
            </a:br>
            <a:r>
              <a:rPr lang="en-US" sz="2000"/>
              <a:t>head(category_senti2, 10)</a:t>
            </a:r>
            <a:endParaRPr/>
          </a:p>
        </p:txBody>
      </p:sp>
      <p:pic>
        <p:nvPicPr>
          <p:cNvPr id="310" name="Google Shape;310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10515600" cy="295265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7"/>
          <p:cNvSpPr txBox="1"/>
          <p:nvPr/>
        </p:nvSpPr>
        <p:spPr>
          <a:xfrm>
            <a:off x="1123950" y="4962741"/>
            <a:ext cx="457618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#break of total number of tweets by sentiment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table(category_senti)</a:t>
            </a:r>
            <a:endParaRPr/>
          </a:p>
        </p:txBody>
      </p:sp>
      <p:pic>
        <p:nvPicPr>
          <p:cNvPr id="312" name="Google Shape;31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22950" y="4944377"/>
            <a:ext cx="3517900" cy="10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23000"/>
          </a:blip>
          <a:stretch>
            <a:fillRect/>
          </a:stretch>
        </a:blip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8"/>
          <p:cNvSpPr txBox="1">
            <a:spLocks noGrp="1"/>
          </p:cNvSpPr>
          <p:nvPr>
            <p:ph type="title"/>
          </p:nvPr>
        </p:nvSpPr>
        <p:spPr>
          <a:xfrm>
            <a:off x="838200" y="154858"/>
            <a:ext cx="10515600" cy="715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Most Positive &amp; Most Negative Tweet</a:t>
            </a:r>
            <a:endParaRPr/>
          </a:p>
        </p:txBody>
      </p:sp>
      <p:grpSp>
        <p:nvGrpSpPr>
          <p:cNvPr id="318" name="Google Shape;318;p8"/>
          <p:cNvGrpSpPr/>
          <p:nvPr/>
        </p:nvGrpSpPr>
        <p:grpSpPr>
          <a:xfrm>
            <a:off x="1120877" y="1449766"/>
            <a:ext cx="9896167" cy="3958466"/>
            <a:chOff x="0" y="730100"/>
            <a:chExt cx="9896167" cy="3958466"/>
          </a:xfrm>
        </p:grpSpPr>
        <p:sp>
          <p:nvSpPr>
            <p:cNvPr id="319" name="Google Shape;319;p8"/>
            <p:cNvSpPr/>
            <p:nvPr/>
          </p:nvSpPr>
          <p:spPr>
            <a:xfrm>
              <a:off x="0" y="730100"/>
              <a:ext cx="9896167" cy="39584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0000"/>
                  </a:moveTo>
                  <a:lnTo>
                    <a:pt x="24000" y="0"/>
                  </a:lnTo>
                  <a:lnTo>
                    <a:pt x="24000" y="20000"/>
                  </a:lnTo>
                  <a:lnTo>
                    <a:pt x="60000" y="20000"/>
                  </a:lnTo>
                  <a:lnTo>
                    <a:pt x="60000" y="20000"/>
                  </a:lnTo>
                  <a:cubicBezTo>
                    <a:pt x="62071" y="20000"/>
                    <a:pt x="63750" y="22238"/>
                    <a:pt x="63750" y="25000"/>
                  </a:cubicBezTo>
                  <a:cubicBezTo>
                    <a:pt x="63750" y="27761"/>
                    <a:pt x="62071" y="30000"/>
                    <a:pt x="60000" y="30000"/>
                  </a:cubicBezTo>
                  <a:cubicBezTo>
                    <a:pt x="57929" y="30000"/>
                    <a:pt x="56250" y="32239"/>
                    <a:pt x="56250" y="35000"/>
                  </a:cubicBezTo>
                  <a:cubicBezTo>
                    <a:pt x="56250" y="37762"/>
                    <a:pt x="57929" y="40000"/>
                    <a:pt x="60000" y="40000"/>
                  </a:cubicBezTo>
                  <a:lnTo>
                    <a:pt x="96000" y="40000"/>
                  </a:lnTo>
                  <a:lnTo>
                    <a:pt x="96000" y="20000"/>
                  </a:lnTo>
                  <a:lnTo>
                    <a:pt x="120000" y="70000"/>
                  </a:lnTo>
                  <a:lnTo>
                    <a:pt x="96000" y="120000"/>
                  </a:lnTo>
                  <a:lnTo>
                    <a:pt x="96000" y="100000"/>
                  </a:lnTo>
                  <a:lnTo>
                    <a:pt x="60000" y="100000"/>
                  </a:lnTo>
                  <a:cubicBezTo>
                    <a:pt x="57929" y="100000"/>
                    <a:pt x="56250" y="97762"/>
                    <a:pt x="56250" y="95000"/>
                  </a:cubicBezTo>
                  <a:lnTo>
                    <a:pt x="56250" y="80000"/>
                  </a:lnTo>
                  <a:lnTo>
                    <a:pt x="24000" y="80000"/>
                  </a:lnTo>
                  <a:lnTo>
                    <a:pt x="24000" y="100000"/>
                  </a:lnTo>
                  <a:close/>
                </a:path>
                <a:path w="120000" h="120000" fill="darkenLess" extrusionOk="0">
                  <a:moveTo>
                    <a:pt x="63750" y="25000"/>
                  </a:moveTo>
                  <a:cubicBezTo>
                    <a:pt x="63750" y="27761"/>
                    <a:pt x="62071" y="30000"/>
                    <a:pt x="60000" y="30000"/>
                  </a:cubicBezTo>
                  <a:cubicBezTo>
                    <a:pt x="57929" y="30000"/>
                    <a:pt x="56250" y="32239"/>
                    <a:pt x="56250" y="35000"/>
                  </a:cubicBezTo>
                  <a:cubicBezTo>
                    <a:pt x="56250" y="37762"/>
                    <a:pt x="57929" y="40000"/>
                    <a:pt x="60000" y="40000"/>
                  </a:cubicBezTo>
                  <a:lnTo>
                    <a:pt x="63750" y="40000"/>
                  </a:lnTo>
                  <a:close/>
                </a:path>
                <a:path w="120000" h="120000" fill="none" extrusionOk="0">
                  <a:moveTo>
                    <a:pt x="0" y="50000"/>
                  </a:moveTo>
                  <a:lnTo>
                    <a:pt x="24000" y="0"/>
                  </a:lnTo>
                  <a:lnTo>
                    <a:pt x="24000" y="20000"/>
                  </a:lnTo>
                  <a:lnTo>
                    <a:pt x="60000" y="20000"/>
                  </a:lnTo>
                  <a:lnTo>
                    <a:pt x="60000" y="20000"/>
                  </a:lnTo>
                  <a:cubicBezTo>
                    <a:pt x="62071" y="20000"/>
                    <a:pt x="63750" y="22238"/>
                    <a:pt x="63750" y="25000"/>
                  </a:cubicBezTo>
                  <a:cubicBezTo>
                    <a:pt x="63750" y="27761"/>
                    <a:pt x="62071" y="30000"/>
                    <a:pt x="60000" y="30000"/>
                  </a:cubicBezTo>
                  <a:cubicBezTo>
                    <a:pt x="57929" y="30000"/>
                    <a:pt x="56250" y="32239"/>
                    <a:pt x="56250" y="35000"/>
                  </a:cubicBezTo>
                  <a:cubicBezTo>
                    <a:pt x="56250" y="37762"/>
                    <a:pt x="57929" y="40000"/>
                    <a:pt x="60000" y="40000"/>
                  </a:cubicBezTo>
                  <a:lnTo>
                    <a:pt x="96000" y="40000"/>
                  </a:lnTo>
                  <a:lnTo>
                    <a:pt x="96000" y="20000"/>
                  </a:lnTo>
                  <a:lnTo>
                    <a:pt x="120000" y="70000"/>
                  </a:lnTo>
                  <a:lnTo>
                    <a:pt x="96000" y="120000"/>
                  </a:lnTo>
                  <a:lnTo>
                    <a:pt x="96000" y="100000"/>
                  </a:lnTo>
                  <a:lnTo>
                    <a:pt x="60000" y="100000"/>
                  </a:lnTo>
                  <a:cubicBezTo>
                    <a:pt x="57929" y="100000"/>
                    <a:pt x="56250" y="97762"/>
                    <a:pt x="56250" y="95000"/>
                  </a:cubicBezTo>
                  <a:lnTo>
                    <a:pt x="56250" y="80000"/>
                  </a:lnTo>
                  <a:lnTo>
                    <a:pt x="24000" y="80000"/>
                  </a:lnTo>
                  <a:lnTo>
                    <a:pt x="24000" y="100000"/>
                  </a:lnTo>
                  <a:close/>
                  <a:moveTo>
                    <a:pt x="63750" y="25000"/>
                  </a:moveTo>
                  <a:lnTo>
                    <a:pt x="63750" y="40000"/>
                  </a:lnTo>
                  <a:moveTo>
                    <a:pt x="56250" y="35000"/>
                  </a:moveTo>
                  <a:lnTo>
                    <a:pt x="56250" y="80000"/>
                  </a:lnTo>
                </a:path>
              </a:pathLst>
            </a:cu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1558" y="1393329"/>
              <a:ext cx="3826755" cy="1939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 txBox="1"/>
            <p:nvPr/>
          </p:nvSpPr>
          <p:spPr>
            <a:xfrm>
              <a:off x="641558" y="1393329"/>
              <a:ext cx="3826755" cy="1939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71100" rIns="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[1] "imagine delight generous love empathetic understanding ubertalented playwrite poet clare"</a:t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4948083" y="2056186"/>
              <a:ext cx="3859505" cy="1939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 txBox="1"/>
            <p:nvPr/>
          </p:nvSpPr>
          <p:spPr>
            <a:xfrm>
              <a:off x="4948083" y="2056186"/>
              <a:ext cx="3859505" cy="1939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71100" rIns="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[1] "dip$h!@ said wrong uber profitable go #$%! dumb@$$"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Widescreen</PresentationFormat>
  <Paragraphs>43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Noto Sans Symbols</vt:lpstr>
      <vt:lpstr>Slice</vt:lpstr>
      <vt:lpstr>Slice</vt:lpstr>
      <vt:lpstr>Office Theme</vt:lpstr>
      <vt:lpstr>TWITTER SENTIMENT ANALYSIS</vt:lpstr>
      <vt:lpstr>PowerPoint Presentation</vt:lpstr>
      <vt:lpstr>IMPLEMENTING SENTIMENT ANALYSIS </vt:lpstr>
      <vt:lpstr>DATA PREPARATION AND TRANSFORMATION</vt:lpstr>
      <vt:lpstr>#getting sentiment score for each tweets.  #breaks the emotion into 10 different emotions – anger, anticipation, disgust, fear, joy, sadness, surprise, trust, negative and positive</vt:lpstr>
      <vt:lpstr>General emotions and their corresponding valence in uber corpus.  (NRC sentiment dictionary)</vt:lpstr>
      <vt:lpstr>#classify as Positive, Negative or Neutral tweets category_senti &lt;- ifelse(sent.value &lt; 0, "Negative", ifelse(sent.value &gt; 0, "Positive", "Neutral")) category_senti2 &lt;- cbind(uber_curpus.df,category_senti) head(category_senti2, 10)</vt:lpstr>
      <vt:lpstr>Most Positive &amp; Most Negative Tweet</vt:lpstr>
      <vt:lpstr>PowerPoint Presentation</vt:lpstr>
      <vt:lpstr>PowerPoint Presentation</vt:lpstr>
      <vt:lpstr>PowerPoint Presentation</vt:lpstr>
      <vt:lpstr>PowerPoint Presentation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</dc:title>
  <dc:creator>Abe Freemasn</dc:creator>
  <cp:lastModifiedBy>Jeff Bertucci</cp:lastModifiedBy>
  <cp:revision>1</cp:revision>
  <dcterms:created xsi:type="dcterms:W3CDTF">2019-06-08T18:07:43Z</dcterms:created>
  <dcterms:modified xsi:type="dcterms:W3CDTF">2019-06-12T00:11:39Z</dcterms:modified>
</cp:coreProperties>
</file>