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347" r:id="rId4"/>
    <p:sldId id="332" r:id="rId5"/>
    <p:sldId id="334" r:id="rId6"/>
    <p:sldId id="333" r:id="rId7"/>
    <p:sldId id="348" r:id="rId8"/>
    <p:sldId id="328" r:id="rId9"/>
    <p:sldId id="329" r:id="rId10"/>
    <p:sldId id="330" r:id="rId11"/>
    <p:sldId id="331" r:id="rId12"/>
    <p:sldId id="313" r:id="rId13"/>
    <p:sldId id="338" r:id="rId14"/>
    <p:sldId id="339" r:id="rId15"/>
    <p:sldId id="340" r:id="rId16"/>
    <p:sldId id="341" r:id="rId17"/>
    <p:sldId id="342" r:id="rId18"/>
    <p:sldId id="346" r:id="rId19"/>
    <p:sldId id="344" r:id="rId20"/>
    <p:sldId id="345" r:id="rId21"/>
  </p:sldIdLst>
  <p:sldSz cx="6858000" cy="9144000" type="screen4x3"/>
  <p:notesSz cx="9296400" cy="7010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339933"/>
    <a:srgbClr val="000000"/>
    <a:srgbClr val="FFFF00"/>
    <a:srgbClr val="FF3300"/>
    <a:srgbClr val="00CC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8" autoAdjust="0"/>
    <p:restoredTop sz="94660"/>
  </p:normalViewPr>
  <p:slideViewPr>
    <p:cSldViewPr>
      <p:cViewPr>
        <p:scale>
          <a:sx n="81" d="100"/>
          <a:sy n="81" d="100"/>
        </p:scale>
        <p:origin x="-3776" y="-53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40"/>
    </p:cViewPr>
  </p:sorterViewPr>
  <p:notesViewPr>
    <p:cSldViewPr>
      <p:cViewPr>
        <p:scale>
          <a:sx n="100" d="100"/>
          <a:sy n="100" d="100"/>
        </p:scale>
        <p:origin x="-1498" y="-58"/>
      </p:cViewPr>
      <p:guideLst>
        <p:guide orient="horz" pos="2207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TURCIC:Teaching:OSCM230-Fall08:Class4:SlideCharts.xlsx" TargetMode="External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TURCIC:Teaching:OSCM230-Fall08:Class4:SlideCharts.xlsx" TargetMode="External"/><Relationship Id="rId2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Total </a:t>
            </a:r>
            <a:r>
              <a:rPr lang="en-US" dirty="0" smtClean="0"/>
              <a:t>Contribution vs. Quantity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Total Contribution</c:v>
                </c:pt>
              </c:strCache>
            </c:strRef>
          </c:tx>
          <c:marker>
            <c:symbol val="none"/>
          </c:marker>
          <c:xVal>
            <c:numRef>
              <c:f>Sheet1!$B$4:$B$14</c:f>
              <c:numCache>
                <c:formatCode>General</c:formatCode>
                <c:ptCount val="11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  <c:pt idx="10">
                  <c:v>20.0</c:v>
                </c:pt>
              </c:numCache>
            </c:numRef>
          </c:xVal>
          <c:yVal>
            <c:numRef>
              <c:f>Sheet1!$C$4:$C$14</c:f>
              <c:numCache>
                <c:formatCode>General</c:formatCode>
                <c:ptCount val="11"/>
                <c:pt idx="0">
                  <c:v>0.0</c:v>
                </c:pt>
                <c:pt idx="1">
                  <c:v>1680.0</c:v>
                </c:pt>
                <c:pt idx="2">
                  <c:v>3360.0</c:v>
                </c:pt>
                <c:pt idx="3">
                  <c:v>5040.0</c:v>
                </c:pt>
                <c:pt idx="4">
                  <c:v>6720.0</c:v>
                </c:pt>
                <c:pt idx="5">
                  <c:v>8400.0</c:v>
                </c:pt>
                <c:pt idx="6">
                  <c:v>10080.0</c:v>
                </c:pt>
                <c:pt idx="7">
                  <c:v>11080.0</c:v>
                </c:pt>
                <c:pt idx="8">
                  <c:v>12080.0</c:v>
                </c:pt>
                <c:pt idx="9">
                  <c:v>13080.0</c:v>
                </c:pt>
                <c:pt idx="10">
                  <c:v>14080.0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9178920"/>
        <c:axId val="2119214552"/>
      </c:scatterChart>
      <c:valAx>
        <c:axId val="2119178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19214552"/>
        <c:crosses val="autoZero"/>
        <c:crossBetween val="midCat"/>
      </c:valAx>
      <c:valAx>
        <c:axId val="21192145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191789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Sheet1!$I$4</c:f>
              <c:strCache>
                <c:ptCount val="1"/>
                <c:pt idx="0">
                  <c:v>Total Contribution</c:v>
                </c:pt>
              </c:strCache>
            </c:strRef>
          </c:tx>
          <c:marker>
            <c:symbol val="none"/>
          </c:marker>
          <c:xVal>
            <c:numRef>
              <c:f>Sheet1!$H$5:$H$15</c:f>
              <c:numCache>
                <c:formatCode>General</c:formatCode>
                <c:ptCount val="11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  <c:pt idx="10">
                  <c:v>20.0</c:v>
                </c:pt>
              </c:numCache>
            </c:numRef>
          </c:xVal>
          <c:yVal>
            <c:numRef>
              <c:f>Sheet1!$I$5:$I$15</c:f>
              <c:numCache>
                <c:formatCode>General</c:formatCode>
                <c:ptCount val="11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5500.0</c:v>
                </c:pt>
                <c:pt idx="4">
                  <c:v>7000.0</c:v>
                </c:pt>
                <c:pt idx="5">
                  <c:v>8500.0</c:v>
                </c:pt>
                <c:pt idx="6">
                  <c:v>9500.0</c:v>
                </c:pt>
                <c:pt idx="7">
                  <c:v>10500.0</c:v>
                </c:pt>
                <c:pt idx="8">
                  <c:v>11500.0</c:v>
                </c:pt>
                <c:pt idx="9">
                  <c:v>10900.0</c:v>
                </c:pt>
                <c:pt idx="10">
                  <c:v>10300.0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9185912"/>
        <c:axId val="2119301368"/>
      </c:scatterChart>
      <c:valAx>
        <c:axId val="2119185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19301368"/>
        <c:crosses val="autoZero"/>
        <c:crossBetween val="midCat"/>
      </c:valAx>
      <c:valAx>
        <c:axId val="21193013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1918591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0.61389</cdr:x>
      <cdr:y>0.36111</cdr:y>
    </cdr:from>
    <cdr:to>
      <cdr:x>0.87222</cdr:x>
      <cdr:y>0.46759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806700" y="990600"/>
          <a:ext cx="1181100" cy="292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100"/>
            <a:t>Slope</a:t>
          </a:r>
          <a:r>
            <a:rPr lang="en-US" sz="1100" baseline="0"/>
            <a:t> = 500</a:t>
          </a:r>
          <a:endParaRPr lang="en-US" sz="1100"/>
        </a:p>
      </cdr:txBody>
    </cdr:sp>
  </cdr:relSizeAnchor>
  <cdr:relSizeAnchor xmlns:cdr="http://schemas.openxmlformats.org/drawingml/2006/chartDrawing">
    <cdr:from>
      <cdr:x>0.18333</cdr:x>
      <cdr:y>0.53704</cdr:y>
    </cdr:from>
    <cdr:to>
      <cdr:x>0.43611</cdr:x>
      <cdr:y>0.6713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838200" y="1473200"/>
          <a:ext cx="1155700" cy="3683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Slope</a:t>
          </a:r>
          <a:r>
            <a:rPr lang="en-US" sz="1100" baseline="0" dirty="0"/>
            <a:t> = 840</a:t>
          </a:r>
          <a:endParaRPr 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0.225</cdr:x>
      <cdr:y>0.67593</cdr:y>
    </cdr:from>
    <cdr:to>
      <cdr:x>0.47778</cdr:x>
      <cdr:y>0.81019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28700" y="1854200"/>
          <a:ext cx="1155700" cy="3683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100" dirty="0"/>
            <a:t>Slope</a:t>
          </a:r>
          <a:r>
            <a:rPr lang="en-US" sz="1100" baseline="0" dirty="0"/>
            <a:t> =1000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0.35556</cdr:x>
      <cdr:y>0.50463</cdr:y>
    </cdr:from>
    <cdr:to>
      <cdr:x>0.60833</cdr:x>
      <cdr:y>0.63889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625600" y="1384300"/>
          <a:ext cx="1155700" cy="3683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100" dirty="0"/>
            <a:t>Slope</a:t>
          </a:r>
          <a:r>
            <a:rPr lang="en-US" sz="1100" baseline="0" dirty="0"/>
            <a:t> =750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0.39722</cdr:x>
      <cdr:y>0.28241</cdr:y>
    </cdr:from>
    <cdr:to>
      <cdr:x>0.65</cdr:x>
      <cdr:y>0.41667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816100" y="774700"/>
          <a:ext cx="1155700" cy="3683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100" dirty="0"/>
            <a:t>Slope</a:t>
          </a:r>
          <a:r>
            <a:rPr lang="en-US" sz="1100" baseline="0" dirty="0"/>
            <a:t> = 500</a:t>
          </a:r>
        </a:p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0.68333</cdr:x>
      <cdr:y>0.36574</cdr:y>
    </cdr:from>
    <cdr:to>
      <cdr:x>0.93611</cdr:x>
      <cdr:y>0.5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3124200" y="1003300"/>
          <a:ext cx="1155700" cy="3683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100" dirty="0"/>
            <a:t>Slope</a:t>
          </a:r>
          <a:r>
            <a:rPr lang="en-US" sz="1100" baseline="0" dirty="0"/>
            <a:t> = -300</a:t>
          </a:r>
          <a:endParaRPr lang="en-U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52888" cy="34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86" tIns="45743" rIns="91486" bIns="45743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52888" cy="34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86" tIns="45743" rIns="91486" bIns="45743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77732"/>
            <a:ext cx="4052888" cy="34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86" tIns="45743" rIns="91486" bIns="45743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77732"/>
            <a:ext cx="4052888" cy="34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86" tIns="45743" rIns="91486" bIns="4574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783C57-6BC4-4F4F-ADC1-8418F1A257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9980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9075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2" tIns="46511" rIns="93022" bIns="46511" numCol="1" anchor="ctr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6" y="0"/>
            <a:ext cx="4029075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2" tIns="46511" rIns="93022" bIns="46511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67125" y="523875"/>
            <a:ext cx="1970088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28318"/>
            <a:ext cx="6819900" cy="315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2" tIns="46511" rIns="93022" bIns="46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659880"/>
            <a:ext cx="4029075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2" tIns="46511" rIns="93022" bIns="46511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6" y="6659880"/>
            <a:ext cx="4029075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2" tIns="46511" rIns="93022" bIns="46511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E906FB77-3976-2941-9CF6-FAE5EE06FB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918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03C12E-4D4E-324F-B01F-FAEC983D6A19}" type="slidenum">
              <a:rPr lang="en-US"/>
              <a:pPr/>
              <a:t>1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t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8F2FE5-51E1-DC46-9644-69C356A41335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t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8F2FE5-51E1-DC46-9644-69C356A41335}" type="slidenum">
              <a:rPr lang="en-US"/>
              <a:pPr/>
              <a:t>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t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313800-0E5A-C64D-9768-333F00C151AA}" type="slidenum">
              <a:rPr lang="en-US"/>
              <a:pPr/>
              <a:t>7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528743-1B77-C443-BAA9-A62A01A01843}" type="slidenum">
              <a:rPr lang="en-US"/>
              <a:pPr/>
              <a:t>12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514350" y="1524000"/>
            <a:ext cx="5829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entury Gothic" pitchFamily="34" charset="0"/>
            </a:endParaRPr>
          </a:p>
        </p:txBody>
      </p:sp>
      <p:pic>
        <p:nvPicPr>
          <p:cNvPr id="7" name="Picture 14" descr="linear-programming-L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334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Professor Dong Washington University, St. Louis, MO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endParaRPr lang="en-US"/>
          </a:p>
          <a:p>
            <a:fld id="{56471DA0-BA47-8245-A2B0-E77EF4A8B6D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0" y="762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200" dirty="0">
                <a:latin typeface="Century Gothic" pitchFamily="34" charset="0"/>
              </a:rPr>
              <a:t>OSCM 230 </a:t>
            </a:r>
            <a:r>
              <a:rPr lang="en-US" sz="1200" dirty="0" smtClean="0">
                <a:latin typeface="Century Gothic" pitchFamily="34" charset="0"/>
              </a:rPr>
              <a:t>Fall 2013</a:t>
            </a:r>
            <a:endParaRPr lang="en-US" sz="1200" dirty="0">
              <a:latin typeface="Century Gothic" pitchFamily="34" charset="0"/>
            </a:endParaRPr>
          </a:p>
          <a:p>
            <a:pPr algn="l"/>
            <a:r>
              <a:rPr lang="en-US" sz="1200" dirty="0">
                <a:latin typeface="Century Gothic" pitchFamily="34" charset="0"/>
              </a:rPr>
              <a:t>Management Science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 userDrawn="1"/>
        </p:nvSpPr>
        <p:spPr bwMode="auto">
          <a:xfrm>
            <a:off x="5038442" y="76200"/>
            <a:ext cx="1802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Lecture </a:t>
            </a:r>
            <a:r>
              <a:rPr lang="en-US" sz="1200" dirty="0" smtClean="0">
                <a:latin typeface="Century Gothic" pitchFamily="34" charset="0"/>
              </a:rPr>
              <a:t>4</a:t>
            </a:r>
            <a:endParaRPr lang="en-US" sz="1200" dirty="0">
              <a:latin typeface="Century Gothic" pitchFamily="34" charset="0"/>
            </a:endParaRPr>
          </a:p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Linear Programming </a:t>
            </a:r>
            <a:r>
              <a:rPr lang="en-US" sz="1200" dirty="0" smtClean="0">
                <a:latin typeface="Century Gothic" pitchFamily="34" charset="0"/>
              </a:rPr>
              <a:t>II</a:t>
            </a:r>
            <a:endParaRPr lang="en-US" sz="12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514350" y="1524000"/>
            <a:ext cx="5829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entury Gothic" pitchFamily="34" charset="0"/>
            </a:endParaRPr>
          </a:p>
        </p:txBody>
      </p:sp>
      <p:pic>
        <p:nvPicPr>
          <p:cNvPr id="7" name="Picture 14" descr="linear-programming-L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334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9/11/2013, 9/16/2013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Professor Dong Washington University, St. Louis, MO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endParaRPr lang="en-US"/>
          </a:p>
          <a:p>
            <a:fld id="{A49A29FA-4273-4644-9824-20CC8B708B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0" y="762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200" dirty="0">
                <a:latin typeface="Century Gothic" pitchFamily="34" charset="0"/>
              </a:rPr>
              <a:t>OSCM 230 </a:t>
            </a:r>
            <a:r>
              <a:rPr lang="en-US" sz="1200" dirty="0" smtClean="0">
                <a:latin typeface="Century Gothic" pitchFamily="34" charset="0"/>
              </a:rPr>
              <a:t>Fall 2013</a:t>
            </a:r>
            <a:endParaRPr lang="en-US" sz="1200" dirty="0">
              <a:latin typeface="Century Gothic" pitchFamily="34" charset="0"/>
            </a:endParaRPr>
          </a:p>
          <a:p>
            <a:pPr algn="l"/>
            <a:r>
              <a:rPr lang="en-US" sz="1200" dirty="0">
                <a:latin typeface="Century Gothic" pitchFamily="34" charset="0"/>
              </a:rPr>
              <a:t>Management Science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 userDrawn="1"/>
        </p:nvSpPr>
        <p:spPr bwMode="auto">
          <a:xfrm>
            <a:off x="5038442" y="76200"/>
            <a:ext cx="1802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Lecture </a:t>
            </a:r>
            <a:r>
              <a:rPr lang="en-US" sz="1200" dirty="0" smtClean="0">
                <a:latin typeface="Century Gothic" pitchFamily="34" charset="0"/>
              </a:rPr>
              <a:t>4</a:t>
            </a:r>
            <a:endParaRPr lang="en-US" sz="1200" dirty="0">
              <a:latin typeface="Century Gothic" pitchFamily="34" charset="0"/>
            </a:endParaRPr>
          </a:p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Linear Programming </a:t>
            </a:r>
            <a:r>
              <a:rPr lang="en-US" sz="1200" dirty="0" smtClean="0">
                <a:latin typeface="Century Gothic" pitchFamily="34" charset="0"/>
              </a:rPr>
              <a:t>II</a:t>
            </a:r>
            <a:endParaRPr lang="en-US" sz="12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514350" y="1524000"/>
            <a:ext cx="5829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entury Gothic" pitchFamily="34" charset="0"/>
            </a:endParaRPr>
          </a:p>
        </p:txBody>
      </p:sp>
      <p:pic>
        <p:nvPicPr>
          <p:cNvPr id="7" name="Picture 14" descr="linear-programming-L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334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9/11/2013, 9/16/2013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Professor Dong Washington University, St. Louis, MO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endParaRPr lang="en-US"/>
          </a:p>
          <a:p>
            <a:fld id="{666F8BC9-17B8-AF4F-8374-30BE526C59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0" y="762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200" dirty="0">
                <a:latin typeface="Century Gothic" pitchFamily="34" charset="0"/>
              </a:rPr>
              <a:t>OSCM 230 </a:t>
            </a:r>
            <a:r>
              <a:rPr lang="en-US" sz="1200" dirty="0" smtClean="0">
                <a:latin typeface="Century Gothic" pitchFamily="34" charset="0"/>
              </a:rPr>
              <a:t>Fall 2013</a:t>
            </a:r>
            <a:endParaRPr lang="en-US" sz="1200" dirty="0">
              <a:latin typeface="Century Gothic" pitchFamily="34" charset="0"/>
            </a:endParaRPr>
          </a:p>
          <a:p>
            <a:pPr algn="l"/>
            <a:r>
              <a:rPr lang="en-US" sz="1200" dirty="0">
                <a:latin typeface="Century Gothic" pitchFamily="34" charset="0"/>
              </a:rPr>
              <a:t>Management Science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 userDrawn="1"/>
        </p:nvSpPr>
        <p:spPr bwMode="auto">
          <a:xfrm>
            <a:off x="5038442" y="76200"/>
            <a:ext cx="1802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Lecture </a:t>
            </a:r>
            <a:r>
              <a:rPr lang="en-US" sz="1200" dirty="0" smtClean="0">
                <a:latin typeface="Century Gothic" pitchFamily="34" charset="0"/>
              </a:rPr>
              <a:t>4</a:t>
            </a:r>
            <a:endParaRPr lang="en-US" sz="1200" dirty="0">
              <a:latin typeface="Century Gothic" pitchFamily="34" charset="0"/>
            </a:endParaRPr>
          </a:p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Linear Programming </a:t>
            </a:r>
            <a:r>
              <a:rPr lang="en-US" sz="1200" dirty="0" smtClean="0">
                <a:latin typeface="Century Gothic" pitchFamily="34" charset="0"/>
              </a:rPr>
              <a:t>II</a:t>
            </a:r>
            <a:endParaRPr lang="en-US" sz="12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14350" y="1524000"/>
            <a:ext cx="5829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entury Gothic" pitchFamily="34" charset="0"/>
            </a:endParaRPr>
          </a:p>
        </p:txBody>
      </p:sp>
      <p:pic>
        <p:nvPicPr>
          <p:cNvPr id="8" name="Picture 14" descr="linear-programming-L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334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58293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905000"/>
            <a:ext cx="2838450" cy="617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4250" y="1905000"/>
            <a:ext cx="2838450" cy="617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9/11/2013, 9/16/2013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Professor Dong Washington University, St. Louis, MO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endParaRPr lang="en-US"/>
          </a:p>
          <a:p>
            <a:fld id="{AF362AF6-CA67-E846-B7C1-FEFB94923E4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0" y="762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200" dirty="0">
                <a:latin typeface="Century Gothic" pitchFamily="34" charset="0"/>
              </a:rPr>
              <a:t>OSCM 230 </a:t>
            </a:r>
            <a:r>
              <a:rPr lang="en-US" sz="1200" dirty="0" smtClean="0">
                <a:latin typeface="Century Gothic" pitchFamily="34" charset="0"/>
              </a:rPr>
              <a:t>Fall 2013</a:t>
            </a:r>
            <a:endParaRPr lang="en-US" sz="1200" dirty="0">
              <a:latin typeface="Century Gothic" pitchFamily="34" charset="0"/>
            </a:endParaRPr>
          </a:p>
          <a:p>
            <a:pPr algn="l"/>
            <a:r>
              <a:rPr lang="en-US" sz="1200" dirty="0">
                <a:latin typeface="Century Gothic" pitchFamily="34" charset="0"/>
              </a:rPr>
              <a:t>Management Science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 userDrawn="1"/>
        </p:nvSpPr>
        <p:spPr bwMode="auto">
          <a:xfrm>
            <a:off x="5038442" y="76200"/>
            <a:ext cx="1802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Lecture </a:t>
            </a:r>
            <a:r>
              <a:rPr lang="en-US" sz="1200" dirty="0" smtClean="0">
                <a:latin typeface="Century Gothic" pitchFamily="34" charset="0"/>
              </a:rPr>
              <a:t>4</a:t>
            </a:r>
            <a:endParaRPr lang="en-US" sz="1200" dirty="0">
              <a:latin typeface="Century Gothic" pitchFamily="34" charset="0"/>
            </a:endParaRPr>
          </a:p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Linear Programming </a:t>
            </a:r>
            <a:r>
              <a:rPr lang="en-US" sz="1200" dirty="0" smtClean="0">
                <a:latin typeface="Century Gothic" pitchFamily="34" charset="0"/>
              </a:rPr>
              <a:t>II</a:t>
            </a:r>
            <a:endParaRPr lang="en-US" sz="12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14350" y="1524000"/>
            <a:ext cx="5829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entury Gothic" pitchFamily="34" charset="0"/>
            </a:endParaRPr>
          </a:p>
        </p:txBody>
      </p:sp>
      <p:pic>
        <p:nvPicPr>
          <p:cNvPr id="9" name="Picture 14" descr="linear-programming-L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334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5829300" cy="1524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905000"/>
            <a:ext cx="2838450" cy="617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24250" y="1905000"/>
            <a:ext cx="2838450" cy="3009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24250" y="5067300"/>
            <a:ext cx="2838450" cy="3009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9/11/2013, 9/16/2013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Professor Dong Washington University, St. Louis, MO</a:t>
            </a:r>
            <a:endParaRPr lang="en-US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endParaRPr lang="en-US"/>
          </a:p>
          <a:p>
            <a:fld id="{D991E29D-463A-EA4E-A1F5-7F7E71C3F41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0" y="762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200" dirty="0">
                <a:latin typeface="Century Gothic" pitchFamily="34" charset="0"/>
              </a:rPr>
              <a:t>OSCM 230 </a:t>
            </a:r>
            <a:r>
              <a:rPr lang="en-US" sz="1200" dirty="0" smtClean="0">
                <a:latin typeface="Century Gothic" pitchFamily="34" charset="0"/>
              </a:rPr>
              <a:t>Fall 2013</a:t>
            </a:r>
            <a:endParaRPr lang="en-US" sz="1200" dirty="0">
              <a:latin typeface="Century Gothic" pitchFamily="34" charset="0"/>
            </a:endParaRPr>
          </a:p>
          <a:p>
            <a:pPr algn="l"/>
            <a:r>
              <a:rPr lang="en-US" sz="1200" dirty="0">
                <a:latin typeface="Century Gothic" pitchFamily="34" charset="0"/>
              </a:rPr>
              <a:t>Management Science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 userDrawn="1"/>
        </p:nvSpPr>
        <p:spPr bwMode="auto">
          <a:xfrm>
            <a:off x="5038442" y="76200"/>
            <a:ext cx="1802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Lecture </a:t>
            </a:r>
            <a:r>
              <a:rPr lang="en-US" sz="1200" dirty="0" smtClean="0">
                <a:latin typeface="Century Gothic" pitchFamily="34" charset="0"/>
              </a:rPr>
              <a:t>4</a:t>
            </a:r>
            <a:endParaRPr lang="en-US" sz="1200" dirty="0">
              <a:latin typeface="Century Gothic" pitchFamily="34" charset="0"/>
            </a:endParaRPr>
          </a:p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Linear Programming </a:t>
            </a:r>
            <a:r>
              <a:rPr lang="en-US" sz="1200" dirty="0" smtClean="0">
                <a:latin typeface="Century Gothic" pitchFamily="34" charset="0"/>
              </a:rPr>
              <a:t>II</a:t>
            </a:r>
            <a:endParaRPr lang="en-US" sz="12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514350" y="1524000"/>
            <a:ext cx="5829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entury Gothic" pitchFamily="34" charset="0"/>
            </a:endParaRPr>
          </a:p>
        </p:txBody>
      </p:sp>
      <p:pic>
        <p:nvPicPr>
          <p:cNvPr id="7" name="Picture 14" descr="linear-programming-L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334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58293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905000"/>
            <a:ext cx="5829300" cy="6172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9/11/2013, 9/16/2013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Professor Dong Washington University, St. Louis, MO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endParaRPr lang="en-US"/>
          </a:p>
          <a:p>
            <a:fld id="{0FA8DBF9-B2A1-C848-8E00-BDFA5DAF620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0" y="762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200" dirty="0">
                <a:latin typeface="Century Gothic" pitchFamily="34" charset="0"/>
              </a:rPr>
              <a:t>OSCM 230 </a:t>
            </a:r>
            <a:r>
              <a:rPr lang="en-US" sz="1200" dirty="0" smtClean="0">
                <a:latin typeface="Century Gothic" pitchFamily="34" charset="0"/>
              </a:rPr>
              <a:t>Fall 2013</a:t>
            </a:r>
            <a:endParaRPr lang="en-US" sz="1200" dirty="0">
              <a:latin typeface="Century Gothic" pitchFamily="34" charset="0"/>
            </a:endParaRPr>
          </a:p>
          <a:p>
            <a:pPr algn="l"/>
            <a:r>
              <a:rPr lang="en-US" sz="1200" dirty="0">
                <a:latin typeface="Century Gothic" pitchFamily="34" charset="0"/>
              </a:rPr>
              <a:t>Management Science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 userDrawn="1"/>
        </p:nvSpPr>
        <p:spPr bwMode="auto">
          <a:xfrm>
            <a:off x="5038442" y="76200"/>
            <a:ext cx="1802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Lecture </a:t>
            </a:r>
            <a:r>
              <a:rPr lang="en-US" sz="1200" dirty="0" smtClean="0">
                <a:latin typeface="Century Gothic" pitchFamily="34" charset="0"/>
              </a:rPr>
              <a:t>4</a:t>
            </a:r>
            <a:endParaRPr lang="en-US" sz="1200" dirty="0">
              <a:latin typeface="Century Gothic" pitchFamily="34" charset="0"/>
            </a:endParaRPr>
          </a:p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Linear Programming </a:t>
            </a:r>
            <a:r>
              <a:rPr lang="en-US" sz="1200" dirty="0" smtClean="0">
                <a:latin typeface="Century Gothic" pitchFamily="34" charset="0"/>
              </a:rPr>
              <a:t>II</a:t>
            </a:r>
            <a:endParaRPr lang="en-US" sz="12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58293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05000"/>
            <a:ext cx="58293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058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Century Gothic" charset="0"/>
              </a:defRPr>
            </a:lvl1pPr>
          </a:lstStyle>
          <a:p>
            <a:r>
              <a:rPr lang="en-US" dirty="0" smtClean="0"/>
              <a:t>9/11/2013, 9/16/2013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52600" y="8305800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 charset="0"/>
              </a:defRPr>
            </a:lvl1pPr>
          </a:lstStyle>
          <a:p>
            <a:r>
              <a:rPr lang="en-US" smtClean="0"/>
              <a:t>Professor Dong Washington University, St. Louis, MO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058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 charset="0"/>
              </a:defRPr>
            </a:lvl1pPr>
          </a:lstStyle>
          <a:p>
            <a:endParaRPr lang="en-US"/>
          </a:p>
          <a:p>
            <a:fld id="{55A58D00-1E90-0D4F-8177-2D8FE3E244C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14350" y="1524000"/>
            <a:ext cx="5829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entury Gothic" pitchFamily="34" charset="0"/>
            </a:endParaRPr>
          </a:p>
        </p:txBody>
      </p:sp>
      <p:pic>
        <p:nvPicPr>
          <p:cNvPr id="3082" name="Picture 14" descr="linear-programming-L"/>
          <p:cNvPicPr>
            <a:picLocks noChangeAspect="1" noChangeArrowheads="1"/>
          </p:cNvPicPr>
          <p:nvPr userDrawn="1"/>
        </p:nvPicPr>
        <p:blipFill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334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0"/>
          <p:cNvSpPr txBox="1">
            <a:spLocks noChangeArrowheads="1"/>
          </p:cNvSpPr>
          <p:nvPr userDrawn="1"/>
        </p:nvSpPr>
        <p:spPr bwMode="auto">
          <a:xfrm>
            <a:off x="0" y="762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200" dirty="0">
                <a:latin typeface="Century Gothic" pitchFamily="34" charset="0"/>
              </a:rPr>
              <a:t>OSCM 230 </a:t>
            </a:r>
            <a:r>
              <a:rPr lang="en-US" sz="1200" dirty="0" smtClean="0">
                <a:latin typeface="Century Gothic" pitchFamily="34" charset="0"/>
              </a:rPr>
              <a:t>Fall 2013</a:t>
            </a:r>
            <a:endParaRPr lang="en-US" sz="1200" dirty="0">
              <a:latin typeface="Century Gothic" pitchFamily="34" charset="0"/>
            </a:endParaRPr>
          </a:p>
          <a:p>
            <a:pPr algn="l"/>
            <a:r>
              <a:rPr lang="en-US" sz="1200" dirty="0">
                <a:latin typeface="Century Gothic" pitchFamily="34" charset="0"/>
              </a:rPr>
              <a:t>Management Science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 userDrawn="1"/>
        </p:nvSpPr>
        <p:spPr bwMode="auto">
          <a:xfrm>
            <a:off x="5038442" y="76200"/>
            <a:ext cx="1802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Lecture </a:t>
            </a:r>
            <a:r>
              <a:rPr lang="en-US" sz="1200" dirty="0" smtClean="0">
                <a:latin typeface="Century Gothic" pitchFamily="34" charset="0"/>
              </a:rPr>
              <a:t>4</a:t>
            </a:r>
            <a:endParaRPr lang="en-US" sz="1200" dirty="0">
              <a:latin typeface="Century Gothic" pitchFamily="34" charset="0"/>
            </a:endParaRPr>
          </a:p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Linear Programming </a:t>
            </a:r>
            <a:r>
              <a:rPr lang="en-US" sz="1200" dirty="0" smtClean="0">
                <a:latin typeface="Century Gothic" pitchFamily="34" charset="0"/>
              </a:rPr>
              <a:t>II</a:t>
            </a:r>
            <a:endParaRPr lang="en-US" sz="1200" dirty="0">
              <a:latin typeface="Century Gothic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entury Gothic" pitchFamily="34" charset="0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entury Gothic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Century Gothic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entury Gothic" pitchFamily="34" charset="0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13ECE7C8-4CEC-1C45-94D2-2EB13B1250F0}" type="slidenum">
              <a:rPr lang="en-US">
                <a:latin typeface="Century Gothic" charset="0"/>
              </a:rPr>
              <a:pPr/>
              <a:t>1</a:t>
            </a:fld>
            <a:endParaRPr lang="en-US">
              <a:latin typeface="Century Gothic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743200"/>
            <a:ext cx="6248400" cy="1524000"/>
          </a:xfrm>
        </p:spPr>
        <p:txBody>
          <a:bodyPr/>
          <a:lstStyle/>
          <a:p>
            <a:pPr algn="ctr"/>
            <a:r>
              <a:rPr lang="en-US" b="1" dirty="0">
                <a:latin typeface="Century Gothic" charset="0"/>
              </a:rPr>
              <a:t>Lecture 4 </a:t>
            </a:r>
            <a:br>
              <a:rPr lang="en-US" b="1" dirty="0">
                <a:latin typeface="Century Gothic" charset="0"/>
              </a:rPr>
            </a:br>
            <a:r>
              <a:rPr lang="en-US" b="1" dirty="0">
                <a:latin typeface="Century Gothic" charset="0"/>
              </a:rPr>
              <a:t/>
            </a:r>
            <a:br>
              <a:rPr lang="en-US" b="1" dirty="0">
                <a:latin typeface="Century Gothic" charset="0"/>
              </a:rPr>
            </a:br>
            <a:r>
              <a:rPr lang="en-US" b="1" dirty="0">
                <a:latin typeface="Century Gothic" charset="0"/>
              </a:rPr>
              <a:t>Linear Programming II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9A5AC5BC-D237-A64D-A4AD-07301A1EFF4D}" type="slidenum">
              <a:rPr lang="en-US">
                <a:latin typeface="Century Gothic" charset="0"/>
              </a:rPr>
              <a:pPr/>
              <a:t>10</a:t>
            </a:fld>
            <a:endParaRPr lang="en-US">
              <a:latin typeface="Century Gothic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Special Cases of LP Solution:</a:t>
            </a:r>
            <a:br>
              <a:rPr lang="en-US">
                <a:latin typeface="Century Gothic" charset="0"/>
              </a:rPr>
            </a:br>
            <a:r>
              <a:rPr lang="en-US">
                <a:latin typeface="Century Gothic" charset="0"/>
              </a:rPr>
              <a:t>Unbounded Problem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05000"/>
            <a:ext cx="5791200" cy="4572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>
                <a:latin typeface="Century Gothic" charset="0"/>
              </a:rPr>
              <a:t>Suppose we have the following problem: </a:t>
            </a: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1447800" y="2590800"/>
            <a:ext cx="34290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Lucida Sans" charset="0"/>
              </a:rPr>
              <a:t>Maximize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10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 + 9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</a:p>
          <a:p>
            <a:pPr algn="l"/>
            <a:r>
              <a:rPr lang="en-US" dirty="0">
                <a:latin typeface="Lucida Sans" charset="0"/>
              </a:rPr>
              <a:t>Such that: </a:t>
            </a:r>
          </a:p>
          <a:p>
            <a:pPr algn="l"/>
            <a:r>
              <a:rPr lang="en-US" dirty="0">
                <a:latin typeface="Lucida Sans" charset="0"/>
              </a:rPr>
              <a:t>     </a:t>
            </a:r>
            <a:r>
              <a:rPr lang="en-US" b="1" i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x</a:t>
            </a:r>
            <a:r>
              <a:rPr lang="en-US" b="1" i="1" baseline="-25000" dirty="0">
                <a:solidFill>
                  <a:srgbClr val="FF3300"/>
                </a:solidFill>
                <a:latin typeface="Lucida Sans" charset="0"/>
                <a:sym typeface="Symbol" charset="2"/>
              </a:rPr>
              <a:t>1</a:t>
            </a:r>
            <a:r>
              <a:rPr lang="en-US" b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     +    </a:t>
            </a:r>
            <a:r>
              <a:rPr lang="en-US" b="1" i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x</a:t>
            </a:r>
            <a:r>
              <a:rPr lang="en-US" b="1" i="1" baseline="-25000" dirty="0">
                <a:solidFill>
                  <a:srgbClr val="FF3300"/>
                </a:solidFill>
                <a:latin typeface="Lucida Sans" charset="0"/>
                <a:sym typeface="Symbol" charset="2"/>
              </a:rPr>
              <a:t>2</a:t>
            </a:r>
            <a:r>
              <a:rPr lang="en-US" b="1" baseline="-25000" dirty="0">
                <a:solidFill>
                  <a:srgbClr val="FF3300"/>
                </a:solidFill>
                <a:latin typeface="Lucida Sans" charset="0"/>
                <a:sym typeface="Symbol" charset="2"/>
              </a:rPr>
              <a:t> </a:t>
            </a:r>
            <a:r>
              <a:rPr lang="en-US" b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 </a:t>
            </a:r>
            <a:r>
              <a:rPr lang="en-US" b="1" dirty="0" smtClean="0">
                <a:solidFill>
                  <a:srgbClr val="FF3300"/>
                </a:solidFill>
                <a:latin typeface="Lucida Sans" charset="0"/>
                <a:sym typeface="Symbol" charset="2"/>
              </a:rPr>
              <a:t> ≥ </a:t>
            </a:r>
            <a:r>
              <a:rPr lang="en-US" b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1000</a:t>
            </a:r>
            <a:r>
              <a:rPr lang="en-US" b="1" dirty="0">
                <a:latin typeface="Lucida Sans" charset="0"/>
                <a:sym typeface="Symbol" charset="2"/>
              </a:rPr>
              <a:t> </a:t>
            </a:r>
            <a:endParaRPr lang="en-US" b="1" dirty="0">
              <a:solidFill>
                <a:schemeClr val="accent2"/>
              </a:solidFill>
              <a:latin typeface="Lucida Sans" charset="0"/>
              <a:sym typeface="Symbol" charset="2"/>
            </a:endParaRPr>
          </a:p>
          <a:p>
            <a:pPr algn="l"/>
            <a:r>
              <a:rPr lang="en-US" b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    </a:t>
            </a:r>
            <a:r>
              <a:rPr lang="en-US" b="1" i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x</a:t>
            </a:r>
            <a:r>
              <a:rPr lang="en-US" b="1" i="1" baseline="-25000" dirty="0">
                <a:solidFill>
                  <a:srgbClr val="FF3300"/>
                </a:solidFill>
                <a:latin typeface="Lucida Sans" charset="0"/>
                <a:sym typeface="Symbol" charset="2"/>
              </a:rPr>
              <a:t>1</a:t>
            </a:r>
            <a:r>
              <a:rPr lang="en-US" b="1" baseline="-25000" dirty="0">
                <a:solidFill>
                  <a:srgbClr val="FF3300"/>
                </a:solidFill>
                <a:latin typeface="Lucida Sans" charset="0"/>
                <a:sym typeface="Symbol" charset="2"/>
              </a:rPr>
              <a:t> </a:t>
            </a:r>
            <a:r>
              <a:rPr lang="en-US" b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                 </a:t>
            </a:r>
            <a:r>
              <a:rPr lang="en-US" b="1" dirty="0" smtClean="0">
                <a:solidFill>
                  <a:srgbClr val="FF3300"/>
                </a:solidFill>
                <a:latin typeface="Lucida Sans" charset="0"/>
                <a:sym typeface="Symbol" charset="2"/>
              </a:rPr>
              <a:t> ≥ </a:t>
            </a:r>
            <a:r>
              <a:rPr lang="en-US" b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725</a:t>
            </a:r>
            <a:endParaRPr lang="en-US" b="1" i="1" dirty="0">
              <a:solidFill>
                <a:schemeClr val="accent2"/>
              </a:solidFill>
              <a:latin typeface="Lucida Sans" charset="0"/>
              <a:sym typeface="Symbol" charset="2"/>
            </a:endParaRPr>
          </a:p>
          <a:p>
            <a:pPr algn="l"/>
            <a:r>
              <a:rPr lang="en-US" dirty="0">
                <a:latin typeface="Lucida Sans" charset="0"/>
              </a:rPr>
              <a:t>  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i="1" dirty="0" smtClean="0">
                <a:solidFill>
                  <a:schemeClr val="accent2"/>
                </a:solidFill>
                <a:latin typeface="Lucida Sans" charset="0"/>
              </a:rPr>
              <a:t> ≥</a:t>
            </a:r>
            <a:r>
              <a:rPr lang="en-US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0</a:t>
            </a:r>
            <a:r>
              <a:rPr lang="en-US" dirty="0">
                <a:solidFill>
                  <a:schemeClr val="accent2"/>
                </a:solidFill>
                <a:latin typeface="Lucida Sans" charset="0"/>
              </a:rPr>
              <a:t> ,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     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 </a:t>
            </a:r>
            <a:r>
              <a:rPr lang="en-US" i="1" dirty="0" smtClean="0">
                <a:solidFill>
                  <a:schemeClr val="accent2"/>
                </a:solidFill>
                <a:latin typeface="Lucida Sans" charset="0"/>
              </a:rPr>
              <a:t> ≥</a:t>
            </a:r>
            <a:r>
              <a:rPr lang="en-US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0</a:t>
            </a:r>
          </a:p>
        </p:txBody>
      </p:sp>
      <p:pic>
        <p:nvPicPr>
          <p:cNvPr id="1741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495800"/>
            <a:ext cx="6400800" cy="316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227E64E1-D207-DF49-89B2-0FA816A975E9}" type="slidenum">
              <a:rPr lang="en-US">
                <a:latin typeface="Century Gothic" charset="0"/>
              </a:rPr>
              <a:pPr/>
              <a:t>11</a:t>
            </a:fld>
            <a:endParaRPr lang="en-US">
              <a:latin typeface="Century Gothic" charset="0"/>
            </a:endParaRPr>
          </a:p>
        </p:txBody>
      </p:sp>
      <p:sp>
        <p:nvSpPr>
          <p:cNvPr id="1843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Summary of Special Cases</a:t>
            </a:r>
          </a:p>
        </p:txBody>
      </p:sp>
      <p:graphicFrame>
        <p:nvGraphicFramePr>
          <p:cNvPr id="171129" name="Group 121"/>
          <p:cNvGraphicFramePr>
            <a:graphicFrameLocks noGrp="1"/>
          </p:cNvGraphicFramePr>
          <p:nvPr/>
        </p:nvGraphicFramePr>
        <p:xfrm>
          <a:off x="533400" y="1905000"/>
          <a:ext cx="5943600" cy="5497767"/>
        </p:xfrm>
        <a:graphic>
          <a:graphicData uri="http://schemas.openxmlformats.org/drawingml/2006/table">
            <a:tbl>
              <a:tblPr/>
              <a:tblGrid>
                <a:gridCol w="1457325"/>
                <a:gridCol w="1457325"/>
                <a:gridCol w="1457325"/>
                <a:gridCol w="1571625"/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charset="0"/>
                        </a:rPr>
                        <a:t>Special cases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charset="0"/>
                        </a:rPr>
                        <a:t>Graphical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charset="0"/>
                        </a:rPr>
                        <a:t>Excel Solver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charset="0"/>
                        </a:rPr>
                        <a:t>Message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charset="0"/>
                        </a:rPr>
                        <a:t>Managerial Implication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Inconsistent problem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Feasible region does not exist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“Solver could not find a feasible solution”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Too many restrictions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Multiple optimal solutions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Slope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of the objective function is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 the same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as that of one constraint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Give one optimal solution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4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Unbounded problem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Optimal objective function value is infinite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“The Set Cell values do not converge”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Problem is improperly formulated: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 too few constraints,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 wrong objective 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6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012EAFFE-AD79-A440-923F-8FD94439EF2E}" type="slidenum">
              <a:rPr lang="en-US">
                <a:latin typeface="Century Gothic" charset="0"/>
              </a:rPr>
              <a:pPr/>
              <a:t>12</a:t>
            </a:fld>
            <a:endParaRPr lang="en-US">
              <a:latin typeface="Century Gothic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LP Formulation Guidelines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6400800" cy="6172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Century Gothic" charset="0"/>
              </a:rPr>
              <a:t>	</a:t>
            </a:r>
            <a:r>
              <a:rPr lang="en-US" sz="1600" b="1">
                <a:latin typeface="Century Gothic" charset="0"/>
              </a:rPr>
              <a:t>Formulation:</a:t>
            </a:r>
            <a:r>
              <a:rPr lang="en-US" sz="1600">
                <a:latin typeface="Century Gothic" charset="0"/>
              </a:rPr>
              <a:t> also called </a:t>
            </a:r>
            <a:r>
              <a:rPr lang="en-US" sz="1600" i="1">
                <a:latin typeface="Century Gothic" charset="0"/>
              </a:rPr>
              <a:t>modeling</a:t>
            </a:r>
            <a:r>
              <a:rPr lang="en-US" sz="1600">
                <a:latin typeface="Century Gothic" charset="0"/>
              </a:rPr>
              <a:t>, the process of translating a verbal statement of a problem into a mathematical statement.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latin typeface="Century 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	</a:t>
            </a:r>
            <a:r>
              <a:rPr lang="en-US" sz="1600" b="1">
                <a:latin typeface="Century Gothic" charset="0"/>
              </a:rPr>
              <a:t>Guidelines for formulation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>
                <a:latin typeface="Century Gothic" charset="0"/>
              </a:rPr>
              <a:t>	</a:t>
            </a:r>
            <a:r>
              <a:rPr lang="en-US" sz="1600">
                <a:latin typeface="Century Gothic" charset="0"/>
              </a:rPr>
              <a:t>1. Understand the problem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latin typeface="Century 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	2. Ask the following three questions: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	   (i) What must be decided? What are the decision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            variables?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        (ii) What measure should we use to compare alternative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            sets of decisions?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        (iii) What restrictions limit our choices?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latin typeface="Century 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	3. Write the mathematical representation of the objective function in terms of the decision variables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latin typeface="Century 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	4. Write the constraints in terms of the decision variables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latin typeface="Century 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	5. Check your formulation!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	   -Does it make sense?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	   -Is there any data in the problem you haven’t used?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200">
              <a:latin typeface="Century Gothic" charset="0"/>
            </a:endParaRPr>
          </a:p>
        </p:txBody>
      </p:sp>
      <p:sp>
        <p:nvSpPr>
          <p:cNvPr id="194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 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4191000"/>
          <a:ext cx="58293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838200"/>
                <a:gridCol w="1219200"/>
                <a:gridCol w="1005840"/>
                <a:gridCol w="11658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Shop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entury Gothic" pitchFamily="34" charset="0"/>
                        </a:rPr>
                        <a:t>Capa</a:t>
                      </a:r>
                      <a:r>
                        <a:rPr lang="en-US" sz="1600" dirty="0" smtClean="0">
                          <a:latin typeface="Century Gothic" pitchFamily="34" charset="0"/>
                        </a:rPr>
                        <a:t>-city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Standard (mfg</a:t>
                      </a:r>
                      <a:r>
                        <a:rPr lang="en-US" sz="1600" baseline="0" dirty="0" smtClean="0">
                          <a:latin typeface="Century Gothic" pitchFamily="34" charset="0"/>
                        </a:rPr>
                        <a:t> time)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Fancy (mfg time)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Luxury (mfg time)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Engine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120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3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2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1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Body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80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1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2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3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Standard</a:t>
                      </a:r>
                      <a:r>
                        <a:rPr lang="en-US" sz="1600" baseline="0" dirty="0" smtClean="0">
                          <a:latin typeface="Century Gothic" pitchFamily="34" charset="0"/>
                        </a:rPr>
                        <a:t> finishing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96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2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Fancy </a:t>
                      </a:r>
                      <a:r>
                        <a:rPr lang="en-US" sz="1600" baseline="0" dirty="0" smtClean="0">
                          <a:latin typeface="Century Gothic" pitchFamily="34" charset="0"/>
                        </a:rPr>
                        <a:t>finishing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102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3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Luxury </a:t>
                      </a:r>
                      <a:r>
                        <a:rPr lang="en-US" sz="1600" baseline="0" dirty="0" smtClean="0">
                          <a:latin typeface="Century Gothic" pitchFamily="34" charset="0"/>
                        </a:rPr>
                        <a:t>finishing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40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2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Contribution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$840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$1120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$1200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flipH="1">
            <a:off x="685800" y="1828800"/>
            <a:ext cx="563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entury Gothic"/>
                <a:cs typeface="Century Gothic"/>
              </a:rPr>
              <a:t>A single plant is used to assemble three RV models: Standard, Fancy, and Luxury. The plant shop capacities (in hours per week) and the times each model spends in a particular shop are given in the table below. The ``contributions” are profit per vehicle manufactured. What product mix maximizes the plant’s profit?  Formulate the linear program.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8305800"/>
            <a:ext cx="1428750" cy="609600"/>
          </a:xfrm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EFD830E9-A73D-D545-B65C-C94B6CA2D212}" type="slidenum">
              <a:rPr lang="en-US">
                <a:latin typeface="Century Gothic" charset="0"/>
              </a:rPr>
              <a:pPr/>
              <a:t>13</a:t>
            </a:fld>
            <a:endParaRPr lang="en-US">
              <a:latin typeface="Century Gothic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14350" y="8305800"/>
            <a:ext cx="1428750" cy="609600"/>
          </a:xfrm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52600" y="8305800"/>
            <a:ext cx="3352800" cy="609600"/>
          </a:xfrm>
        </p:spPr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  <p:pic>
        <p:nvPicPr>
          <p:cNvPr id="8" name="Picture 2" descr="C:\Documents and Settings\dong\Local Settings\Temporary Internet Files\Content.IE5\6AP8IR19\MCTN00119_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685800"/>
            <a:ext cx="1719593" cy="11460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 Example: LP Formulation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4800600"/>
            <a:ext cx="579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entury Gothic"/>
                <a:cs typeface="Century Gothic"/>
              </a:rPr>
              <a:t>Solving the problem using Excel Solver yields (as in the previous examples):</a:t>
            </a:r>
          </a:p>
          <a:p>
            <a:pPr algn="l"/>
            <a:endParaRPr lang="en-US" dirty="0" smtClean="0">
              <a:latin typeface="Century Gothic"/>
              <a:cs typeface="Century Gothic"/>
            </a:endParaRPr>
          </a:p>
          <a:p>
            <a:pPr algn="l"/>
            <a:r>
              <a:rPr lang="en-US" dirty="0" smtClean="0">
                <a:latin typeface="Century Gothic"/>
                <a:cs typeface="Century Gothic"/>
              </a:rPr>
              <a:t>S=20, F=30, and L=0</a:t>
            </a:r>
          </a:p>
          <a:p>
            <a:pPr algn="l"/>
            <a:endParaRPr lang="en-US" dirty="0" smtClean="0">
              <a:latin typeface="Century Gothic"/>
              <a:cs typeface="Century Gothic"/>
            </a:endParaRPr>
          </a:p>
          <a:p>
            <a:pPr algn="l"/>
            <a:r>
              <a:rPr lang="en-US" dirty="0" smtClean="0">
                <a:latin typeface="Century Gothic"/>
                <a:cs typeface="Century Gothic"/>
              </a:rPr>
              <a:t>The value of the objective function is $50,400. </a:t>
            </a:r>
          </a:p>
          <a:p>
            <a:pPr algn="l"/>
            <a:endParaRPr lang="en-US" dirty="0" smtClean="0">
              <a:latin typeface="Century Gothic"/>
              <a:cs typeface="Century Gothic"/>
            </a:endParaRPr>
          </a:p>
          <a:p>
            <a:pPr algn="l"/>
            <a:r>
              <a:rPr lang="en-US" dirty="0" smtClean="0">
                <a:latin typeface="Century Gothic"/>
                <a:cs typeface="Century Gothic"/>
              </a:rPr>
              <a:t>Therefore, the plant should produce standard (S) and fancy (F) at the rates of 20 and 30 per week respectively. Since 3(20)+2(30)=120 and 20+2(30)=80, this product mix keeps the engine and body shops fully utilized. </a:t>
            </a:r>
            <a:endParaRPr lang="en-US" dirty="0">
              <a:latin typeface="Century Gothic"/>
              <a:cs typeface="Century Gothic"/>
            </a:endParaRPr>
          </a:p>
        </p:txBody>
      </p:sp>
      <p:pic>
        <p:nvPicPr>
          <p:cNvPr id="10" name="Content Placeholder 9" descr="latex-image-1.pd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-50975" b="-50975"/>
          <a:stretch>
            <a:fillRect/>
          </a:stretch>
        </p:blipFill>
        <p:spPr>
          <a:xfrm>
            <a:off x="1295400" y="914400"/>
            <a:ext cx="4461933" cy="4724400"/>
          </a:xfr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8305800"/>
            <a:ext cx="1428750" cy="609600"/>
          </a:xfrm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EFD830E9-A73D-D545-B65C-C94B6CA2D212}" type="slidenum">
              <a:rPr lang="en-US">
                <a:latin typeface="Century Gothic" charset="0"/>
              </a:rPr>
              <a:pPr/>
              <a:t>14</a:t>
            </a:fld>
            <a:endParaRPr lang="en-US">
              <a:latin typeface="Century Gothic" charset="0"/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14350" y="8305800"/>
            <a:ext cx="1428750" cy="609600"/>
          </a:xfrm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52600" y="8305800"/>
            <a:ext cx="3352800" cy="609600"/>
          </a:xfrm>
        </p:spPr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RV: Diseconomy of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dirty="0" smtClean="0">
                <a:latin typeface="Century Gothic" pitchFamily="34" charset="0"/>
              </a:rPr>
              <a:t>	</a:t>
            </a:r>
            <a:r>
              <a:rPr lang="en-US" b="1" dirty="0" smtClean="0">
                <a:latin typeface="Century Gothic" pitchFamily="34" charset="0"/>
              </a:rPr>
              <a:t>Suppose the data in the RV example are exactly as before with this exception: Each of the first 12 units of the Standard model vehicle has $840 as its contribution, and any units in excess of 12 have a contribution of $500 each. What product mix maximizes the total contribution?</a:t>
            </a:r>
          </a:p>
          <a:p>
            <a:pPr>
              <a:buNone/>
            </a:pPr>
            <a:endParaRPr lang="en-US" dirty="0" smtClean="0">
              <a:latin typeface="Century Gothic" pitchFamily="34" charset="0"/>
            </a:endParaRPr>
          </a:p>
          <a:p>
            <a:pPr>
              <a:buNone/>
            </a:pPr>
            <a:endParaRPr lang="en-US" dirty="0" smtClean="0">
              <a:latin typeface="Century Gothic" pitchFamily="34" charset="0"/>
            </a:endParaRPr>
          </a:p>
          <a:p>
            <a:pPr>
              <a:buNone/>
            </a:pPr>
            <a:endParaRPr lang="en-US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US" dirty="0" smtClean="0">
                <a:latin typeface="Century Gothic" pitchFamily="34" charset="0"/>
              </a:rPr>
              <a:t> </a:t>
            </a:r>
            <a:endParaRPr lang="en-US" dirty="0">
              <a:latin typeface="Century Gothic" pitchFamily="34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1219200" y="4572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8305800"/>
            <a:ext cx="1428750" cy="609600"/>
          </a:xfrm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EFD830E9-A73D-D545-B65C-C94B6CA2D212}" type="slidenum">
              <a:rPr lang="en-US">
                <a:latin typeface="Century Gothic" charset="0"/>
              </a:rPr>
              <a:pPr/>
              <a:t>15</a:t>
            </a:fld>
            <a:endParaRPr lang="en-US">
              <a:latin typeface="Century Gothic" charset="0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14350" y="8305800"/>
            <a:ext cx="1428750" cy="609600"/>
          </a:xfrm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52600" y="8305800"/>
            <a:ext cx="3352800" cy="609600"/>
          </a:xfrm>
        </p:spPr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 has become less profitable so we may anticipate to make fewer of them</a:t>
            </a:r>
          </a:p>
          <a:p>
            <a:r>
              <a:rPr lang="en-US" dirty="0" smtClean="0"/>
              <a:t>However, it is not clear that we make fewer than twelve at $840 apiece</a:t>
            </a:r>
          </a:p>
          <a:p>
            <a:r>
              <a:rPr lang="en-US" dirty="0" smtClean="0"/>
              <a:t>To re-solve this problem, we need to change the previous linear program in three ways. The first change is to introduce two new decision variables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 = the number of Standard model vehicles  made per week and sold a contribution of $840 each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 = the number of Standard model vehicles made per week and sold a contribution of $500 each</a:t>
            </a:r>
          </a:p>
          <a:p>
            <a:r>
              <a:rPr lang="en-US" dirty="0" smtClean="0"/>
              <a:t>The second and third change add constraints and change the objective function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A49A29FA-4273-4644-9824-20CC8B708BD3}" type="slidenum">
              <a:rPr lang="en-US" smtClean="0">
                <a:latin typeface="Century Gothic" pitchFamily="34" charset="0"/>
              </a:rPr>
              <a:pPr/>
              <a:t>16</a:t>
            </a:fld>
            <a:endParaRPr lang="en-US" dirty="0">
              <a:latin typeface="Century Gothic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additional constraints needed are: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new objective function is: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A49A29FA-4273-4644-9824-20CC8B708BD3}" type="slidenum">
              <a:rPr lang="en-US" smtClean="0">
                <a:latin typeface="Century Gothic" pitchFamily="34" charset="0"/>
              </a:rPr>
              <a:pPr/>
              <a:t>17</a:t>
            </a:fld>
            <a:endParaRPr lang="en-US" dirty="0">
              <a:latin typeface="Century Gothic" pitchFamily="34" charset="0"/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819400"/>
            <a:ext cx="5651500" cy="396875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6172200"/>
            <a:ext cx="6350000" cy="3175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LP Formulation then is: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A49A29FA-4273-4644-9824-20CC8B708BD3}" type="slidenum">
              <a:rPr lang="en-US" smtClean="0">
                <a:latin typeface="Century Gothic" pitchFamily="34" charset="0"/>
              </a:rPr>
              <a:pPr/>
              <a:t>18</a:t>
            </a:fld>
            <a:endParaRPr lang="en-US" dirty="0">
              <a:latin typeface="Century Gothic" pitchFamily="34" charset="0"/>
            </a:endParaRPr>
          </a:p>
        </p:txBody>
      </p:sp>
      <p:pic>
        <p:nvPicPr>
          <p:cNvPr id="10" name="Content Placeholder 9" descr="latex-image-1.pd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-36362" b="-36362"/>
          <a:stretch>
            <a:fillRect/>
          </a:stretch>
        </p:blipFill>
        <p:spPr>
          <a:xfrm>
            <a:off x="609600" y="990600"/>
            <a:ext cx="5562600" cy="5889812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5829300" cy="1524000"/>
          </a:xfrm>
        </p:spPr>
        <p:txBody>
          <a:bodyPr/>
          <a:lstStyle/>
          <a:p>
            <a:r>
              <a:rPr lang="en-US" dirty="0" smtClean="0"/>
              <a:t>Multiple Diseconomies of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A49A29FA-4273-4644-9824-20CC8B708BD3}" type="slidenum">
              <a:rPr lang="en-US" smtClean="0">
                <a:latin typeface="Century Gothic" pitchFamily="34" charset="0"/>
              </a:rPr>
              <a:pPr/>
              <a:t>19</a:t>
            </a:fld>
            <a:endParaRPr lang="en-US" dirty="0">
              <a:latin typeface="Century Gothic" pitchFamily="34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1143000" y="3581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4400" y="2209800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entury Gothic"/>
                <a:cs typeface="Century Gothic"/>
              </a:rPr>
              <a:t>The following figure displays a different profit function that exhibits decreasing marginal return.</a:t>
            </a:r>
          </a:p>
          <a:p>
            <a:pPr algn="l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6858000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entury Gothic"/>
                <a:cs typeface="Century Gothic"/>
              </a:rPr>
              <a:t>The analog of the approach we just employed works here as well. </a:t>
            </a:r>
          </a:p>
          <a:p>
            <a:pPr algn="l"/>
            <a:endParaRPr lang="en-US" dirty="0" smtClean="0">
              <a:latin typeface="Century Gothic"/>
              <a:cs typeface="Century Gothic"/>
            </a:endParaRPr>
          </a:p>
          <a:p>
            <a:pPr algn="l"/>
            <a:r>
              <a:rPr lang="en-US" dirty="0" smtClean="0">
                <a:latin typeface="Century Gothic"/>
                <a:cs typeface="Century Gothic"/>
              </a:rPr>
              <a:t>This leads to the following result. 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A92E2FF5-DB0D-A14B-B9E5-18DE08C904F0}" type="slidenum">
              <a:rPr lang="en-US">
                <a:latin typeface="Century Gothic" charset="0"/>
              </a:rPr>
              <a:pPr/>
              <a:t>2</a:t>
            </a:fld>
            <a:endParaRPr lang="en-US">
              <a:latin typeface="Century Gothic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</a:rPr>
              <a:t>Warm up</a:t>
            </a:r>
            <a:endParaRPr lang="en-US" dirty="0">
              <a:latin typeface="Century Gothic" charset="0"/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>
              <a:latin typeface="Century Gothic" charset="0"/>
            </a:endParaRPr>
          </a:p>
          <a:p>
            <a:pPr lvl="1"/>
            <a:endParaRPr lang="en-US" dirty="0">
              <a:latin typeface="Century Gothic" charset="0"/>
            </a:endParaRPr>
          </a:p>
          <a:p>
            <a:endParaRPr lang="en-US" dirty="0">
              <a:latin typeface="Century Gothic" charset="0"/>
            </a:endParaRPr>
          </a:p>
        </p:txBody>
      </p:sp>
      <p:sp>
        <p:nvSpPr>
          <p:cNvPr id="112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2209800"/>
            <a:ext cx="5816600" cy="426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" y="6400800"/>
            <a:ext cx="4343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formulate assuming that all the demand has to be met at each city.  </a:t>
            </a:r>
            <a:r>
              <a:rPr lang="en-US" b="1" dirty="0" smtClean="0"/>
              <a:t>Bonus: How do I incorporate the penalty in the objective? (Hint: introduce a set of new decision variables that keep track of how much is shipped to each city)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5829300" cy="1524000"/>
          </a:xfrm>
        </p:spPr>
        <p:txBody>
          <a:bodyPr/>
          <a:lstStyle/>
          <a:p>
            <a:r>
              <a:rPr lang="en-US" dirty="0" smtClean="0"/>
              <a:t>Multiple Diseconomies of Scale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5829300" cy="2057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endParaRPr lang="en-US" b="1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US" b="1" dirty="0" smtClean="0">
                <a:latin typeface="Century Gothic" pitchFamily="34" charset="0"/>
              </a:rPr>
              <a:t>     A linear program readily accommodates decreasing marginal return, increasing marginal cost, and other diseconomies of scale. </a:t>
            </a:r>
            <a:endParaRPr lang="en-US" b="1" dirty="0">
              <a:latin typeface="Century Gothic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A49A29FA-4273-4644-9824-20CC8B708BD3}" type="slidenum">
              <a:rPr lang="en-US" smtClean="0">
                <a:latin typeface="Century Gothic" pitchFamily="34" charset="0"/>
              </a:rPr>
              <a:pPr/>
              <a:t>20</a:t>
            </a:fld>
            <a:endParaRPr lang="en-US" dirty="0">
              <a:latin typeface="Century Gothi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4572000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latin typeface="Century Gothic"/>
                <a:cs typeface="Century Gothic"/>
              </a:rPr>
              <a:t>Summary</a:t>
            </a:r>
          </a:p>
          <a:p>
            <a:pPr algn="l"/>
            <a:endParaRPr lang="en-US" dirty="0" smtClean="0">
              <a:latin typeface="Century Gothic"/>
              <a:cs typeface="Century Gothic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latin typeface="Century Gothic"/>
                <a:cs typeface="Century Gothic"/>
              </a:rPr>
              <a:t>Intuition behind the Simplex algorithm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latin typeface="Century Gothic"/>
                <a:cs typeface="Century Gothic"/>
              </a:rPr>
              <a:t>Additional LP formulations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latin typeface="Century Gothic"/>
                <a:cs typeface="Century Gothic"/>
              </a:rPr>
              <a:t>Accommodations of piece-wise linearity</a:t>
            </a:r>
          </a:p>
          <a:p>
            <a:pPr marL="342900" indent="-342900" algn="l"/>
            <a:endParaRPr lang="en-US" dirty="0" smtClean="0">
              <a:latin typeface="Century Gothic"/>
              <a:cs typeface="Century Gothic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A92E2FF5-DB0D-A14B-B9E5-18DE08C904F0}" type="slidenum">
              <a:rPr lang="en-US">
                <a:latin typeface="Century Gothic" charset="0"/>
              </a:rPr>
              <a:pPr/>
              <a:t>3</a:t>
            </a:fld>
            <a:endParaRPr lang="en-US">
              <a:latin typeface="Century Gothic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Agenda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</a:rPr>
              <a:t>Graphical LP solution</a:t>
            </a:r>
          </a:p>
          <a:p>
            <a:r>
              <a:rPr lang="en-US" dirty="0">
                <a:latin typeface="Century Gothic" charset="0"/>
              </a:rPr>
              <a:t>“Special cases” of LP solutions</a:t>
            </a:r>
          </a:p>
          <a:p>
            <a:pPr lvl="1"/>
            <a:r>
              <a:rPr lang="en-US" dirty="0">
                <a:latin typeface="Century Gothic" charset="0"/>
              </a:rPr>
              <a:t>Infeasible</a:t>
            </a:r>
          </a:p>
          <a:p>
            <a:pPr lvl="1"/>
            <a:r>
              <a:rPr lang="en-US" dirty="0">
                <a:latin typeface="Century Gothic" charset="0"/>
              </a:rPr>
              <a:t>Multiple optimal solutions</a:t>
            </a:r>
          </a:p>
          <a:p>
            <a:pPr lvl="1"/>
            <a:r>
              <a:rPr lang="en-US" dirty="0">
                <a:latin typeface="Century Gothic" charset="0"/>
              </a:rPr>
              <a:t>Unbounded</a:t>
            </a:r>
          </a:p>
          <a:p>
            <a:r>
              <a:rPr lang="en-US" dirty="0">
                <a:latin typeface="Century Gothic" charset="0"/>
              </a:rPr>
              <a:t>LP formulation guidelines</a:t>
            </a:r>
          </a:p>
          <a:p>
            <a:r>
              <a:rPr lang="en-US" dirty="0">
                <a:latin typeface="Century Gothic" charset="0"/>
              </a:rPr>
              <a:t>Formulation examples</a:t>
            </a:r>
          </a:p>
          <a:p>
            <a:pPr lvl="1"/>
            <a:r>
              <a:rPr lang="en-US" dirty="0">
                <a:latin typeface="Century Gothic" charset="0"/>
              </a:rPr>
              <a:t>Work scheduling</a:t>
            </a:r>
            <a:endParaRPr lang="en-US" dirty="0" smtClean="0">
              <a:latin typeface="Century Gothic" charset="0"/>
            </a:endParaRPr>
          </a:p>
          <a:p>
            <a:pPr lvl="1"/>
            <a:r>
              <a:rPr lang="en-US" dirty="0" smtClean="0">
                <a:latin typeface="Century Gothic" charset="0"/>
              </a:rPr>
              <a:t>Blending II</a:t>
            </a:r>
          </a:p>
          <a:p>
            <a:pPr lvl="1"/>
            <a:r>
              <a:rPr lang="en-US" dirty="0" smtClean="0">
                <a:latin typeface="Century Gothic" charset="0"/>
              </a:rPr>
              <a:t>RV problem (product mix)</a:t>
            </a:r>
          </a:p>
          <a:p>
            <a:pPr lvl="1"/>
            <a:endParaRPr lang="en-US" dirty="0">
              <a:latin typeface="Century Gothic" charset="0"/>
            </a:endParaRPr>
          </a:p>
          <a:p>
            <a:pPr lvl="1"/>
            <a:endParaRPr lang="en-US" dirty="0">
              <a:latin typeface="Century Gothic" charset="0"/>
            </a:endParaRPr>
          </a:p>
          <a:p>
            <a:endParaRPr lang="en-US" dirty="0">
              <a:latin typeface="Century Gothic" charset="0"/>
            </a:endParaRPr>
          </a:p>
        </p:txBody>
      </p:sp>
      <p:sp>
        <p:nvSpPr>
          <p:cNvPr id="112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4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660E4A67-ABA3-D944-8AEF-A444B49D0905}" type="slidenum">
              <a:rPr lang="en-US">
                <a:latin typeface="Century Gothic" charset="0"/>
              </a:rPr>
              <a:pPr/>
              <a:t>4</a:t>
            </a:fld>
            <a:endParaRPr lang="en-US">
              <a:latin typeface="Century Gothic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Century Gothic" charset="0"/>
              </a:rPr>
              <a:t>Graphical Solution-Feasible Region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05000"/>
            <a:ext cx="5638800" cy="3810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entury Gothic" charset="0"/>
              </a:rPr>
              <a:t>Par Problem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304800" y="2286000"/>
            <a:ext cx="596195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Lucida Sans" charset="0"/>
              </a:rPr>
              <a:t>Objective                              </a:t>
            </a:r>
            <a:r>
              <a:rPr lang="en-US" dirty="0">
                <a:solidFill>
                  <a:schemeClr val="accent2"/>
                </a:solidFill>
                <a:latin typeface="Lucida Sans" charset="0"/>
              </a:rPr>
              <a:t>Maximize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10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 + 9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endParaRPr lang="en-US" baseline="-25000" dirty="0">
              <a:latin typeface="Lucida Sans" charset="0"/>
            </a:endParaRPr>
          </a:p>
          <a:p>
            <a:pPr algn="l"/>
            <a:r>
              <a:rPr lang="en-US" dirty="0">
                <a:latin typeface="Lucida Sans" charset="0"/>
              </a:rPr>
              <a:t>Subject to:</a:t>
            </a:r>
          </a:p>
          <a:p>
            <a:pPr algn="l"/>
            <a:r>
              <a:rPr lang="en-US" dirty="0">
                <a:latin typeface="Lucida Sans" charset="0"/>
              </a:rPr>
              <a:t>Cutting &amp; Dyeing:             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7/10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  +      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630</a:t>
            </a:r>
            <a:endParaRPr lang="en-US" dirty="0">
              <a:latin typeface="Lucida Sans" charset="0"/>
              <a:sym typeface="Symbol" charset="2"/>
            </a:endParaRPr>
          </a:p>
          <a:p>
            <a:pPr algn="l"/>
            <a:r>
              <a:rPr lang="en-US" dirty="0">
                <a:latin typeface="Lucida Sans" charset="0"/>
                <a:sym typeface="Symbol" charset="2"/>
              </a:rPr>
              <a:t>Sewing:                              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1/2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  + 5/6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600</a:t>
            </a:r>
            <a:endParaRPr lang="en-US" i="1" dirty="0">
              <a:latin typeface="Lucida Sans" charset="0"/>
              <a:sym typeface="Symbol" charset="2"/>
            </a:endParaRPr>
          </a:p>
          <a:p>
            <a:pPr algn="l"/>
            <a:r>
              <a:rPr lang="en-US" dirty="0">
                <a:latin typeface="Lucida Sans" charset="0"/>
                <a:sym typeface="Symbol" charset="2"/>
              </a:rPr>
              <a:t>Finishing:                       </a:t>
            </a:r>
            <a:r>
              <a:rPr lang="en-US" dirty="0">
                <a:latin typeface="Lucida Sans" charset="0"/>
              </a:rPr>
              <a:t>          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  + 2/3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708</a:t>
            </a:r>
            <a:endParaRPr lang="en-US" dirty="0">
              <a:latin typeface="Lucida Sans" charset="0"/>
              <a:sym typeface="Symbol" charset="2"/>
            </a:endParaRPr>
          </a:p>
          <a:p>
            <a:pPr algn="l"/>
            <a:r>
              <a:rPr lang="en-US" dirty="0">
                <a:latin typeface="Lucida Sans" charset="0"/>
                <a:sym typeface="Symbol" charset="2"/>
              </a:rPr>
              <a:t>Inspection &amp; Packaging:     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/10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+ 1/4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135</a:t>
            </a:r>
          </a:p>
          <a:p>
            <a:pPr algn="l"/>
            <a:r>
              <a:rPr lang="en-US" dirty="0">
                <a:latin typeface="Lucida Sans" charset="0"/>
                <a:sym typeface="Symbol" charset="2"/>
              </a:rPr>
              <a:t>Non-negative:                      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i="1" dirty="0" smtClean="0">
                <a:solidFill>
                  <a:schemeClr val="accent2"/>
                </a:solidFill>
                <a:latin typeface="Lucida Sans" charset="0"/>
              </a:rPr>
              <a:t> ≥</a:t>
            </a:r>
            <a:r>
              <a:rPr lang="en-US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0</a:t>
            </a:r>
            <a:r>
              <a:rPr lang="en-US" dirty="0">
                <a:solidFill>
                  <a:schemeClr val="accent2"/>
                </a:solidFill>
                <a:latin typeface="Lucida Sans" charset="0"/>
              </a:rPr>
              <a:t> ,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     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 </a:t>
            </a:r>
            <a:r>
              <a:rPr lang="en-US" i="1" dirty="0" smtClean="0">
                <a:solidFill>
                  <a:schemeClr val="accent2"/>
                </a:solidFill>
                <a:latin typeface="Lucida Sans" charset="0"/>
              </a:rPr>
              <a:t> ≥</a:t>
            </a:r>
            <a:r>
              <a:rPr lang="en-US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0</a:t>
            </a:r>
            <a:r>
              <a:rPr lang="en-US" dirty="0">
                <a:latin typeface="Lucida Sans" charset="0"/>
              </a:rPr>
              <a:t> </a:t>
            </a:r>
          </a:p>
          <a:p>
            <a:pPr algn="l"/>
            <a:endParaRPr lang="en-US" dirty="0">
              <a:latin typeface="Lucida Sans" charset="0"/>
              <a:sym typeface="Symbol" charset="2"/>
            </a:endParaRPr>
          </a:p>
        </p:txBody>
      </p:sp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304800" y="2895600"/>
            <a:ext cx="6096000" cy="1371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9453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4789488"/>
            <a:ext cx="6381750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7" name="Rectangle 14"/>
          <p:cNvSpPr>
            <a:spLocks noChangeArrowheads="1"/>
          </p:cNvSpPr>
          <p:nvPr/>
        </p:nvSpPr>
        <p:spPr bwMode="auto">
          <a:xfrm>
            <a:off x="533400" y="4381500"/>
            <a:ext cx="563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b="1" dirty="0">
                <a:latin typeface="Century Gothic" charset="0"/>
              </a:rPr>
              <a:t>Plot the feasible region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3285779" y="4380675"/>
            <a:ext cx="533400" cy="381000"/>
          </a:xfrm>
          <a:prstGeom prst="downArrow">
            <a:avLst/>
          </a:prstGeom>
          <a:solidFill>
            <a:srgbClr val="339933">
              <a:alpha val="63137"/>
            </a:srgbClr>
          </a:solidFill>
          <a:ln w="9525" cap="flat" cmpd="sng" algn="ctr">
            <a:solidFill>
              <a:srgbClr val="000000">
                <a:alpha val="52157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0BD8CDE0-A7A4-D84B-84F5-39377C9AF0F4}" type="slidenum">
              <a:rPr lang="en-US">
                <a:latin typeface="Century Gothic" charset="0"/>
              </a:rPr>
              <a:pPr/>
              <a:t>5</a:t>
            </a:fld>
            <a:endParaRPr lang="en-US">
              <a:latin typeface="Century Gothic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5829300" cy="1524000"/>
          </a:xfrm>
        </p:spPr>
        <p:txBody>
          <a:bodyPr/>
          <a:lstStyle/>
          <a:p>
            <a:r>
              <a:rPr lang="en-US" sz="2400" dirty="0">
                <a:latin typeface="Century Gothic" charset="0"/>
              </a:rPr>
              <a:t>Graphical Solution-Objective Function</a:t>
            </a:r>
          </a:p>
        </p:txBody>
      </p:sp>
      <p:sp>
        <p:nvSpPr>
          <p:cNvPr id="13317" name="Text Box 8"/>
          <p:cNvSpPr txBox="1">
            <a:spLocks noChangeArrowheads="1"/>
          </p:cNvSpPr>
          <p:nvPr/>
        </p:nvSpPr>
        <p:spPr bwMode="auto">
          <a:xfrm>
            <a:off x="990600" y="1676400"/>
            <a:ext cx="4975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Lucida Sans" charset="0"/>
              </a:rPr>
              <a:t>Objective               </a:t>
            </a:r>
            <a:r>
              <a:rPr lang="en-US" b="1">
                <a:solidFill>
                  <a:schemeClr val="accent2"/>
                </a:solidFill>
                <a:latin typeface="Lucida Sans" charset="0"/>
              </a:rPr>
              <a:t>Maximize </a:t>
            </a:r>
            <a:r>
              <a:rPr lang="en-US" b="1" i="1">
                <a:solidFill>
                  <a:schemeClr val="accent2"/>
                </a:solidFill>
                <a:latin typeface="Lucida Sans" charset="0"/>
              </a:rPr>
              <a:t>10 x</a:t>
            </a:r>
            <a:r>
              <a:rPr lang="en-US" b="1" i="1" baseline="-2500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b="1" i="1">
                <a:solidFill>
                  <a:schemeClr val="accent2"/>
                </a:solidFill>
                <a:latin typeface="Lucida Sans" charset="0"/>
              </a:rPr>
              <a:t> + 9 x</a:t>
            </a:r>
            <a:r>
              <a:rPr lang="en-US" b="1" i="1" baseline="-25000">
                <a:solidFill>
                  <a:schemeClr val="accent2"/>
                </a:solidFill>
                <a:latin typeface="Lucida Sans" charset="0"/>
              </a:rPr>
              <a:t>2</a:t>
            </a:r>
          </a:p>
        </p:txBody>
      </p:sp>
      <p:sp>
        <p:nvSpPr>
          <p:cNvPr id="13318" name="Rectangle 9"/>
          <p:cNvSpPr>
            <a:spLocks noChangeArrowheads="1"/>
          </p:cNvSpPr>
          <p:nvPr/>
        </p:nvSpPr>
        <p:spPr bwMode="auto">
          <a:xfrm>
            <a:off x="762000" y="1676400"/>
            <a:ext cx="533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Lucida Sans" charset="0"/>
            </a:endParaRPr>
          </a:p>
        </p:txBody>
      </p:sp>
      <p:pic>
        <p:nvPicPr>
          <p:cNvPr id="13319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235700"/>
            <a:ext cx="581025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2523" name="Text Box 11"/>
          <p:cNvSpPr txBox="1">
            <a:spLocks noChangeArrowheads="1"/>
          </p:cNvSpPr>
          <p:nvPr/>
        </p:nvSpPr>
        <p:spPr bwMode="auto">
          <a:xfrm>
            <a:off x="360363" y="5467350"/>
            <a:ext cx="6453187" cy="6461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Lucida Sans" charset="0"/>
              </a:rPr>
              <a:t>Optimal solution (x</a:t>
            </a:r>
            <a:r>
              <a:rPr lang="en-US" b="1" baseline="-25000">
                <a:latin typeface="Lucida Sans" charset="0"/>
              </a:rPr>
              <a:t>1</a:t>
            </a:r>
            <a:r>
              <a:rPr lang="en-US" b="1">
                <a:latin typeface="Lucida Sans" charset="0"/>
              </a:rPr>
              <a:t>, x</a:t>
            </a:r>
            <a:r>
              <a:rPr lang="en-US" b="1" baseline="-25000">
                <a:latin typeface="Lucida Sans" charset="0"/>
              </a:rPr>
              <a:t>2</a:t>
            </a:r>
            <a:r>
              <a:rPr lang="en-US" b="1">
                <a:latin typeface="Lucida Sans" charset="0"/>
              </a:rPr>
              <a:t>) should be one of the corner </a:t>
            </a:r>
          </a:p>
          <a:p>
            <a:pPr algn="l"/>
            <a:r>
              <a:rPr lang="en-US" b="1">
                <a:latin typeface="Lucida Sans" charset="0"/>
              </a:rPr>
              <a:t>points of the feasible region.</a:t>
            </a:r>
            <a:r>
              <a:rPr lang="en-US" b="1">
                <a:latin typeface="Comic Sans MS" charset="0"/>
              </a:rPr>
              <a:t> </a:t>
            </a:r>
          </a:p>
        </p:txBody>
      </p:sp>
      <p:sp>
        <p:nvSpPr>
          <p:cNvPr id="13325" name="Oval 12"/>
          <p:cNvSpPr>
            <a:spLocks noChangeArrowheads="1"/>
          </p:cNvSpPr>
          <p:nvPr/>
        </p:nvSpPr>
        <p:spPr bwMode="auto">
          <a:xfrm>
            <a:off x="4468813" y="77136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22" name="Picture 1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575" y="2590800"/>
            <a:ext cx="3609975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3" name="Picture 1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" y="2795970"/>
            <a:ext cx="3030538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 bwMode="auto">
          <a:xfrm flipH="1">
            <a:off x="762000" y="2590800"/>
            <a:ext cx="533400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H="1">
            <a:off x="914400" y="2590800"/>
            <a:ext cx="990600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896988" y="2173626"/>
            <a:ext cx="1553630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entury Gothic" pitchFamily="34" charset="0"/>
              </a:rPr>
              <a:t>Iso</a:t>
            </a:r>
            <a:r>
              <a:rPr lang="en-US" sz="1600" b="1" dirty="0" smtClean="0">
                <a:latin typeface="Century Gothic" pitchFamily="34" charset="0"/>
              </a:rPr>
              <a:t>-profit lines</a:t>
            </a:r>
            <a:endParaRPr lang="en-US" sz="1600" b="1" dirty="0"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2535" y="2183272"/>
            <a:ext cx="340990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entury Gothic" pitchFamily="34" charset="0"/>
              </a:rPr>
              <a:t>3D view of the profit function</a:t>
            </a:r>
            <a:endParaRPr lang="en-US" b="1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332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3" grpId="0" animBg="1"/>
      <p:bldP spid="13325" grpId="0" animBg="1"/>
      <p:bldP spid="1332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/>
          </a:p>
        </p:txBody>
      </p:sp>
      <p:sp>
        <p:nvSpPr>
          <p:cNvPr id="1434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153B9A60-0B96-0947-A731-3F04D8106C1F}" type="slidenum">
              <a:rPr lang="en-US">
                <a:latin typeface="Century Gothic" charset="0"/>
              </a:rPr>
              <a:pPr/>
              <a:t>6</a:t>
            </a:fld>
            <a:endParaRPr lang="en-US">
              <a:latin typeface="Century Gothic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Graphical Solution – Cont’d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05000"/>
            <a:ext cx="6096000" cy="6172200"/>
          </a:xfrm>
        </p:spPr>
        <p:txBody>
          <a:bodyPr/>
          <a:lstStyle/>
          <a:p>
            <a:pPr lvl="1"/>
            <a:r>
              <a:rPr lang="en-US" sz="1600">
                <a:latin typeface="Century Gothic" charset="0"/>
              </a:rPr>
              <a:t>Binding constraints: C&amp;D, Finishing</a:t>
            </a:r>
          </a:p>
          <a:p>
            <a:pPr lvl="1"/>
            <a:r>
              <a:rPr lang="en-US" sz="1600">
                <a:latin typeface="Century Gothic" charset="0"/>
              </a:rPr>
              <a:t>Slack constraint: I&amp;P</a:t>
            </a:r>
          </a:p>
          <a:p>
            <a:pPr lvl="1"/>
            <a:r>
              <a:rPr lang="en-US" sz="1600">
                <a:latin typeface="Century Gothic" charset="0"/>
              </a:rPr>
              <a:t>Redundant constraint: Sewing</a:t>
            </a:r>
          </a:p>
          <a:p>
            <a:endParaRPr lang="en-US" sz="1800">
              <a:latin typeface="Century Gothic" charset="0"/>
            </a:endParaRPr>
          </a:p>
          <a:p>
            <a:r>
              <a:rPr lang="en-US" sz="1800">
                <a:latin typeface="Century Gothic" charset="0"/>
              </a:rPr>
              <a:t>Note: </a:t>
            </a:r>
            <a:r>
              <a:rPr lang="en-US" sz="1800" b="1">
                <a:latin typeface="Century Gothic" charset="0"/>
              </a:rPr>
              <a:t>Simplex Method </a:t>
            </a:r>
            <a:r>
              <a:rPr lang="en-US" sz="1800">
                <a:latin typeface="Century Gothic" charset="0"/>
              </a:rPr>
              <a:t>(by </a:t>
            </a:r>
            <a:r>
              <a:rPr lang="en-US" sz="1800" b="1">
                <a:latin typeface="Century Gothic" charset="0"/>
              </a:rPr>
              <a:t>George Dantzig</a:t>
            </a:r>
            <a:r>
              <a:rPr lang="en-US" sz="1800">
                <a:latin typeface="Century Gothic" charset="0"/>
              </a:rPr>
              <a:t>, 1947)</a:t>
            </a:r>
          </a:p>
          <a:p>
            <a:pPr lvl="1">
              <a:buFontTx/>
              <a:buNone/>
            </a:pPr>
            <a:r>
              <a:rPr lang="en-US" sz="1600">
                <a:latin typeface="Century Gothic" charset="0"/>
              </a:rPr>
              <a:t>1. Start with a feasible corner point solution</a:t>
            </a:r>
          </a:p>
          <a:p>
            <a:pPr lvl="1">
              <a:buFontTx/>
              <a:buNone/>
            </a:pPr>
            <a:r>
              <a:rPr lang="en-US" sz="1600">
                <a:latin typeface="Century Gothic" charset="0"/>
              </a:rPr>
              <a:t>2. Check to see if a feasible neighboring corner</a:t>
            </a:r>
          </a:p>
          <a:p>
            <a:pPr lvl="1">
              <a:buFontTx/>
              <a:buNone/>
            </a:pPr>
            <a:r>
              <a:rPr lang="en-US" sz="1600">
                <a:latin typeface="Century Gothic" charset="0"/>
              </a:rPr>
              <a:t>     point is better</a:t>
            </a:r>
          </a:p>
          <a:p>
            <a:pPr lvl="1">
              <a:buFontTx/>
              <a:buNone/>
            </a:pPr>
            <a:r>
              <a:rPr lang="en-US" sz="1600">
                <a:latin typeface="Century Gothic" charset="0"/>
              </a:rPr>
              <a:t>3. If not, stop; otherwise move to that better neighbor </a:t>
            </a:r>
          </a:p>
          <a:p>
            <a:pPr lvl="1">
              <a:buFontTx/>
              <a:buNone/>
            </a:pPr>
            <a:r>
              <a:rPr lang="en-US" sz="1600">
                <a:latin typeface="Century Gothic" charset="0"/>
              </a:rPr>
              <a:t>    and return to step 2.</a:t>
            </a:r>
          </a:p>
          <a:p>
            <a:endParaRPr lang="en-US" sz="1800">
              <a:latin typeface="Century Gothic" charset="0"/>
            </a:endParaRPr>
          </a:p>
        </p:txBody>
      </p:sp>
      <p:grpSp>
        <p:nvGrpSpPr>
          <p:cNvPr id="14343" name="Group 4"/>
          <p:cNvGrpSpPr>
            <a:grpSpLocks/>
          </p:cNvGrpSpPr>
          <p:nvPr/>
        </p:nvGrpSpPr>
        <p:grpSpPr bwMode="auto">
          <a:xfrm>
            <a:off x="1752600" y="5029200"/>
            <a:ext cx="3429000" cy="1676400"/>
            <a:chOff x="816" y="3360"/>
            <a:chExt cx="2112" cy="1031"/>
          </a:xfrm>
        </p:grpSpPr>
        <p:pic>
          <p:nvPicPr>
            <p:cNvPr id="1434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" y="3360"/>
              <a:ext cx="2112" cy="1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8" name="Line 6"/>
            <p:cNvSpPr>
              <a:spLocks noChangeShapeType="1"/>
            </p:cNvSpPr>
            <p:nvPr/>
          </p:nvSpPr>
          <p:spPr bwMode="auto">
            <a:xfrm>
              <a:off x="909" y="4243"/>
              <a:ext cx="177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9" name="Line 7"/>
            <p:cNvSpPr>
              <a:spLocks noChangeShapeType="1"/>
            </p:cNvSpPr>
            <p:nvPr/>
          </p:nvSpPr>
          <p:spPr bwMode="auto">
            <a:xfrm flipH="1" flipV="1">
              <a:off x="2271" y="3898"/>
              <a:ext cx="372" cy="33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344" name="Text Box 18"/>
          <p:cNvSpPr txBox="1">
            <a:spLocks noChangeArrowheads="1"/>
          </p:cNvSpPr>
          <p:nvPr/>
        </p:nvSpPr>
        <p:spPr bwMode="auto">
          <a:xfrm>
            <a:off x="2590800" y="7315200"/>
            <a:ext cx="42116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Century Gothic" charset="0"/>
              </a:rPr>
              <a:t>Starting at A, the simplex method </a:t>
            </a:r>
          </a:p>
          <a:p>
            <a:pPr algn="l"/>
            <a:r>
              <a:rPr lang="en-US">
                <a:latin typeface="Century Gothic" charset="0"/>
              </a:rPr>
              <a:t>proceeds from vertex to vertex until </a:t>
            </a:r>
          </a:p>
          <a:p>
            <a:pPr algn="l"/>
            <a:r>
              <a:rPr lang="en-US">
                <a:latin typeface="Century Gothic" charset="0"/>
              </a:rPr>
              <a:t>it reaches an optimal value at H.</a:t>
            </a:r>
          </a:p>
        </p:txBody>
      </p:sp>
      <p:pic>
        <p:nvPicPr>
          <p:cNvPr id="14345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705600"/>
            <a:ext cx="2125663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0484" name="Picture 20" descr="DANTZI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609600"/>
            <a:ext cx="1905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8FF66E9F-49CE-FD47-A5EE-A2AEE5BFAC54}" type="slidenum">
              <a:rPr lang="en-US">
                <a:latin typeface="Century Gothic" charset="0"/>
              </a:rPr>
              <a:pPr/>
              <a:t>7</a:t>
            </a:fld>
            <a:endParaRPr lang="en-US">
              <a:latin typeface="Century Gothic" charset="0"/>
            </a:endParaRPr>
          </a:p>
        </p:txBody>
      </p:sp>
      <p:sp>
        <p:nvSpPr>
          <p:cNvPr id="18436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Product Mix Example</a:t>
            </a:r>
          </a:p>
        </p:txBody>
      </p:sp>
      <p:sp>
        <p:nvSpPr>
          <p:cNvPr id="18437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entury Gothic" charset="0"/>
              </a:rPr>
              <a:t>Par, Inc. Problem</a:t>
            </a:r>
            <a:endParaRPr lang="en-US" sz="1800" dirty="0">
              <a:latin typeface="Century Gothic" charset="0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sz="1600" dirty="0">
                <a:latin typeface="Century Gothic" charset="0"/>
              </a:rPr>
              <a:t>	Par, Inc. manufactures two types of golf bags:  standard and deluxe. The profit contribution of a standard golf bag is $10. The profit contribution of a deluxe golf bag is $9. The production of golf bags mainly consists </a:t>
            </a:r>
            <a:r>
              <a:rPr lang="en-US" sz="1600" dirty="0" smtClean="0">
                <a:latin typeface="Century Gothic" charset="0"/>
              </a:rPr>
              <a:t>of four </a:t>
            </a:r>
            <a:r>
              <a:rPr lang="en-US" sz="1600" dirty="0">
                <a:latin typeface="Century Gothic" charset="0"/>
              </a:rPr>
              <a:t>steps: cutting &amp; dyeing, sewing, finishing, inspection &amp; packaging. Each standard golf bag requires 7/10 hours of </a:t>
            </a:r>
            <a:r>
              <a:rPr lang="en-US" sz="1600" dirty="0" smtClean="0">
                <a:latin typeface="Century Gothic" charset="0"/>
              </a:rPr>
              <a:t>cutting&amp; </a:t>
            </a:r>
            <a:r>
              <a:rPr lang="en-US" sz="1600" dirty="0">
                <a:latin typeface="Century Gothic" charset="0"/>
              </a:rPr>
              <a:t>dyeing, 1/2 hour of sewing, 1 hour of finishing, and 0.1 hour of inspection &amp; packaging. Each deluxe golf bag requires 1 hours of cutting</a:t>
            </a:r>
            <a:r>
              <a:rPr lang="en-US" sz="1600" dirty="0" smtClean="0">
                <a:latin typeface="Century Gothic" charset="0"/>
              </a:rPr>
              <a:t> &amp; dyeing</a:t>
            </a:r>
            <a:r>
              <a:rPr lang="en-US" sz="1600" dirty="0">
                <a:latin typeface="Century Gothic" charset="0"/>
              </a:rPr>
              <a:t>, 5/6 hour of sewing, 2/3 hour of finishing, and 1/4 hour of inspection &amp; packaging. Demand for golf bags is unlimited. However, due to the capacity and labor constraints, each week Par has at most 630 hours of cutting &amp; dyeing, 600 hours of sewing, 708 hours of finishing, and 135 hours of inspection and packaging for the production of golf bags. Par wishes to maximize weekly profit.  Formulate a mathematical model of Par's situation that can be used to maximize weekly profit.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entury Gothic" charset="0"/>
              </a:rPr>
              <a:t>	</a:t>
            </a:r>
          </a:p>
        </p:txBody>
      </p:sp>
      <p:pic>
        <p:nvPicPr>
          <p:cNvPr id="18438" name="Picture 25" descr="j02857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7545388"/>
            <a:ext cx="963613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26" descr="j028573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7543800"/>
            <a:ext cx="1011238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9/9/2013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58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6E7B3541-5240-D244-8EAA-0BCBBA509B10}" type="slidenum">
              <a:rPr lang="en-US">
                <a:latin typeface="Century Gothic" charset="0"/>
              </a:rPr>
              <a:pPr/>
              <a:t>8</a:t>
            </a:fld>
            <a:endParaRPr lang="en-US">
              <a:latin typeface="Century Gothic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Special Cases of LP Solution:</a:t>
            </a:r>
            <a:br>
              <a:rPr lang="en-US">
                <a:latin typeface="Century Gothic" charset="0"/>
              </a:rPr>
            </a:br>
            <a:r>
              <a:rPr lang="en-US">
                <a:latin typeface="Century Gothic" charset="0"/>
              </a:rPr>
              <a:t>Inconsistent Problem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5943600" cy="61722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dirty="0">
                <a:latin typeface="Century Gothic" charset="0"/>
              </a:rPr>
              <a:t>Par Example:</a:t>
            </a:r>
          </a:p>
          <a:p>
            <a:pPr>
              <a:buFontTx/>
              <a:buNone/>
            </a:pPr>
            <a:r>
              <a:rPr lang="en-US" sz="1800" dirty="0">
                <a:latin typeface="Century Gothic" charset="0"/>
              </a:rPr>
              <a:t>	Assume there is an additional constraint: need to produce at least </a:t>
            </a:r>
            <a:r>
              <a:rPr lang="en-US" sz="1800" dirty="0">
                <a:solidFill>
                  <a:srgbClr val="FF3300"/>
                </a:solidFill>
                <a:latin typeface="Century Gothic" charset="0"/>
              </a:rPr>
              <a:t>725</a:t>
            </a:r>
            <a:r>
              <a:rPr lang="en-US" sz="1800" dirty="0">
                <a:latin typeface="Century Gothic" charset="0"/>
              </a:rPr>
              <a:t> standard bags, </a:t>
            </a:r>
          </a:p>
          <a:p>
            <a:pPr>
              <a:buFontTx/>
              <a:buNone/>
            </a:pPr>
            <a:r>
              <a:rPr lang="en-US" sz="1800" dirty="0">
                <a:latin typeface="Century Gothic" charset="0"/>
              </a:rPr>
              <a:t>	i.e.,  </a:t>
            </a:r>
            <a:r>
              <a:rPr lang="en-US" sz="1800" i="1" dirty="0">
                <a:solidFill>
                  <a:srgbClr val="FF3300"/>
                </a:solidFill>
                <a:latin typeface="Century Gothic" charset="0"/>
              </a:rPr>
              <a:t>x1</a:t>
            </a:r>
            <a:r>
              <a:rPr lang="en-US" sz="1800" i="1" dirty="0" smtClean="0">
                <a:solidFill>
                  <a:srgbClr val="FF3300"/>
                </a:solidFill>
                <a:latin typeface="Century Gothic" charset="0"/>
              </a:rPr>
              <a:t> </a:t>
            </a:r>
            <a:r>
              <a:rPr lang="en-US" sz="1800" dirty="0" smtClean="0">
                <a:solidFill>
                  <a:srgbClr val="FF3300"/>
                </a:solidFill>
                <a:latin typeface="Century Gothic" charset="0"/>
                <a:sym typeface="Symbol" charset="2"/>
              </a:rPr>
              <a:t>≥ </a:t>
            </a:r>
            <a:r>
              <a:rPr lang="en-US" sz="1800" dirty="0">
                <a:solidFill>
                  <a:srgbClr val="FF3300"/>
                </a:solidFill>
                <a:latin typeface="Century Gothic" charset="0"/>
                <a:sym typeface="Symbol" charset="2"/>
              </a:rPr>
              <a:t>725</a:t>
            </a:r>
            <a:endParaRPr lang="en-US" sz="1800" dirty="0">
              <a:latin typeface="Century Gothic" charset="0"/>
            </a:endParaRPr>
          </a:p>
          <a:p>
            <a:endParaRPr lang="en-US" sz="1800" dirty="0">
              <a:latin typeface="Century Gothic" charset="0"/>
            </a:endParaRP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1447800" y="2971800"/>
            <a:ext cx="480783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Lucida Sans" charset="0"/>
              </a:rPr>
              <a:t>Profit Contribution            </a:t>
            </a:r>
            <a:r>
              <a:rPr lang="en-US" sz="1400" dirty="0">
                <a:solidFill>
                  <a:schemeClr val="accent2"/>
                </a:solidFill>
                <a:latin typeface="Lucida Sans" charset="0"/>
              </a:rPr>
              <a:t>Maximize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10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+ 9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</a:p>
          <a:p>
            <a:pPr algn="l"/>
            <a:r>
              <a:rPr lang="en-US" sz="1400" dirty="0">
                <a:latin typeface="Lucida Sans" charset="0"/>
              </a:rPr>
              <a:t>ST</a:t>
            </a:r>
          </a:p>
          <a:p>
            <a:pPr algn="l"/>
            <a:r>
              <a:rPr lang="en-US" sz="1400" dirty="0">
                <a:latin typeface="Lucida Sans" charset="0"/>
              </a:rPr>
              <a:t>Cutting &amp; Dyeing:          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7/10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+      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630</a:t>
            </a:r>
            <a:endParaRPr lang="en-US" sz="1400" dirty="0">
              <a:latin typeface="Lucida Sans" charset="0"/>
              <a:sym typeface="Symbol" charset="2"/>
            </a:endParaRPr>
          </a:p>
          <a:p>
            <a:pPr algn="l"/>
            <a:r>
              <a:rPr lang="en-US" sz="1400" dirty="0">
                <a:latin typeface="Lucida Sans" charset="0"/>
                <a:sym typeface="Symbol" charset="2"/>
              </a:rPr>
              <a:t>Sewing                              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1/2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+ 5/6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600</a:t>
            </a:r>
            <a:endParaRPr lang="en-US" sz="1400" i="1" dirty="0">
              <a:latin typeface="Lucida Sans" charset="0"/>
              <a:sym typeface="Symbol" charset="2"/>
            </a:endParaRPr>
          </a:p>
          <a:p>
            <a:pPr algn="l"/>
            <a:r>
              <a:rPr lang="en-US" sz="1400" dirty="0">
                <a:latin typeface="Lucida Sans" charset="0"/>
                <a:sym typeface="Symbol" charset="2"/>
              </a:rPr>
              <a:t>Finishing                        </a:t>
            </a:r>
            <a:r>
              <a:rPr lang="en-US" sz="1400" dirty="0">
                <a:latin typeface="Lucida Sans" charset="0"/>
              </a:rPr>
              <a:t>         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+ 2/3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708</a:t>
            </a:r>
            <a:endParaRPr lang="en-US" sz="1400" dirty="0">
              <a:latin typeface="Lucida Sans" charset="0"/>
              <a:sym typeface="Symbol" charset="2"/>
            </a:endParaRPr>
          </a:p>
          <a:p>
            <a:pPr algn="l"/>
            <a:r>
              <a:rPr lang="en-US" sz="1400" dirty="0">
                <a:latin typeface="Lucida Sans" charset="0"/>
                <a:sym typeface="Symbol" charset="2"/>
              </a:rPr>
              <a:t>Inspection &amp; Packaging  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/10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+ 1/4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135</a:t>
            </a:r>
          </a:p>
          <a:p>
            <a:pPr algn="l"/>
            <a:r>
              <a:rPr lang="en-US" sz="1400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		           </a:t>
            </a:r>
            <a:r>
              <a:rPr lang="en-US" sz="1400" b="1" i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x</a:t>
            </a:r>
            <a:r>
              <a:rPr lang="en-US" sz="1400" b="1" i="1" baseline="-25000" dirty="0">
                <a:solidFill>
                  <a:srgbClr val="FF3300"/>
                </a:solidFill>
                <a:latin typeface="Lucida Sans" charset="0"/>
                <a:sym typeface="Symbol" charset="2"/>
              </a:rPr>
              <a:t>1</a:t>
            </a:r>
            <a:r>
              <a:rPr lang="en-US" sz="1400" b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                </a:t>
            </a:r>
            <a:r>
              <a:rPr lang="en-US" sz="1400" b="1" dirty="0" smtClean="0">
                <a:solidFill>
                  <a:srgbClr val="FF3300"/>
                </a:solidFill>
                <a:latin typeface="Lucida Sans" charset="0"/>
                <a:sym typeface="Symbol" charset="2"/>
              </a:rPr>
              <a:t> ≥ </a:t>
            </a:r>
            <a:r>
              <a:rPr lang="en-US" sz="1400" b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725</a:t>
            </a:r>
            <a:endParaRPr lang="en-US" sz="1400" b="1" i="1" dirty="0">
              <a:solidFill>
                <a:schemeClr val="accent2"/>
              </a:solidFill>
              <a:latin typeface="Lucida Sans" charset="0"/>
              <a:sym typeface="Symbol" charset="2"/>
            </a:endParaRPr>
          </a:p>
          <a:p>
            <a:pPr algn="l"/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		     </a:t>
            </a:r>
          </a:p>
          <a:p>
            <a:pPr algn="l"/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		           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baseline="-25000" dirty="0" smtClean="0">
                <a:solidFill>
                  <a:schemeClr val="accent2"/>
                </a:solidFill>
                <a:latin typeface="Lucida San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≥ 0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Lucida Sans" charset="0"/>
              </a:rPr>
              <a:t>,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   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 </a:t>
            </a:r>
            <a:r>
              <a:rPr lang="en-US" sz="1400" i="1" baseline="-25000" dirty="0" smtClean="0">
                <a:solidFill>
                  <a:schemeClr val="accent2"/>
                </a:solidFill>
                <a:latin typeface="Lucida San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≥ </a:t>
            </a:r>
            <a:r>
              <a:rPr lang="en-US" sz="1400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0</a:t>
            </a:r>
            <a:endParaRPr lang="en-US" sz="1400" i="1" baseline="-25000" dirty="0">
              <a:solidFill>
                <a:schemeClr val="accent2"/>
              </a:solidFill>
              <a:latin typeface="Lucida Sans" charset="0"/>
            </a:endParaRPr>
          </a:p>
          <a:p>
            <a:pPr algn="l"/>
            <a:endParaRPr lang="en-US" dirty="0">
              <a:latin typeface="Lucida Sans" charset="0"/>
            </a:endParaRPr>
          </a:p>
        </p:txBody>
      </p:sp>
      <p:pic>
        <p:nvPicPr>
          <p:cNvPr id="1536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334000"/>
            <a:ext cx="59626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Line 12"/>
          <p:cNvSpPr>
            <a:spLocks noChangeShapeType="1"/>
          </p:cNvSpPr>
          <p:nvPr/>
        </p:nvSpPr>
        <p:spPr bwMode="auto">
          <a:xfrm>
            <a:off x="6172200" y="5943600"/>
            <a:ext cx="381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9" name="AutoShape 14"/>
          <p:cNvSpPr>
            <a:spLocks noChangeArrowheads="1"/>
          </p:cNvSpPr>
          <p:nvPr/>
        </p:nvSpPr>
        <p:spPr bwMode="auto">
          <a:xfrm>
            <a:off x="3886200" y="4295775"/>
            <a:ext cx="1828800" cy="228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162A075D-FB6B-FA42-A4B1-6743982BC184}" type="slidenum">
              <a:rPr lang="en-US">
                <a:latin typeface="Century Gothic" charset="0"/>
              </a:rPr>
              <a:pPr/>
              <a:t>9</a:t>
            </a:fld>
            <a:endParaRPr lang="en-US">
              <a:latin typeface="Century Gothic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Special Cases of LP Solution:</a:t>
            </a:r>
            <a:br>
              <a:rPr lang="en-US">
                <a:latin typeface="Century Gothic" charset="0"/>
              </a:rPr>
            </a:br>
            <a:r>
              <a:rPr lang="en-US">
                <a:latin typeface="Century Gothic" charset="0"/>
              </a:rPr>
              <a:t>Multiple Optimal Solutions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05000"/>
            <a:ext cx="5638800" cy="61722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entury Gothic" charset="0"/>
              </a:rPr>
              <a:t>Par Example:</a:t>
            </a:r>
          </a:p>
          <a:p>
            <a:pPr>
              <a:buFontTx/>
              <a:buNone/>
            </a:pPr>
            <a:r>
              <a:rPr lang="en-US" sz="1800">
                <a:latin typeface="Century Gothic" charset="0"/>
              </a:rPr>
              <a:t>	Assume the profit contribution of the standard bag is $12 and the profit contribution of the deluxe bag is $8.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1066800" y="3581400"/>
            <a:ext cx="4801314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Lucida Sans" charset="0"/>
              </a:rPr>
              <a:t>Profit Contribution            </a:t>
            </a:r>
            <a:r>
              <a:rPr lang="en-US" sz="1400" dirty="0">
                <a:solidFill>
                  <a:schemeClr val="accent2"/>
                </a:solidFill>
                <a:latin typeface="Lucida Sans" charset="0"/>
              </a:rPr>
              <a:t>Maximize </a:t>
            </a:r>
            <a:r>
              <a:rPr lang="en-US" sz="1400" b="1" i="1" dirty="0">
                <a:solidFill>
                  <a:srgbClr val="FF3300"/>
                </a:solidFill>
                <a:latin typeface="Lucida Sans" charset="0"/>
              </a:rPr>
              <a:t>12 x</a:t>
            </a:r>
            <a:r>
              <a:rPr lang="en-US" sz="1400" b="1" i="1" baseline="-25000" dirty="0">
                <a:solidFill>
                  <a:srgbClr val="FF3300"/>
                </a:solidFill>
                <a:latin typeface="Lucida Sans" charset="0"/>
              </a:rPr>
              <a:t>1</a:t>
            </a:r>
            <a:r>
              <a:rPr lang="en-US" sz="1400" b="1" i="1" dirty="0">
                <a:solidFill>
                  <a:srgbClr val="FF3300"/>
                </a:solidFill>
                <a:latin typeface="Lucida Sans" charset="0"/>
              </a:rPr>
              <a:t> + 8 x</a:t>
            </a:r>
            <a:r>
              <a:rPr lang="en-US" sz="1400" b="1" i="1" baseline="-25000" dirty="0">
                <a:solidFill>
                  <a:srgbClr val="FF3300"/>
                </a:solidFill>
                <a:latin typeface="Lucida Sans" charset="0"/>
              </a:rPr>
              <a:t>2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 </a:t>
            </a:r>
          </a:p>
          <a:p>
            <a:pPr algn="l"/>
            <a:r>
              <a:rPr lang="en-US" sz="1400" dirty="0">
                <a:latin typeface="Lucida Sans" charset="0"/>
              </a:rPr>
              <a:t>ST</a:t>
            </a:r>
          </a:p>
          <a:p>
            <a:pPr algn="l"/>
            <a:r>
              <a:rPr lang="en-US" sz="1400" dirty="0">
                <a:latin typeface="Lucida Sans" charset="0"/>
              </a:rPr>
              <a:t>Cutting &amp; Dyeing:          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7/10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+      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≤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630</a:t>
            </a:r>
            <a:endParaRPr lang="en-US" sz="1400" dirty="0">
              <a:latin typeface="Lucida Sans" charset="0"/>
              <a:sym typeface="Symbol" charset="2"/>
            </a:endParaRPr>
          </a:p>
          <a:p>
            <a:pPr algn="l"/>
            <a:r>
              <a:rPr lang="en-US" sz="1400" dirty="0">
                <a:latin typeface="Lucida Sans" charset="0"/>
                <a:sym typeface="Symbol" charset="2"/>
              </a:rPr>
              <a:t>Sewing                              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1/2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+ 5/6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≤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600</a:t>
            </a:r>
            <a:endParaRPr lang="en-US" sz="1400" i="1" dirty="0">
              <a:latin typeface="Lucida Sans" charset="0"/>
              <a:sym typeface="Symbol" charset="2"/>
            </a:endParaRPr>
          </a:p>
          <a:p>
            <a:pPr algn="l"/>
            <a:r>
              <a:rPr lang="en-US" sz="1400" b="1" dirty="0">
                <a:latin typeface="Lucida Sans" charset="0"/>
                <a:sym typeface="Symbol" charset="2"/>
              </a:rPr>
              <a:t>Finishing                        </a:t>
            </a:r>
            <a:r>
              <a:rPr lang="en-US" sz="1400" b="1" dirty="0">
                <a:latin typeface="Lucida Sans" charset="0"/>
              </a:rPr>
              <a:t>             </a:t>
            </a:r>
            <a:r>
              <a:rPr lang="en-US" sz="1400" b="1" i="1" dirty="0">
                <a:solidFill>
                  <a:srgbClr val="FF3300"/>
                </a:solidFill>
                <a:latin typeface="Lucida Sans" charset="0"/>
              </a:rPr>
              <a:t>x</a:t>
            </a:r>
            <a:r>
              <a:rPr lang="en-US" sz="1400" b="1" i="1" baseline="-25000" dirty="0">
                <a:solidFill>
                  <a:srgbClr val="FF3300"/>
                </a:solidFill>
                <a:latin typeface="Lucida Sans" charset="0"/>
              </a:rPr>
              <a:t>1</a:t>
            </a:r>
            <a:r>
              <a:rPr lang="en-US" sz="1400" b="1" i="1" dirty="0">
                <a:solidFill>
                  <a:srgbClr val="FF3300"/>
                </a:solidFill>
                <a:latin typeface="Lucida Sans" charset="0"/>
              </a:rPr>
              <a:t>  + 2/3 x</a:t>
            </a:r>
            <a:r>
              <a:rPr lang="en-US" sz="1400" b="1" i="1" baseline="-25000" dirty="0">
                <a:solidFill>
                  <a:srgbClr val="FF3300"/>
                </a:solidFill>
                <a:latin typeface="Lucida Sans" charset="0"/>
              </a:rPr>
              <a:t>2</a:t>
            </a:r>
            <a:r>
              <a:rPr lang="en-US" sz="1400" b="1" i="1" dirty="0" smtClean="0">
                <a:solidFill>
                  <a:srgbClr val="FF3300"/>
                </a:solidFill>
                <a:latin typeface="Lucida Sans" charset="0"/>
              </a:rPr>
              <a:t> </a:t>
            </a:r>
            <a:r>
              <a:rPr lang="en-US" sz="1400" b="1" dirty="0" smtClean="0">
                <a:solidFill>
                  <a:srgbClr val="FF3300"/>
                </a:solidFill>
                <a:latin typeface="Lucida Sans" charset="0"/>
                <a:sym typeface="Symbol" charset="2"/>
              </a:rPr>
              <a:t>≤ </a:t>
            </a:r>
            <a:r>
              <a:rPr lang="en-US" sz="1400" b="1" i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708</a:t>
            </a:r>
            <a:endParaRPr lang="en-US" sz="1400" b="1" dirty="0">
              <a:latin typeface="Lucida Sans" charset="0"/>
              <a:sym typeface="Symbol" charset="2"/>
            </a:endParaRPr>
          </a:p>
          <a:p>
            <a:pPr algn="l"/>
            <a:r>
              <a:rPr lang="en-US" sz="1400" dirty="0">
                <a:latin typeface="Lucida Sans" charset="0"/>
                <a:sym typeface="Symbol" charset="2"/>
              </a:rPr>
              <a:t>Inspection &amp; Packaging  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/10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+ 1/4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≤ </a:t>
            </a:r>
            <a:r>
              <a:rPr lang="en-US" sz="1400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135</a:t>
            </a:r>
            <a:endParaRPr lang="en-US" sz="1400" i="1" dirty="0">
              <a:solidFill>
                <a:schemeClr val="accent2"/>
              </a:solidFill>
              <a:latin typeface="Lucida Sans" charset="0"/>
              <a:sym typeface="Symbol" charset="2"/>
            </a:endParaRPr>
          </a:p>
          <a:p>
            <a:pPr algn="l"/>
            <a:r>
              <a:rPr lang="en-US" sz="1400" dirty="0">
                <a:latin typeface="Lucida Sans" charset="0"/>
              </a:rPr>
              <a:t>Non-negative:                   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baseline="-25000" dirty="0" smtClean="0">
                <a:solidFill>
                  <a:schemeClr val="accent2"/>
                </a:solidFill>
                <a:latin typeface="Lucida San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≥ </a:t>
            </a:r>
            <a:r>
              <a:rPr lang="en-US" sz="1400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0</a:t>
            </a:r>
            <a:r>
              <a:rPr lang="en-US" sz="1400" dirty="0">
                <a:solidFill>
                  <a:schemeClr val="accent2"/>
                </a:solidFill>
                <a:latin typeface="Lucida Sans" charset="0"/>
              </a:rPr>
              <a:t> ,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   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 </a:t>
            </a:r>
            <a:r>
              <a:rPr lang="en-US" sz="1400" i="1" baseline="-25000" dirty="0" smtClean="0">
                <a:solidFill>
                  <a:schemeClr val="accent2"/>
                </a:solidFill>
                <a:latin typeface="Lucida San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≥ </a:t>
            </a:r>
            <a:r>
              <a:rPr lang="en-US" sz="1400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0</a:t>
            </a:r>
            <a:endParaRPr lang="en-US" sz="1400" i="1" baseline="-25000" dirty="0">
              <a:solidFill>
                <a:schemeClr val="accent2"/>
              </a:solidFill>
              <a:latin typeface="Lucida Sans" charset="0"/>
            </a:endParaRPr>
          </a:p>
          <a:p>
            <a:pPr algn="l"/>
            <a:endParaRPr lang="en-US" dirty="0">
              <a:latin typeface="Lucida Sans" charset="0"/>
            </a:endParaRPr>
          </a:p>
        </p:txBody>
      </p:sp>
      <p:pic>
        <p:nvPicPr>
          <p:cNvPr id="16391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19200" y="5562600"/>
            <a:ext cx="4800600" cy="2365375"/>
          </a:xfrm>
          <a:noFill/>
        </p:spPr>
      </p:pic>
      <p:sp>
        <p:nvSpPr>
          <p:cNvPr id="167945" name="Line 9"/>
          <p:cNvSpPr>
            <a:spLocks noChangeShapeType="1"/>
          </p:cNvSpPr>
          <p:nvPr/>
        </p:nvSpPr>
        <p:spPr bwMode="auto">
          <a:xfrm flipH="1">
            <a:off x="4419600" y="6400800"/>
            <a:ext cx="381000" cy="3048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3" name="AutoShape 10"/>
          <p:cNvSpPr>
            <a:spLocks noChangeArrowheads="1"/>
          </p:cNvSpPr>
          <p:nvPr/>
        </p:nvSpPr>
        <p:spPr bwMode="auto">
          <a:xfrm>
            <a:off x="990600" y="4495800"/>
            <a:ext cx="4876800" cy="228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7166</TotalTime>
  <Words>1423</Words>
  <Application>Microsoft Macintosh PowerPoint</Application>
  <PresentationFormat>On-screen Show (4:3)</PresentationFormat>
  <Paragraphs>289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Lecture 4   Linear Programming II</vt:lpstr>
      <vt:lpstr>Warm up</vt:lpstr>
      <vt:lpstr>Agenda</vt:lpstr>
      <vt:lpstr>Graphical Solution-Feasible Region</vt:lpstr>
      <vt:lpstr>Graphical Solution-Objective Function</vt:lpstr>
      <vt:lpstr>Graphical Solution – Cont’d</vt:lpstr>
      <vt:lpstr>Product Mix Example</vt:lpstr>
      <vt:lpstr>Special Cases of LP Solution: Inconsistent Problem</vt:lpstr>
      <vt:lpstr>Special Cases of LP Solution: Multiple Optimal Solutions</vt:lpstr>
      <vt:lpstr>Special Cases of LP Solution: Unbounded Problem</vt:lpstr>
      <vt:lpstr>Summary of Special Cases</vt:lpstr>
      <vt:lpstr>LP Formulation Guidelines</vt:lpstr>
      <vt:lpstr>RV Example</vt:lpstr>
      <vt:lpstr>RV Example: LP Formulation</vt:lpstr>
      <vt:lpstr>RV: Diseconomy of Scale</vt:lpstr>
      <vt:lpstr>Analysis</vt:lpstr>
      <vt:lpstr>Analysis</vt:lpstr>
      <vt:lpstr>The LP Formulation then is:</vt:lpstr>
      <vt:lpstr>Multiple Diseconomies of Scale</vt:lpstr>
      <vt:lpstr>Multiple Diseconomies of Scale </vt:lpstr>
    </vt:vector>
  </TitlesOfParts>
  <Company>Washington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OMM 230 Management Science</dc:title>
  <dc:creator>Olin School of Business</dc:creator>
  <cp:lastModifiedBy>Jacob Feldman</cp:lastModifiedBy>
  <cp:revision>328</cp:revision>
  <cp:lastPrinted>2013-09-09T14:12:35Z</cp:lastPrinted>
  <dcterms:created xsi:type="dcterms:W3CDTF">2008-09-09T16:26:35Z</dcterms:created>
  <dcterms:modified xsi:type="dcterms:W3CDTF">2015-09-29T22:58:28Z</dcterms:modified>
</cp:coreProperties>
</file>