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7" r:id="rId3"/>
    <p:sldId id="296" r:id="rId4"/>
    <p:sldId id="297" r:id="rId5"/>
    <p:sldId id="298" r:id="rId6"/>
    <p:sldId id="304" r:id="rId7"/>
    <p:sldId id="305" r:id="rId8"/>
    <p:sldId id="318" r:id="rId9"/>
    <p:sldId id="309" r:id="rId10"/>
    <p:sldId id="313" r:id="rId11"/>
    <p:sldId id="258" r:id="rId12"/>
    <p:sldId id="277" r:id="rId13"/>
    <p:sldId id="272" r:id="rId14"/>
    <p:sldId id="306" r:id="rId15"/>
    <p:sldId id="307" r:id="rId16"/>
    <p:sldId id="319" r:id="rId17"/>
    <p:sldId id="314" r:id="rId18"/>
    <p:sldId id="315" r:id="rId19"/>
    <p:sldId id="316" r:id="rId20"/>
    <p:sldId id="302" r:id="rId21"/>
    <p:sldId id="312" r:id="rId22"/>
  </p:sldIdLst>
  <p:sldSz cx="6858000" cy="9144000" type="screen4x3"/>
  <p:notesSz cx="9296400" cy="7010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clrMru>
    <a:srgbClr val="0000CC"/>
    <a:srgbClr val="FFFF66"/>
    <a:srgbClr val="FFFFFF"/>
    <a:srgbClr val="FF3300"/>
    <a:srgbClr val="00CC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9" autoAdjust="0"/>
    <p:restoredTop sz="94595" autoAdjust="0"/>
  </p:normalViewPr>
  <p:slideViewPr>
    <p:cSldViewPr>
      <p:cViewPr varScale="1">
        <p:scale>
          <a:sx n="106" d="100"/>
          <a:sy n="106" d="100"/>
        </p:scale>
        <p:origin x="-3696" y="-11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2832" y="-828"/>
      </p:cViewPr>
      <p:guideLst>
        <p:guide orient="horz" pos="2207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53342" cy="34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75" tIns="45737" rIns="91475" bIns="45737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653" y="1"/>
            <a:ext cx="4051804" cy="34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75" tIns="45737" rIns="91475" bIns="45737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77224"/>
            <a:ext cx="4053342" cy="346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75" tIns="45737" rIns="91475" bIns="45737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653" y="6677224"/>
            <a:ext cx="4051804" cy="346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75" tIns="45737" rIns="91475" bIns="4573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178B86-491F-1A45-9FC7-2BBE038C9D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653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748" cy="34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10" tIns="46506" rIns="93010" bIns="46506" numCol="1" anchor="ctr" anchorCtr="0" compatLnSpc="1">
            <a:prstTxWarp prst="textNoShape">
              <a:avLst/>
            </a:prstTxWarp>
          </a:bodyPr>
          <a:lstStyle>
            <a:lvl1pPr algn="l" defTabSz="929249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655" y="0"/>
            <a:ext cx="4028747" cy="34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10" tIns="46506" rIns="93010" bIns="46506" numCol="1" anchor="ctr" anchorCtr="0" compatLnSpc="1">
            <a:prstTxWarp prst="textNoShape">
              <a:avLst/>
            </a:prstTxWarp>
          </a:bodyPr>
          <a:lstStyle>
            <a:lvl1pPr algn="r" defTabSz="929249">
              <a:defRPr sz="120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65538" y="523875"/>
            <a:ext cx="1970087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905" y="3328724"/>
            <a:ext cx="6818590" cy="315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10" tIns="46506" rIns="93010" bIns="465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0490"/>
            <a:ext cx="4028748" cy="34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10" tIns="46506" rIns="93010" bIns="46506" numCol="1" anchor="b" anchorCtr="0" compatLnSpc="1">
            <a:prstTxWarp prst="textNoShape">
              <a:avLst/>
            </a:prstTxWarp>
          </a:bodyPr>
          <a:lstStyle>
            <a:lvl1pPr algn="l" defTabSz="929249">
              <a:defRPr sz="1200"/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655" y="6660490"/>
            <a:ext cx="4028747" cy="34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10" tIns="46506" rIns="93010" bIns="46506" numCol="1" anchor="b" anchorCtr="0" compatLnSpc="1">
            <a:prstTxWarp prst="textNoShape">
              <a:avLst/>
            </a:prstTxWarp>
          </a:bodyPr>
          <a:lstStyle>
            <a:lvl1pPr algn="r" defTabSz="929249">
              <a:defRPr sz="1200"/>
            </a:lvl1pPr>
          </a:lstStyle>
          <a:p>
            <a:fld id="{10930E1C-759A-3349-944C-AAE8C86E90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69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800F81-4D5B-1D44-AB6B-85FDB80DB6AD}" type="slidenum">
              <a:rPr lang="en-US"/>
              <a:pPr/>
              <a:t>1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t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646D49-2380-4B44-B4E7-FB17EB2129DC}" type="slidenum">
              <a:rPr lang="en-US"/>
              <a:pPr/>
              <a:t>19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15F41F-80D0-5241-9125-EB42713BC86D}" type="slidenum">
              <a:rPr lang="en-US"/>
              <a:pPr/>
              <a:t>20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75" tIns="45737" rIns="91475" bIns="45737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FBFAE1-7D57-9D41-8230-5A1E0D52250B}" type="slidenum">
              <a:rPr lang="en-US"/>
              <a:pPr/>
              <a:t>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E939FD-02CC-374C-9228-2998244EE614}" type="slidenum">
              <a:rPr lang="en-US"/>
              <a:pPr/>
              <a:t>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2B73FD-F4E6-E947-ABBA-D098CC01B6F0}" type="slidenum">
              <a:rPr lang="en-US"/>
              <a:pPr/>
              <a:t>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313800-0E5A-C64D-9768-333F00C151AA}" type="slidenum">
              <a:rPr lang="en-US"/>
              <a:pPr/>
              <a:t>11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911026-D56A-1345-A1AD-54D06DA8CA3C}" type="slidenum">
              <a:rPr lang="en-US"/>
              <a:pPr/>
              <a:t>12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D406CE-0FBD-E647-843F-94623E876622}" type="slidenum">
              <a:rPr lang="en-US"/>
              <a:pPr/>
              <a:t>13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A85C44-5926-C64A-A27E-B9F95BE32288}" type="slidenum">
              <a:rPr lang="en-US"/>
              <a:pPr/>
              <a:t>17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807686-E5D7-7644-82EA-211B58A33705}" type="slidenum">
              <a:rPr lang="en-US"/>
              <a:pPr/>
              <a:t>18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t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latin typeface="Century Gothic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9/9/2013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endParaRPr lang="en-US" smtClean="0"/>
          </a:p>
          <a:p>
            <a:fld id="{170F7F47-E7D6-DA40-8319-CEA2724C90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Professor Dong Washington University, St. Louis MO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endParaRPr lang="en-US"/>
          </a:p>
          <a:p>
            <a:fld id="{812B160F-D601-724E-BB09-F4B5CBA3F1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9/9/2013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2838450" cy="617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4250" y="1905000"/>
            <a:ext cx="2838450" cy="617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Professor Dong Washington University, St. Louis MO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endParaRPr lang="en-US"/>
          </a:p>
          <a:p>
            <a:fld id="{456433C8-BE32-E94B-BA36-A3445F3C7C7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9/9/2013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Professor Dong Washington University, St. Louis MO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endParaRPr lang="en-US"/>
          </a:p>
          <a:p>
            <a:fld id="{C722DA4B-7278-3647-BFE2-3582DC769F8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9/9/2013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58293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905000"/>
            <a:ext cx="2838450" cy="617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4250" y="1905000"/>
            <a:ext cx="2838450" cy="617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9/9/2013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Professor Dong Washington University, St. Louis MO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endParaRPr lang="en-US"/>
          </a:p>
          <a:p>
            <a:fld id="{1A090D8C-5C19-2849-811C-C39A625467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58293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05000"/>
            <a:ext cx="58293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058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Century Gothic" charset="0"/>
              </a:defRPr>
            </a:lvl1pPr>
          </a:lstStyle>
          <a:p>
            <a:r>
              <a:rPr lang="en-US" smtClean="0"/>
              <a:t>9/9/2013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52600" y="8305800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 charset="0"/>
              </a:defRPr>
            </a:lvl1pPr>
          </a:lstStyle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058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 charset="0"/>
              </a:defRPr>
            </a:lvl1pPr>
          </a:lstStyle>
          <a:p>
            <a:endParaRPr lang="en-US" dirty="0"/>
          </a:p>
          <a:p>
            <a:fld id="{93B8A318-5214-A342-954E-C6A2B1C8926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14350" y="1524000"/>
            <a:ext cx="5829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entury Gothic" pitchFamily="34" charset="0"/>
            </a:endParaRPr>
          </a:p>
        </p:txBody>
      </p:sp>
      <p:pic>
        <p:nvPicPr>
          <p:cNvPr id="6154" name="Picture 13" descr="j0149719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85800"/>
            <a:ext cx="1447800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762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200" dirty="0">
                <a:latin typeface="Century Gothic" pitchFamily="34" charset="0"/>
              </a:rPr>
              <a:t>OSCM 230 </a:t>
            </a:r>
            <a:r>
              <a:rPr lang="en-US" sz="1200" dirty="0" smtClean="0">
                <a:latin typeface="Century Gothic" pitchFamily="34" charset="0"/>
              </a:rPr>
              <a:t>Fall 2013</a:t>
            </a:r>
            <a:endParaRPr lang="en-US" sz="1200" dirty="0">
              <a:latin typeface="Century Gothic" pitchFamily="34" charset="0"/>
            </a:endParaRPr>
          </a:p>
          <a:p>
            <a:pPr algn="l"/>
            <a:r>
              <a:rPr lang="en-US" sz="1200" dirty="0">
                <a:latin typeface="Century Gothic" pitchFamily="34" charset="0"/>
              </a:rPr>
              <a:t>Management Science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auto">
          <a:xfrm>
            <a:off x="5073650" y="76200"/>
            <a:ext cx="1766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lang="en-US" sz="1200">
                <a:latin typeface="Century Gothic" pitchFamily="34" charset="0"/>
              </a:rPr>
              <a:t>Lecture 3</a:t>
            </a:r>
          </a:p>
          <a:p>
            <a:pPr algn="r">
              <a:defRPr/>
            </a:pPr>
            <a:r>
              <a:rPr lang="en-US" sz="1200">
                <a:latin typeface="Century Gothic" pitchFamily="34" charset="0"/>
              </a:rPr>
              <a:t>Linear Programming 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entury Gothic" pitchFamily="34" charset="0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entury Gothic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Century Gothic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entury Gothic" pitchFamily="34" charset="0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Microsoft_Excel_97_-_2004_Worksheet3.xls"/><Relationship Id="rId5" Type="http://schemas.openxmlformats.org/officeDocument/2006/relationships/image" Target="../media/image17.emf"/><Relationship Id="rId6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8.wmf"/><Relationship Id="rId5" Type="http://schemas.openxmlformats.org/officeDocument/2006/relationships/oleObject" Target="../embeddings/Microsoft_Excel_97_-_2004_Worksheet4.xls"/><Relationship Id="rId6" Type="http://schemas.openxmlformats.org/officeDocument/2006/relationships/image" Target="../media/image1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png"/><Relationship Id="rId5" Type="http://schemas.openxmlformats.org/officeDocument/2006/relationships/oleObject" Target="../embeddings/Microsoft_Word_97_-_2004_Document2.doc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743200"/>
            <a:ext cx="6248400" cy="1524000"/>
          </a:xfrm>
        </p:spPr>
        <p:txBody>
          <a:bodyPr/>
          <a:lstStyle/>
          <a:p>
            <a:pPr algn="ctr"/>
            <a:r>
              <a:rPr lang="en-US" b="1" dirty="0">
                <a:latin typeface="Century Gothic" charset="0"/>
              </a:rPr>
              <a:t>Lecture </a:t>
            </a:r>
            <a:r>
              <a:rPr lang="en-US" b="1" dirty="0" smtClean="0">
                <a:latin typeface="Century Gothic" charset="0"/>
              </a:rPr>
              <a:t>1 </a:t>
            </a:r>
            <a:r>
              <a:rPr lang="en-US" b="1" dirty="0">
                <a:latin typeface="Century Gothic" charset="0"/>
              </a:rPr>
              <a:t/>
            </a:r>
            <a:br>
              <a:rPr lang="en-US" b="1" dirty="0">
                <a:latin typeface="Century Gothic" charset="0"/>
              </a:rPr>
            </a:br>
            <a:r>
              <a:rPr lang="en-US" b="1" dirty="0">
                <a:latin typeface="Century Gothic" charset="0"/>
              </a:rPr>
              <a:t/>
            </a:r>
            <a:br>
              <a:rPr lang="en-US" b="1" dirty="0">
                <a:latin typeface="Century Gothic" charset="0"/>
              </a:rPr>
            </a:br>
            <a:r>
              <a:rPr lang="en-US" b="1" dirty="0" smtClean="0">
                <a:latin typeface="Century Gothic" charset="0"/>
              </a:rPr>
              <a:t>Modeling: Linear </a:t>
            </a:r>
            <a:r>
              <a:rPr lang="en-US" b="1" dirty="0">
                <a:latin typeface="Century Gothic" charset="0"/>
              </a:rPr>
              <a:t>Programming 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mtClean="0"/>
          </a:p>
          <a:p>
            <a:fld id="{170F7F47-E7D6-DA40-8319-CEA2724C909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E09B7D78-EFEC-7F47-B57A-BEF705F8526A}" type="slidenum">
              <a:rPr lang="en-US">
                <a:latin typeface="Century Gothic" charset="0"/>
              </a:rPr>
              <a:pPr/>
              <a:t>10</a:t>
            </a:fld>
            <a:endParaRPr lang="en-US">
              <a:latin typeface="Century Gothic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Alternative Spreadsheet Setup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57400"/>
            <a:ext cx="6705600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839788" y="1598613"/>
            <a:ext cx="5457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Lucida Sans" charset="0"/>
              </a:rPr>
              <a:t>Build model upon the existing data structure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198438" y="5197475"/>
            <a:ext cx="2235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accent1"/>
                </a:solidFill>
                <a:latin typeface="Lucida Sans" charset="0"/>
              </a:rPr>
              <a:t>Decision variable cells</a:t>
            </a:r>
          </a:p>
          <a:p>
            <a:r>
              <a:rPr lang="en-US" sz="1400" b="1">
                <a:solidFill>
                  <a:schemeClr val="accent1"/>
                </a:solidFill>
                <a:latin typeface="Lucida Sans" charset="0"/>
              </a:rPr>
              <a:t>B8:B12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2438400" y="5197475"/>
            <a:ext cx="22399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hlink"/>
                </a:solidFill>
                <a:latin typeface="Lucida Sans" charset="0"/>
              </a:rPr>
              <a:t>Objective function cell</a:t>
            </a:r>
          </a:p>
          <a:p>
            <a:r>
              <a:rPr lang="en-US" sz="1400" b="1">
                <a:solidFill>
                  <a:schemeClr val="hlink"/>
                </a:solidFill>
                <a:latin typeface="Lucida Sans" charset="0"/>
              </a:rPr>
              <a:t>B3</a:t>
            </a: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4889500" y="5197475"/>
            <a:ext cx="1697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FF3300"/>
                </a:solidFill>
                <a:latin typeface="Lucida Sans" charset="0"/>
              </a:rPr>
              <a:t>Constraint cells</a:t>
            </a:r>
          </a:p>
          <a:p>
            <a:r>
              <a:rPr lang="en-US" sz="1400" b="1">
                <a:solidFill>
                  <a:srgbClr val="FF3300"/>
                </a:solidFill>
                <a:latin typeface="Lucida Sans" charset="0"/>
              </a:rPr>
              <a:t>D13:E13, I13:J13</a:t>
            </a:r>
          </a:p>
        </p:txBody>
      </p:sp>
      <p:sp>
        <p:nvSpPr>
          <p:cNvPr id="17418" name="AutoShape 9"/>
          <p:cNvSpPr>
            <a:spLocks noChangeArrowheads="1"/>
          </p:cNvSpPr>
          <p:nvPr/>
        </p:nvSpPr>
        <p:spPr bwMode="auto">
          <a:xfrm>
            <a:off x="2133600" y="3425825"/>
            <a:ext cx="3048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9" name="AutoShape 10"/>
          <p:cNvSpPr>
            <a:spLocks noChangeArrowheads="1"/>
          </p:cNvSpPr>
          <p:nvPr/>
        </p:nvSpPr>
        <p:spPr bwMode="auto">
          <a:xfrm>
            <a:off x="1981200" y="2663825"/>
            <a:ext cx="4572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0" name="AutoShape 11"/>
          <p:cNvSpPr>
            <a:spLocks noChangeArrowheads="1"/>
          </p:cNvSpPr>
          <p:nvPr/>
        </p:nvSpPr>
        <p:spPr bwMode="auto">
          <a:xfrm>
            <a:off x="3048000" y="4492625"/>
            <a:ext cx="1066800" cy="152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1" name="AutoShape 12"/>
          <p:cNvSpPr>
            <a:spLocks noChangeArrowheads="1"/>
          </p:cNvSpPr>
          <p:nvPr/>
        </p:nvSpPr>
        <p:spPr bwMode="auto">
          <a:xfrm>
            <a:off x="5410200" y="4492625"/>
            <a:ext cx="1066800" cy="152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2" name="Line 13"/>
          <p:cNvSpPr>
            <a:spLocks noChangeShapeType="1"/>
          </p:cNvSpPr>
          <p:nvPr/>
        </p:nvSpPr>
        <p:spPr bwMode="auto">
          <a:xfrm flipV="1">
            <a:off x="1371600" y="4416425"/>
            <a:ext cx="685800" cy="76517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3" name="Line 14"/>
          <p:cNvSpPr>
            <a:spLocks noChangeShapeType="1"/>
          </p:cNvSpPr>
          <p:nvPr/>
        </p:nvSpPr>
        <p:spPr bwMode="auto">
          <a:xfrm flipH="1" flipV="1">
            <a:off x="2362200" y="2892425"/>
            <a:ext cx="762000" cy="22891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4" name="Line 15"/>
          <p:cNvSpPr>
            <a:spLocks noChangeShapeType="1"/>
          </p:cNvSpPr>
          <p:nvPr/>
        </p:nvSpPr>
        <p:spPr bwMode="auto">
          <a:xfrm flipH="1" flipV="1">
            <a:off x="4114800" y="4645025"/>
            <a:ext cx="1295400" cy="6127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5" name="Line 16"/>
          <p:cNvSpPr>
            <a:spLocks noChangeShapeType="1"/>
          </p:cNvSpPr>
          <p:nvPr/>
        </p:nvSpPr>
        <p:spPr bwMode="auto">
          <a:xfrm flipV="1">
            <a:off x="5715000" y="4721225"/>
            <a:ext cx="457200" cy="5365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401" name="Rectangle 17"/>
          <p:cNvSpPr>
            <a:spLocks noChangeArrowheads="1"/>
          </p:cNvSpPr>
          <p:nvPr/>
        </p:nvSpPr>
        <p:spPr bwMode="auto">
          <a:xfrm>
            <a:off x="1981200" y="7324725"/>
            <a:ext cx="2909888" cy="159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chemeClr val="hlink"/>
                </a:solidFill>
                <a:latin typeface="Lucida Sans" charset="0"/>
              </a:rPr>
              <a:t>Objective: MIN  B3</a:t>
            </a:r>
          </a:p>
          <a:p>
            <a:pPr algn="l"/>
            <a:r>
              <a:rPr lang="en-US" sz="1400">
                <a:solidFill>
                  <a:schemeClr val="accent1"/>
                </a:solidFill>
                <a:latin typeface="Lucida Sans" charset="0"/>
              </a:rPr>
              <a:t>Variables: B8:B12</a:t>
            </a:r>
          </a:p>
          <a:p>
            <a:pPr algn="l"/>
            <a:r>
              <a:rPr lang="en-US" sz="1400">
                <a:solidFill>
                  <a:srgbClr val="FF3300"/>
                </a:solidFill>
                <a:latin typeface="Lucida Sans" charset="0"/>
              </a:rPr>
              <a:t>Constraints: D13 &lt;= D15</a:t>
            </a:r>
          </a:p>
          <a:p>
            <a:pPr algn="l"/>
            <a:r>
              <a:rPr lang="en-US" sz="1400">
                <a:solidFill>
                  <a:srgbClr val="FF3300"/>
                </a:solidFill>
                <a:latin typeface="Lucida Sans" charset="0"/>
              </a:rPr>
              <a:t>	       E13&gt;= E15</a:t>
            </a:r>
          </a:p>
          <a:p>
            <a:pPr algn="l"/>
            <a:r>
              <a:rPr lang="en-US" sz="1400">
                <a:solidFill>
                  <a:srgbClr val="FF3300"/>
                </a:solidFill>
                <a:latin typeface="Lucida Sans" charset="0"/>
              </a:rPr>
              <a:t>               I13:J13 &gt;= I15:J15</a:t>
            </a:r>
          </a:p>
          <a:p>
            <a:pPr algn="l"/>
            <a:r>
              <a:rPr lang="en-US" sz="1400">
                <a:latin typeface="Lucida Sans" charset="0"/>
              </a:rPr>
              <a:t>Options: </a:t>
            </a:r>
            <a:r>
              <a:rPr lang="en-US" sz="1400">
                <a:solidFill>
                  <a:schemeClr val="hlink"/>
                </a:solidFill>
                <a:latin typeface="Lucida Sans" charset="0"/>
              </a:rPr>
              <a:t>Assume Linear Model</a:t>
            </a:r>
          </a:p>
          <a:p>
            <a:pPr algn="l"/>
            <a:r>
              <a:rPr lang="en-US" sz="1400">
                <a:solidFill>
                  <a:schemeClr val="hlink"/>
                </a:solidFill>
                <a:latin typeface="Lucida Sans" charset="0"/>
              </a:rPr>
              <a:t>              Assume Non-Negative</a:t>
            </a:r>
            <a:endParaRPr lang="en-US" sz="1400">
              <a:latin typeface="Lucida Sans" charset="0"/>
            </a:endParaRPr>
          </a:p>
        </p:txBody>
      </p:sp>
      <p:sp>
        <p:nvSpPr>
          <p:cNvPr id="144403" name="Text Box 19"/>
          <p:cNvSpPr txBox="1">
            <a:spLocks noChangeArrowheads="1"/>
          </p:cNvSpPr>
          <p:nvPr/>
        </p:nvSpPr>
        <p:spPr bwMode="auto">
          <a:xfrm>
            <a:off x="228600" y="5829300"/>
            <a:ext cx="6248400" cy="1409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buFontTx/>
              <a:buChar char="•"/>
            </a:pPr>
            <a:r>
              <a:rPr lang="en-US" sz="1400" b="1" dirty="0">
                <a:solidFill>
                  <a:schemeClr val="accent1"/>
                </a:solidFill>
                <a:latin typeface="Lucida Sans" charset="0"/>
              </a:rPr>
              <a:t>Decision variable cells</a:t>
            </a:r>
            <a:r>
              <a:rPr lang="en-US" sz="1400" dirty="0">
                <a:solidFill>
                  <a:schemeClr val="accent1"/>
                </a:solidFill>
                <a:latin typeface="Lucida Sans" charset="0"/>
              </a:rPr>
              <a:t>: fill zeros as initial values in </a:t>
            </a:r>
            <a:r>
              <a:rPr lang="en-US" sz="1400" b="1">
                <a:solidFill>
                  <a:schemeClr val="accent1"/>
                </a:solidFill>
                <a:latin typeface="Lucida Sans" charset="0"/>
              </a:rPr>
              <a:t>cells </a:t>
            </a:r>
            <a:r>
              <a:rPr lang="en-US" sz="1400" b="1" smtClean="0">
                <a:solidFill>
                  <a:schemeClr val="accent1"/>
                </a:solidFill>
                <a:latin typeface="Lucida Sans" charset="0"/>
              </a:rPr>
              <a:t>B8:B12</a:t>
            </a:r>
            <a:endParaRPr lang="en-US" sz="1400" b="1" dirty="0">
              <a:latin typeface="Lucida Sans" charset="0"/>
            </a:endParaRPr>
          </a:p>
          <a:p>
            <a:pPr algn="l">
              <a:buFontTx/>
              <a:buChar char="•"/>
            </a:pPr>
            <a:r>
              <a:rPr lang="en-US" sz="1400" b="1" dirty="0">
                <a:solidFill>
                  <a:schemeClr val="hlink"/>
                </a:solidFill>
                <a:latin typeface="Lucida Sans" charset="0"/>
              </a:rPr>
              <a:t>Objective function cell</a:t>
            </a:r>
            <a:r>
              <a:rPr lang="en-US" sz="1400" b="1" dirty="0">
                <a:latin typeface="Lucida Sans" charset="0"/>
              </a:rPr>
              <a:t>:</a:t>
            </a:r>
            <a:r>
              <a:rPr lang="en-US" sz="1400" dirty="0">
                <a:latin typeface="Lucida Sans" charset="0"/>
              </a:rPr>
              <a:t> </a:t>
            </a:r>
          </a:p>
          <a:p>
            <a:pPr algn="l"/>
            <a:r>
              <a:rPr lang="en-US" sz="1400" dirty="0">
                <a:latin typeface="Lucida Sans" charset="0"/>
              </a:rPr>
              <a:t>	</a:t>
            </a:r>
            <a:r>
              <a:rPr lang="en-US" sz="1400" b="1" dirty="0">
                <a:solidFill>
                  <a:schemeClr val="hlink"/>
                </a:solidFill>
                <a:latin typeface="Lucida Sans" charset="0"/>
              </a:rPr>
              <a:t>B3</a:t>
            </a:r>
            <a:r>
              <a:rPr lang="en-US" sz="1400" dirty="0">
                <a:solidFill>
                  <a:schemeClr val="hlink"/>
                </a:solidFill>
                <a:latin typeface="Lucida Sans" charset="0"/>
              </a:rPr>
              <a:t> =</a:t>
            </a:r>
            <a:r>
              <a:rPr lang="en-US" sz="1400" dirty="0">
                <a:latin typeface="Lucida Sans" charset="0"/>
              </a:rPr>
              <a:t> </a:t>
            </a:r>
            <a:r>
              <a:rPr lang="en-US" sz="1400" dirty="0">
                <a:solidFill>
                  <a:schemeClr val="hlink"/>
                </a:solidFill>
                <a:latin typeface="Lucida Sans" charset="0"/>
              </a:rPr>
              <a:t>SUMPRODUCT( C8:C12,$B$8:$B$12)</a:t>
            </a:r>
            <a:r>
              <a:rPr lang="en-US" sz="1600" b="1" dirty="0">
                <a:solidFill>
                  <a:schemeClr val="hlink"/>
                </a:solidFill>
              </a:rPr>
              <a:t> </a:t>
            </a:r>
            <a:endParaRPr lang="en-US" sz="1400" dirty="0">
              <a:latin typeface="Lucida Sans" charset="0"/>
            </a:endParaRPr>
          </a:p>
          <a:p>
            <a:pPr algn="l">
              <a:buFontTx/>
              <a:buChar char="•"/>
            </a:pPr>
            <a:r>
              <a:rPr lang="en-US" sz="1400" b="1" dirty="0">
                <a:solidFill>
                  <a:srgbClr val="FF3300"/>
                </a:solidFill>
                <a:latin typeface="Lucida Sans" charset="0"/>
              </a:rPr>
              <a:t>Constraint cells:</a:t>
            </a:r>
          </a:p>
          <a:p>
            <a:pPr algn="l"/>
            <a:r>
              <a:rPr lang="en-US" sz="1400" dirty="0">
                <a:latin typeface="Lucida Sans" charset="0"/>
              </a:rPr>
              <a:t>	</a:t>
            </a:r>
            <a:r>
              <a:rPr lang="en-US" sz="1400" b="1" dirty="0">
                <a:solidFill>
                  <a:srgbClr val="FF3300"/>
                </a:solidFill>
                <a:latin typeface="Lucida Sans" charset="0"/>
              </a:rPr>
              <a:t>D13 =</a:t>
            </a:r>
            <a:r>
              <a:rPr lang="en-US" sz="1400" dirty="0">
                <a:solidFill>
                  <a:srgbClr val="FF3300"/>
                </a:solidFill>
                <a:latin typeface="Lucida Sans" charset="0"/>
              </a:rPr>
              <a:t> SUMPRODUCT(D8:D12,$B$8:$B$12)	</a:t>
            </a:r>
          </a:p>
          <a:p>
            <a:pPr algn="l"/>
            <a:r>
              <a:rPr lang="en-US" sz="1400" dirty="0">
                <a:solidFill>
                  <a:srgbClr val="FF3300"/>
                </a:solidFill>
                <a:latin typeface="Lucida Sans" charset="0"/>
              </a:rPr>
              <a:t>	Copied to E13, I13:J13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9/9/2013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8FF66E9F-49CE-FD47-A5EE-A2AEE5BFAC54}" type="slidenum">
              <a:rPr lang="en-US">
                <a:latin typeface="Century Gothic" charset="0"/>
              </a:rPr>
              <a:pPr/>
              <a:t>11</a:t>
            </a:fld>
            <a:endParaRPr lang="en-US">
              <a:latin typeface="Century Gothic" charset="0"/>
            </a:endParaRPr>
          </a:p>
        </p:txBody>
      </p:sp>
      <p:sp>
        <p:nvSpPr>
          <p:cNvPr id="18436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Product Mix Example</a:t>
            </a:r>
          </a:p>
        </p:txBody>
      </p:sp>
      <p:sp>
        <p:nvSpPr>
          <p:cNvPr id="18437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entury Gothic" charset="0"/>
              </a:rPr>
              <a:t>Par, Inc. Problem</a:t>
            </a:r>
            <a:endParaRPr lang="en-US" sz="1800" dirty="0">
              <a:latin typeface="Century Gothic" charset="0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sz="1600" dirty="0">
                <a:latin typeface="Century Gothic" charset="0"/>
              </a:rPr>
              <a:t>	Par, Inc. manufactures two types of golf bags:  standard and deluxe. The profit contribution of a standard golf bag is $10. The profit contribution of a deluxe golf bag is $9. The production of golf bags mainly consists </a:t>
            </a:r>
            <a:r>
              <a:rPr lang="en-US" sz="1600" dirty="0" smtClean="0">
                <a:latin typeface="Century Gothic" charset="0"/>
              </a:rPr>
              <a:t>of four </a:t>
            </a:r>
            <a:r>
              <a:rPr lang="en-US" sz="1600" dirty="0">
                <a:latin typeface="Century Gothic" charset="0"/>
              </a:rPr>
              <a:t>steps: cutting &amp; dyeing, sewing, finishing, inspection &amp; packaging. Each standard golf bag requires 7/10 hours of </a:t>
            </a:r>
            <a:r>
              <a:rPr lang="en-US" sz="1600" dirty="0" smtClean="0">
                <a:latin typeface="Century Gothic" charset="0"/>
              </a:rPr>
              <a:t>cutting&amp; </a:t>
            </a:r>
            <a:r>
              <a:rPr lang="en-US" sz="1600" dirty="0">
                <a:latin typeface="Century Gothic" charset="0"/>
              </a:rPr>
              <a:t>dyeing, 1/2 hour of sewing, 1 hour of finishing, and 0.1 hour of inspection &amp; packaging. Each deluxe golf bag requires 1 hours of cutting</a:t>
            </a:r>
            <a:r>
              <a:rPr lang="en-US" sz="1600" dirty="0" smtClean="0">
                <a:latin typeface="Century Gothic" charset="0"/>
              </a:rPr>
              <a:t> &amp; dyeing</a:t>
            </a:r>
            <a:r>
              <a:rPr lang="en-US" sz="1600" dirty="0">
                <a:latin typeface="Century Gothic" charset="0"/>
              </a:rPr>
              <a:t>, 5/6 hour of sewing, 2/3 hour of finishing, and 1/4 hour of inspection &amp; packaging. Demand for golf bags is unlimited. However, due to the capacity and labor constraints, each week Par has at most 630 hours of cutting &amp; dyeing, 600 hours of sewing, 708 hours of finishing, and 135 hours of inspection and packaging for the production of golf bags. Par wishes to maximize weekly profit.  Formulate a mathematical model of Par's situation that can be used to maximize weekly profit.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entury Gothic" charset="0"/>
              </a:rPr>
              <a:t>	</a:t>
            </a:r>
          </a:p>
        </p:txBody>
      </p:sp>
      <p:pic>
        <p:nvPicPr>
          <p:cNvPr id="18438" name="Picture 25" descr="j02857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7545388"/>
            <a:ext cx="963613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26" descr="j028573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7543800"/>
            <a:ext cx="1011238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9/9/2013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406B3D7A-D2C5-5B4C-86B8-F1A907D48983}" type="slidenum">
              <a:rPr lang="en-US">
                <a:latin typeface="Century Gothic" charset="0"/>
              </a:rPr>
              <a:pPr/>
              <a:t>12</a:t>
            </a:fld>
            <a:endParaRPr lang="en-US">
              <a:latin typeface="Century Gothic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Par Problem Formulation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5829300" cy="61722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Century Gothic" charset="0"/>
              </a:rPr>
              <a:t>Data for the Par Problem</a:t>
            </a:r>
          </a:p>
          <a:p>
            <a:endParaRPr lang="en-US">
              <a:latin typeface="Century Gothic" charset="0"/>
            </a:endParaRPr>
          </a:p>
          <a:p>
            <a:endParaRPr lang="en-US">
              <a:latin typeface="Century Gothic" charset="0"/>
            </a:endParaRPr>
          </a:p>
          <a:p>
            <a:endParaRPr lang="en-US">
              <a:latin typeface="Century Gothic" charset="0"/>
            </a:endParaRPr>
          </a:p>
          <a:p>
            <a:endParaRPr lang="en-US">
              <a:latin typeface="Century Gothic" charset="0"/>
            </a:endParaRPr>
          </a:p>
          <a:p>
            <a:pPr>
              <a:buFontTx/>
              <a:buNone/>
            </a:pPr>
            <a:endParaRPr lang="en-US">
              <a:latin typeface="Century Gothic" charset="0"/>
            </a:endParaRPr>
          </a:p>
          <a:p>
            <a:pPr>
              <a:buFontTx/>
              <a:buNone/>
            </a:pPr>
            <a:r>
              <a:rPr lang="en-US">
                <a:latin typeface="Century Gothic" charset="0"/>
              </a:rPr>
              <a:t>1. What must be decided?</a:t>
            </a:r>
          </a:p>
          <a:p>
            <a:pPr>
              <a:buFontTx/>
              <a:buNone/>
            </a:pPr>
            <a:r>
              <a:rPr lang="en-US" b="1">
                <a:latin typeface="Century Gothic" charset="0"/>
              </a:rPr>
              <a:t>  </a:t>
            </a:r>
          </a:p>
          <a:p>
            <a:pPr>
              <a:buFontTx/>
              <a:buNone/>
            </a:pPr>
            <a:r>
              <a:rPr lang="en-US">
                <a:latin typeface="Century Gothic" charset="0"/>
              </a:rPr>
              <a:t>2. What measure should we use to compare alternative sets of decisions?</a:t>
            </a:r>
          </a:p>
          <a:p>
            <a:pPr>
              <a:buFontTx/>
              <a:buNone/>
            </a:pPr>
            <a:endParaRPr lang="en-US">
              <a:latin typeface="Century Gothic" charset="0"/>
            </a:endParaRPr>
          </a:p>
          <a:p>
            <a:pPr>
              <a:buFontTx/>
              <a:buNone/>
            </a:pPr>
            <a:r>
              <a:rPr lang="en-US">
                <a:latin typeface="Century Gothic" charset="0"/>
              </a:rPr>
              <a:t>	 	</a:t>
            </a:r>
          </a:p>
          <a:p>
            <a:pPr>
              <a:buFontTx/>
              <a:buNone/>
            </a:pPr>
            <a:r>
              <a:rPr lang="en-US">
                <a:latin typeface="Century Gothic" charset="0"/>
              </a:rPr>
              <a:t>3. What restrictions limit our choices?</a:t>
            </a:r>
          </a:p>
          <a:p>
            <a:endParaRPr lang="en-US">
              <a:latin typeface="Century Gothic" charset="0"/>
            </a:endParaRPr>
          </a:p>
          <a:p>
            <a:endParaRPr lang="en-US">
              <a:latin typeface="Century Gothic" charset="0"/>
            </a:endParaRPr>
          </a:p>
        </p:txBody>
      </p:sp>
      <p:pic>
        <p:nvPicPr>
          <p:cNvPr id="19462" name="Picture 11" descr="j02857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7391400"/>
            <a:ext cx="963613" cy="9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Date Placeholder 3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9/9/2013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0B516D93-2475-2347-9B54-EE55B7893327}" type="slidenum">
              <a:rPr lang="en-US">
                <a:latin typeface="Century Gothic" charset="0"/>
              </a:rPr>
              <a:pPr/>
              <a:t>13</a:t>
            </a:fld>
            <a:endParaRPr lang="en-US">
              <a:latin typeface="Century Gothic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Century Gothic" charset="0"/>
              </a:rPr>
              <a:t>Par Problem Formulation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829300" cy="62230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Century Gothic" charset="0"/>
              </a:rPr>
              <a:t>4. Formulate the objective function:</a:t>
            </a:r>
          </a:p>
          <a:p>
            <a:endParaRPr lang="en-US">
              <a:latin typeface="Century Gothic" charset="0"/>
            </a:endParaRPr>
          </a:p>
          <a:p>
            <a:endParaRPr lang="en-US">
              <a:latin typeface="Century Gothic" charset="0"/>
            </a:endParaRPr>
          </a:p>
          <a:p>
            <a:pPr>
              <a:buFontTx/>
              <a:buNone/>
            </a:pPr>
            <a:r>
              <a:rPr lang="en-US">
                <a:latin typeface="Century Gothic" charset="0"/>
              </a:rPr>
              <a:t>5. Formulate the constraints:</a:t>
            </a:r>
          </a:p>
          <a:p>
            <a:endParaRPr lang="en-US">
              <a:latin typeface="Century Gothic" charset="0"/>
            </a:endParaRPr>
          </a:p>
          <a:p>
            <a:endParaRPr lang="en-US">
              <a:latin typeface="Century Gothic" charset="0"/>
            </a:endParaRPr>
          </a:p>
          <a:p>
            <a:pPr>
              <a:buFontTx/>
              <a:buNone/>
            </a:pPr>
            <a:endParaRPr lang="en-US">
              <a:latin typeface="Century Gothic" charset="0"/>
            </a:endParaRPr>
          </a:p>
          <a:p>
            <a:pPr>
              <a:buFontTx/>
              <a:buNone/>
            </a:pPr>
            <a:endParaRPr lang="en-US">
              <a:latin typeface="Century Gothic" charset="0"/>
            </a:endParaRPr>
          </a:p>
          <a:p>
            <a:pPr>
              <a:buFontTx/>
              <a:buNone/>
            </a:pPr>
            <a:endParaRPr lang="en-US">
              <a:latin typeface="Century Gothic" charset="0"/>
            </a:endParaRPr>
          </a:p>
          <a:p>
            <a:pPr>
              <a:buFontTx/>
              <a:buNone/>
            </a:pPr>
            <a:endParaRPr lang="en-US">
              <a:latin typeface="Century Gothic" charset="0"/>
            </a:endParaRPr>
          </a:p>
          <a:p>
            <a:pPr>
              <a:buFontTx/>
              <a:buNone/>
            </a:pPr>
            <a:r>
              <a:rPr lang="en-US">
                <a:latin typeface="Century Gothic" charset="0"/>
              </a:rPr>
              <a:t>6. Do we need non-negativity constraints?</a:t>
            </a:r>
          </a:p>
          <a:p>
            <a:endParaRPr lang="en-US">
              <a:latin typeface="Century Gothic" charset="0"/>
            </a:endParaRPr>
          </a:p>
          <a:p>
            <a:pPr>
              <a:buFontTx/>
              <a:buNone/>
            </a:pPr>
            <a:r>
              <a:rPr lang="en-US">
                <a:latin typeface="Century Gothic" charset="0"/>
              </a:rPr>
              <a:t>7. Write down the total problem formulation:</a:t>
            </a:r>
          </a:p>
        </p:txBody>
      </p:sp>
      <p:pic>
        <p:nvPicPr>
          <p:cNvPr id="20486" name="Picture 8" descr="j02857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7467600"/>
            <a:ext cx="963613" cy="9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7" name="Date Placeholder 3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9/9/2013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9/9/2013</a:t>
            </a:r>
            <a:endParaRPr lang="en-US" dirty="0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4E6808C9-8B18-2649-9E04-29DD3606CC68}" type="slidenum">
              <a:rPr lang="en-US">
                <a:latin typeface="Century Gothic" charset="0"/>
              </a:rPr>
              <a:pPr/>
              <a:t>14</a:t>
            </a:fld>
            <a:endParaRPr lang="en-US">
              <a:latin typeface="Century Gothic" charset="0"/>
            </a:endParaRPr>
          </a:p>
        </p:txBody>
      </p:sp>
      <p:pic>
        <p:nvPicPr>
          <p:cNvPr id="21509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6276975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>
                <a:latin typeface="Century Gothic" charset="0"/>
              </a:rPr>
              <a:t>Par, Inc. Problem – Spreadsheet Set Up</a:t>
            </a: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115888" y="4287838"/>
            <a:ext cx="21034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Lucida Sans" charset="0"/>
              </a:rPr>
              <a:t>Decision variables</a:t>
            </a:r>
          </a:p>
          <a:p>
            <a:r>
              <a:rPr lang="en-US" sz="1600">
                <a:solidFill>
                  <a:schemeClr val="accent1"/>
                </a:solidFill>
                <a:latin typeface="Lucida Sans" charset="0"/>
              </a:rPr>
              <a:t>B4:C4</a:t>
            </a:r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2322513" y="4287838"/>
            <a:ext cx="2108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  <a:latin typeface="Lucida Sans" charset="0"/>
              </a:rPr>
              <a:t>Objective function</a:t>
            </a:r>
          </a:p>
          <a:p>
            <a:r>
              <a:rPr lang="en-US" sz="1600">
                <a:solidFill>
                  <a:schemeClr val="hlink"/>
                </a:solidFill>
                <a:latin typeface="Lucida Sans" charset="0"/>
              </a:rPr>
              <a:t>D6</a:t>
            </a:r>
          </a:p>
        </p:txBody>
      </p:sp>
      <p:sp>
        <p:nvSpPr>
          <p:cNvPr id="21513" name="Text Box 8"/>
          <p:cNvSpPr txBox="1">
            <a:spLocks noChangeArrowheads="1"/>
          </p:cNvSpPr>
          <p:nvPr/>
        </p:nvSpPr>
        <p:spPr bwMode="auto">
          <a:xfrm>
            <a:off x="4943475" y="4287838"/>
            <a:ext cx="1397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FF3300"/>
                </a:solidFill>
                <a:latin typeface="Lucida Sans" charset="0"/>
              </a:rPr>
              <a:t>Constraints</a:t>
            </a:r>
          </a:p>
          <a:p>
            <a:r>
              <a:rPr lang="en-US" sz="1600">
                <a:solidFill>
                  <a:srgbClr val="FF3300"/>
                </a:solidFill>
                <a:latin typeface="Lucida Sans" charset="0"/>
              </a:rPr>
              <a:t>D9:D12</a:t>
            </a:r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400050" y="5257800"/>
            <a:ext cx="6305550" cy="1812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buFontTx/>
              <a:buChar char="•"/>
            </a:pPr>
            <a:r>
              <a:rPr lang="en-US" sz="1600">
                <a:latin typeface="Lucida Sans" charset="0"/>
              </a:rPr>
              <a:t> Enter initial values in variable cells B6:C6, B9:C12, F9:F12</a:t>
            </a:r>
          </a:p>
          <a:p>
            <a:pPr algn="l">
              <a:buFontTx/>
              <a:buChar char="•"/>
            </a:pPr>
            <a:r>
              <a:rPr lang="en-US" sz="1600">
                <a:latin typeface="Lucida Sans" charset="0"/>
              </a:rPr>
              <a:t> </a:t>
            </a:r>
            <a:r>
              <a:rPr lang="en-US" sz="1600" b="1">
                <a:solidFill>
                  <a:schemeClr val="accent1"/>
                </a:solidFill>
                <a:latin typeface="Lucida Sans" charset="0"/>
              </a:rPr>
              <a:t>Decision variable cells:</a:t>
            </a:r>
            <a:r>
              <a:rPr lang="en-US" sz="1600">
                <a:solidFill>
                  <a:schemeClr val="accent1"/>
                </a:solidFill>
                <a:latin typeface="Lucida Sans" charset="0"/>
              </a:rPr>
              <a:t> fill zeros as initial values in </a:t>
            </a:r>
            <a:r>
              <a:rPr lang="en-US" sz="1600" b="1">
                <a:solidFill>
                  <a:schemeClr val="accent1"/>
                </a:solidFill>
                <a:latin typeface="Lucida Sans" charset="0"/>
              </a:rPr>
              <a:t>B4:C4</a:t>
            </a:r>
          </a:p>
          <a:p>
            <a:pPr algn="l">
              <a:buFontTx/>
              <a:buChar char="•"/>
            </a:pPr>
            <a:r>
              <a:rPr lang="en-US" sz="1600">
                <a:latin typeface="Lucida Sans" charset="0"/>
              </a:rPr>
              <a:t> </a:t>
            </a:r>
            <a:r>
              <a:rPr lang="en-US" sz="1600" b="1">
                <a:solidFill>
                  <a:schemeClr val="hlink"/>
                </a:solidFill>
                <a:latin typeface="Lucida Sans" charset="0"/>
              </a:rPr>
              <a:t>Objective function cell</a:t>
            </a:r>
            <a:r>
              <a:rPr lang="en-US" sz="1600" b="1">
                <a:latin typeface="Lucida Sans" charset="0"/>
              </a:rPr>
              <a:t>: </a:t>
            </a:r>
          </a:p>
          <a:p>
            <a:pPr algn="l"/>
            <a:r>
              <a:rPr lang="en-US" sz="1600">
                <a:latin typeface="Lucida Sans" charset="0"/>
              </a:rPr>
              <a:t>	</a:t>
            </a:r>
            <a:r>
              <a:rPr lang="en-US" sz="1600" b="1">
                <a:solidFill>
                  <a:schemeClr val="hlink"/>
                </a:solidFill>
                <a:latin typeface="Lucida Sans" charset="0"/>
              </a:rPr>
              <a:t>D6</a:t>
            </a:r>
            <a:r>
              <a:rPr lang="en-US" sz="1600">
                <a:solidFill>
                  <a:schemeClr val="hlink"/>
                </a:solidFill>
                <a:latin typeface="Lucida Sans" charset="0"/>
              </a:rPr>
              <a:t> =</a:t>
            </a:r>
            <a:r>
              <a:rPr lang="en-US" sz="1600">
                <a:latin typeface="Lucida Sans" charset="0"/>
              </a:rPr>
              <a:t> </a:t>
            </a:r>
          </a:p>
          <a:p>
            <a:pPr algn="l">
              <a:buFontTx/>
              <a:buChar char="•"/>
            </a:pPr>
            <a:r>
              <a:rPr lang="en-US" sz="1600">
                <a:latin typeface="Lucida Sans" charset="0"/>
              </a:rPr>
              <a:t> </a:t>
            </a:r>
            <a:r>
              <a:rPr lang="en-US" sz="1600" b="1">
                <a:solidFill>
                  <a:srgbClr val="FF3300"/>
                </a:solidFill>
                <a:latin typeface="Lucida Sans" charset="0"/>
              </a:rPr>
              <a:t>Constraint cells:</a:t>
            </a:r>
          </a:p>
          <a:p>
            <a:pPr algn="l"/>
            <a:r>
              <a:rPr lang="en-US" sz="1600">
                <a:latin typeface="Lucida Sans" charset="0"/>
              </a:rPr>
              <a:t>	</a:t>
            </a:r>
            <a:r>
              <a:rPr lang="en-US" sz="1600" b="1">
                <a:solidFill>
                  <a:srgbClr val="FF3300"/>
                </a:solidFill>
                <a:latin typeface="Lucida Sans" charset="0"/>
              </a:rPr>
              <a:t>D9 =</a:t>
            </a:r>
            <a:r>
              <a:rPr lang="en-US" sz="1600">
                <a:solidFill>
                  <a:srgbClr val="FF3300"/>
                </a:solidFill>
                <a:latin typeface="Lucida Sans" charset="0"/>
              </a:rPr>
              <a:t> 			          </a:t>
            </a:r>
          </a:p>
          <a:p>
            <a:pPr algn="l"/>
            <a:r>
              <a:rPr lang="en-US" sz="1600">
                <a:solidFill>
                  <a:srgbClr val="FF3300"/>
                </a:solidFill>
                <a:latin typeface="Lucida Sans" charset="0"/>
              </a:rPr>
              <a:t>               Copied to D10:D12</a:t>
            </a:r>
          </a:p>
        </p:txBody>
      </p:sp>
      <p:cxnSp>
        <p:nvCxnSpPr>
          <p:cNvPr id="21515" name="AutoShape 16"/>
          <p:cNvCxnSpPr>
            <a:cxnSpLocks noChangeShapeType="1"/>
            <a:stCxn id="21511" idx="0"/>
          </p:cNvCxnSpPr>
          <p:nvPr/>
        </p:nvCxnSpPr>
        <p:spPr bwMode="auto">
          <a:xfrm flipV="1">
            <a:off x="1168400" y="2535238"/>
            <a:ext cx="1865313" cy="17526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21516" name="AutoShape 17"/>
          <p:cNvCxnSpPr>
            <a:cxnSpLocks noChangeShapeType="1"/>
            <a:stCxn id="21512" idx="0"/>
          </p:cNvCxnSpPr>
          <p:nvPr/>
        </p:nvCxnSpPr>
        <p:spPr bwMode="auto">
          <a:xfrm flipV="1">
            <a:off x="3376613" y="2916238"/>
            <a:ext cx="1714500" cy="13716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cxnSp>
        <p:nvCxnSpPr>
          <p:cNvPr id="21517" name="AutoShape 18"/>
          <p:cNvCxnSpPr>
            <a:cxnSpLocks noChangeShapeType="1"/>
            <a:stCxn id="21513" idx="0"/>
          </p:cNvCxnSpPr>
          <p:nvPr/>
        </p:nvCxnSpPr>
        <p:spPr bwMode="auto">
          <a:xfrm flipH="1" flipV="1">
            <a:off x="5408613" y="4081463"/>
            <a:ext cx="233362" cy="206375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21518" name="AutoShape 23"/>
          <p:cNvSpPr>
            <a:spLocks noChangeArrowheads="1"/>
          </p:cNvSpPr>
          <p:nvPr/>
        </p:nvSpPr>
        <p:spPr bwMode="auto">
          <a:xfrm>
            <a:off x="3048000" y="2438400"/>
            <a:ext cx="1600200" cy="228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9" name="AutoShape 24"/>
          <p:cNvSpPr>
            <a:spLocks noChangeArrowheads="1"/>
          </p:cNvSpPr>
          <p:nvPr/>
        </p:nvSpPr>
        <p:spPr bwMode="auto">
          <a:xfrm>
            <a:off x="5181600" y="2743200"/>
            <a:ext cx="304800" cy="3048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0" name="AutoShape 25"/>
          <p:cNvSpPr>
            <a:spLocks noChangeArrowheads="1"/>
          </p:cNvSpPr>
          <p:nvPr/>
        </p:nvSpPr>
        <p:spPr bwMode="auto">
          <a:xfrm>
            <a:off x="5029200" y="3352800"/>
            <a:ext cx="381000" cy="76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4A8C222A-868C-6C45-9D02-FA5975A6724D}" type="slidenum">
              <a:rPr lang="en-US">
                <a:latin typeface="Century Gothic" charset="0"/>
              </a:rPr>
              <a:pPr/>
              <a:t>15</a:t>
            </a:fld>
            <a:endParaRPr lang="en-US">
              <a:latin typeface="Century Gothic" charset="0"/>
            </a:endParaRPr>
          </a:p>
        </p:txBody>
      </p:sp>
      <p:pic>
        <p:nvPicPr>
          <p:cNvPr id="22532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733800"/>
            <a:ext cx="6705600" cy="411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</a:rPr>
              <a:t>Par, Inc. – Use of </a:t>
            </a:r>
            <a:r>
              <a:rPr lang="en-US" dirty="0" smtClean="0">
                <a:latin typeface="Century Gothic" charset="0"/>
              </a:rPr>
              <a:t>Solver [07]</a:t>
            </a:r>
            <a:endParaRPr lang="en-US" dirty="0">
              <a:latin typeface="Century Gothic" charset="0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600" dirty="0" smtClean="0">
                <a:solidFill>
                  <a:srgbClr val="267326"/>
                </a:solidFill>
                <a:latin typeface="Impact" charset="0"/>
                <a:sym typeface="Symbol" charset="2"/>
              </a:rPr>
              <a:t>[</a:t>
            </a:r>
            <a:r>
              <a:rPr lang="en-US" sz="1600" dirty="0">
                <a:solidFill>
                  <a:srgbClr val="267326"/>
                </a:solidFill>
                <a:latin typeface="Impact" charset="0"/>
                <a:sym typeface="Symbol" charset="2"/>
              </a:rPr>
              <a:t>07] </a:t>
            </a:r>
            <a:r>
              <a:rPr lang="en-US" sz="1600" dirty="0">
                <a:solidFill>
                  <a:srgbClr val="000000"/>
                </a:solidFill>
                <a:latin typeface="Impact" charset="0"/>
                <a:sym typeface="Symbol" charset="2"/>
              </a:rPr>
              <a:t>Data tab</a:t>
            </a:r>
            <a:r>
              <a:rPr lang="en-US" sz="2800" dirty="0" smtClean="0">
                <a:solidFill>
                  <a:srgbClr val="000000"/>
                </a:solidFill>
                <a:latin typeface="Impact" charset="0"/>
                <a:sym typeface="Symbol" charset="2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Impact" charset="0"/>
                <a:sym typeface="Symbol" charset="2"/>
              </a:rPr>
              <a:t>-&gt; Analysis</a:t>
            </a:r>
            <a:r>
              <a:rPr lang="en-US" sz="2800" dirty="0" smtClean="0">
                <a:solidFill>
                  <a:srgbClr val="000000"/>
                </a:solidFill>
                <a:latin typeface="Impact" charset="0"/>
                <a:sym typeface="Symbol" charset="2"/>
              </a:rPr>
              <a:t> </a:t>
            </a:r>
            <a:endParaRPr lang="en-US" sz="2800" dirty="0">
              <a:solidFill>
                <a:srgbClr val="000000"/>
              </a:solidFill>
              <a:latin typeface="Impact" charset="0"/>
              <a:sym typeface="Symbol" charset="2"/>
            </a:endParaRPr>
          </a:p>
          <a:p>
            <a:pPr>
              <a:buFont typeface="Symbol" charset="2"/>
              <a:buChar char="®"/>
            </a:pPr>
            <a:r>
              <a:rPr lang="en-US" sz="1600" dirty="0">
                <a:solidFill>
                  <a:srgbClr val="000000"/>
                </a:solidFill>
                <a:latin typeface="Impact" charset="0"/>
                <a:sym typeface="Symbol" charset="2"/>
              </a:rPr>
              <a:t>Solver</a:t>
            </a:r>
            <a:r>
              <a:rPr lang="en-US" sz="2800" dirty="0">
                <a:solidFill>
                  <a:srgbClr val="000000"/>
                </a:solidFill>
                <a:latin typeface="Impact" charset="0"/>
                <a:sym typeface="Symbol" charset="2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entury Gothic" charset="0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entury Gothic" charset="0"/>
              </a:rPr>
            </a:br>
            <a:endParaRPr lang="en-US" sz="2800" dirty="0">
              <a:solidFill>
                <a:srgbClr val="000000"/>
              </a:solidFill>
              <a:latin typeface="Century Gothic" charset="0"/>
            </a:endParaRPr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2995613" y="1828800"/>
            <a:ext cx="3709987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hlink"/>
                </a:solidFill>
                <a:latin typeface="Lucida Sans" charset="0"/>
              </a:rPr>
              <a:t>Objective: MAX  D6</a:t>
            </a:r>
          </a:p>
          <a:p>
            <a:pPr algn="l"/>
            <a:r>
              <a:rPr lang="en-US">
                <a:solidFill>
                  <a:schemeClr val="accent1"/>
                </a:solidFill>
                <a:latin typeface="Lucida Sans" charset="0"/>
              </a:rPr>
              <a:t>Variables: B6:C6</a:t>
            </a:r>
          </a:p>
          <a:p>
            <a:pPr algn="l"/>
            <a:r>
              <a:rPr lang="en-US">
                <a:solidFill>
                  <a:srgbClr val="FF3300"/>
                </a:solidFill>
                <a:latin typeface="Lucida Sans" charset="0"/>
              </a:rPr>
              <a:t>Constraints: D9:D12 &lt;= F9:F12</a:t>
            </a:r>
          </a:p>
          <a:p>
            <a:pPr algn="l"/>
            <a:r>
              <a:rPr lang="en-US">
                <a:latin typeface="Lucida Sans" charset="0"/>
              </a:rPr>
              <a:t>Options: </a:t>
            </a:r>
            <a:r>
              <a:rPr lang="en-US">
                <a:solidFill>
                  <a:schemeClr val="hlink"/>
                </a:solidFill>
                <a:latin typeface="Lucida Sans" charset="0"/>
              </a:rPr>
              <a:t>Assume Linear Model</a:t>
            </a:r>
          </a:p>
          <a:p>
            <a:pPr algn="l"/>
            <a:r>
              <a:rPr lang="en-US">
                <a:solidFill>
                  <a:schemeClr val="hlink"/>
                </a:solidFill>
                <a:latin typeface="Lucida Sans" charset="0"/>
              </a:rPr>
              <a:t>Assume Non-Negative</a:t>
            </a:r>
            <a:endParaRPr lang="en-US">
              <a:latin typeface="Lucida Sans" charset="0"/>
            </a:endParaRPr>
          </a:p>
        </p:txBody>
      </p:sp>
      <p:pic>
        <p:nvPicPr>
          <p:cNvPr id="22536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5715000"/>
            <a:ext cx="238918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537" name="AutoShape 12"/>
          <p:cNvCxnSpPr>
            <a:cxnSpLocks noChangeShapeType="1"/>
            <a:stCxn id="22538" idx="3"/>
          </p:cNvCxnSpPr>
          <p:nvPr/>
        </p:nvCxnSpPr>
        <p:spPr bwMode="auto">
          <a:xfrm>
            <a:off x="3824288" y="6858000"/>
            <a:ext cx="358775" cy="619125"/>
          </a:xfrm>
          <a:prstGeom prst="straightConnector1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</p:cxnSp>
      <p:sp>
        <p:nvSpPr>
          <p:cNvPr id="22538" name="AutoShape 16"/>
          <p:cNvSpPr>
            <a:spLocks noChangeArrowheads="1"/>
          </p:cNvSpPr>
          <p:nvPr/>
        </p:nvSpPr>
        <p:spPr bwMode="auto">
          <a:xfrm>
            <a:off x="3276600" y="6705600"/>
            <a:ext cx="533400" cy="3048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9" name="AutoShape 17"/>
          <p:cNvSpPr>
            <a:spLocks noChangeArrowheads="1"/>
          </p:cNvSpPr>
          <p:nvPr/>
        </p:nvSpPr>
        <p:spPr bwMode="auto">
          <a:xfrm>
            <a:off x="4038600" y="7467600"/>
            <a:ext cx="1066800" cy="381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0" name="Date Placeholder 3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9/9/2013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</a:rPr>
              <a:t>Par, Inc. – Use of Solver </a:t>
            </a:r>
            <a:r>
              <a:rPr lang="en-US" dirty="0" smtClean="0">
                <a:latin typeface="Century Gothic" charset="0"/>
              </a:rPr>
              <a:t>[10]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 smtClean="0"/>
          </a:p>
          <a:p>
            <a:fld id="{812B160F-D601-724E-BB09-F4B5CBA3F1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9/9/2013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70" y="1981200"/>
            <a:ext cx="5919730" cy="5340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/>
          <p:nvPr/>
        </p:nvSpPr>
        <p:spPr bwMode="auto">
          <a:xfrm>
            <a:off x="914400" y="5334000"/>
            <a:ext cx="2286000" cy="304800"/>
          </a:xfrm>
          <a:prstGeom prst="round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667000" y="5609492"/>
            <a:ext cx="2057400" cy="304800"/>
          </a:xfrm>
          <a:prstGeom prst="round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912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</a:rPr>
              <a:t>A Simple Blending </a:t>
            </a:r>
            <a:r>
              <a:rPr lang="en-US" dirty="0">
                <a:latin typeface="Century Gothic" charset="0"/>
              </a:rPr>
              <a:t>Example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5829300" cy="6172200"/>
          </a:xfrm>
        </p:spPr>
        <p:txBody>
          <a:bodyPr/>
          <a:lstStyle/>
          <a:p>
            <a:pPr algn="just">
              <a:lnSpc>
                <a:spcPct val="120000"/>
              </a:lnSpc>
              <a:buFontTx/>
              <a:buNone/>
            </a:pPr>
            <a:r>
              <a:rPr lang="en-US">
                <a:latin typeface="Century Gothic" charset="0"/>
              </a:rPr>
              <a:t>	</a:t>
            </a:r>
            <a:r>
              <a:rPr lang="en-US" sz="1600">
                <a:latin typeface="Century Gothic" charset="0"/>
              </a:rPr>
              <a:t>New Age Pharmaceuticals produces the drug NasaMist from four chemicals.  Today the company must produce </a:t>
            </a:r>
            <a:r>
              <a:rPr lang="en-US" sz="1600" b="1">
                <a:solidFill>
                  <a:schemeClr val="hlink"/>
                </a:solidFill>
                <a:latin typeface="Century Gothic" charset="0"/>
              </a:rPr>
              <a:t>at least 1000 pounds</a:t>
            </a:r>
            <a:r>
              <a:rPr lang="en-US" sz="1600">
                <a:latin typeface="Century Gothic" charset="0"/>
              </a:rPr>
              <a:t> of the drug.  The three active ingredients in NasaMist are A, B, and C.  By weight, at least 8% of NasaMist must consist of A, at least 4% of B, and at least 2% of C.  The cost per pound of each chemical and the amount of each active ingredient in 1 pound of each chemical are given in the following table. </a:t>
            </a:r>
            <a:r>
              <a:rPr lang="en-US" sz="1600" b="1">
                <a:solidFill>
                  <a:schemeClr val="hlink"/>
                </a:solidFill>
                <a:latin typeface="Century Gothic" charset="0"/>
              </a:rPr>
              <a:t>For example, one pound of chemical 1 costs $8 and it contains 0.03 pound of ingredient A, 0.02 pound of ingredient B, and 0.01 pound of ingredient C. </a:t>
            </a:r>
            <a:r>
              <a:rPr lang="en-US" sz="1600">
                <a:latin typeface="Century Gothic" charset="0"/>
              </a:rPr>
              <a:t> It is necessary that at least 100 pounds of chemical 2 be used.  Determine the cheapest way of producing today’s batch of NasaMist.</a:t>
            </a:r>
          </a:p>
          <a:p>
            <a:pPr>
              <a:buFontTx/>
              <a:buNone/>
            </a:pPr>
            <a:endParaRPr lang="en-US">
              <a:latin typeface="Century Gothic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066800" y="6527800"/>
          <a:ext cx="49276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Worksheet" r:id="rId4" imgW="3886200" imgH="1209675" progId="Excel.Sheet.8">
                  <p:embed/>
                </p:oleObj>
              </mc:Choice>
              <mc:Fallback>
                <p:oleObj name="Worksheet" r:id="rId4" imgW="3886200" imgH="1209675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527800"/>
                        <a:ext cx="49276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5" descr="j028685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8800" y="8059738"/>
            <a:ext cx="1219200" cy="108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A3C1F93A-1563-5E4A-8CE7-B237FCD589CF}" type="slidenum">
              <a:rPr lang="en-US">
                <a:latin typeface="Century Gothic" charset="0"/>
              </a:rPr>
              <a:pPr/>
              <a:t>17</a:t>
            </a:fld>
            <a:endParaRPr lang="en-US">
              <a:latin typeface="Century Gothic" charset="0"/>
            </a:endParaRPr>
          </a:p>
        </p:txBody>
      </p:sp>
      <p:sp>
        <p:nvSpPr>
          <p:cNvPr id="3080" name="Date Placeholder 3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9/9/2013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</a:rPr>
              <a:t>A Simple Blending Example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Century Gothic" charset="0"/>
              </a:rPr>
              <a:t>Data for the Blending Problem</a:t>
            </a:r>
          </a:p>
          <a:p>
            <a:pPr algn="ctr"/>
            <a:endParaRPr lang="en-US" dirty="0">
              <a:latin typeface="Century Gothic" charset="0"/>
            </a:endParaRPr>
          </a:p>
          <a:p>
            <a:endParaRPr lang="en-US" dirty="0">
              <a:latin typeface="Century Gothic" charset="0"/>
            </a:endParaRPr>
          </a:p>
          <a:p>
            <a:pPr>
              <a:buFontTx/>
              <a:buNone/>
            </a:pPr>
            <a:endParaRPr lang="en-US" dirty="0">
              <a:latin typeface="Century Gothic" charset="0"/>
            </a:endParaRPr>
          </a:p>
          <a:p>
            <a:pPr>
              <a:buFontTx/>
              <a:buNone/>
            </a:pPr>
            <a:endParaRPr lang="en-US" dirty="0">
              <a:latin typeface="Century Gothic" charset="0"/>
            </a:endParaRPr>
          </a:p>
          <a:p>
            <a:pPr>
              <a:buFontTx/>
              <a:buNone/>
            </a:pPr>
            <a:endParaRPr lang="en-US" dirty="0">
              <a:latin typeface="Century Gothic" charset="0"/>
            </a:endParaRPr>
          </a:p>
          <a:p>
            <a:pPr>
              <a:buFontTx/>
              <a:buNone/>
            </a:pPr>
            <a:r>
              <a:rPr lang="en-US" dirty="0">
                <a:latin typeface="Century Gothic" charset="0"/>
              </a:rPr>
              <a:t>1. What must be decided? What are the decision variables?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b="1" dirty="0" smtClean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 smtClean="0">
                <a:solidFill>
                  <a:srgbClr val="0000CC"/>
                </a:solidFill>
                <a:latin typeface="Century Gothic" charset="0"/>
              </a:rPr>
              <a:t>i</a:t>
            </a:r>
            <a:r>
              <a:rPr lang="en-US" b="1" dirty="0" smtClean="0">
                <a:solidFill>
                  <a:srgbClr val="0000CC"/>
                </a:solidFill>
                <a:latin typeface="Century Gothic" charset="0"/>
              </a:rPr>
              <a:t> = </a:t>
            </a:r>
            <a:r>
              <a:rPr lang="en-US" b="1" dirty="0" err="1" smtClean="0">
                <a:solidFill>
                  <a:srgbClr val="0000CC"/>
                </a:solidFill>
                <a:latin typeface="Century Gothic" charset="0"/>
              </a:rPr>
              <a:t>lbs</a:t>
            </a:r>
            <a:r>
              <a:rPr lang="en-US" b="1" dirty="0" smtClean="0">
                <a:solidFill>
                  <a:srgbClr val="0000CC"/>
                </a:solidFill>
                <a:latin typeface="Century Gothic" charset="0"/>
              </a:rPr>
              <a:t> of chemical </a:t>
            </a:r>
            <a:r>
              <a:rPr lang="en-US" b="1" dirty="0" err="1" smtClean="0">
                <a:solidFill>
                  <a:srgbClr val="0000CC"/>
                </a:solidFill>
                <a:latin typeface="Century Gothic" charset="0"/>
              </a:rPr>
              <a:t>i</a:t>
            </a:r>
            <a:r>
              <a:rPr lang="en-US" b="1" dirty="0" smtClean="0">
                <a:solidFill>
                  <a:srgbClr val="0000CC"/>
                </a:solidFill>
                <a:latin typeface="Century Gothic" charset="0"/>
              </a:rPr>
              <a:t> to include in the mix, </a:t>
            </a:r>
            <a:r>
              <a:rPr lang="en-US" b="1" dirty="0" err="1" smtClean="0">
                <a:solidFill>
                  <a:srgbClr val="0000CC"/>
                </a:solidFill>
                <a:latin typeface="Century Gothic" charset="0"/>
              </a:rPr>
              <a:t>i</a:t>
            </a:r>
            <a:r>
              <a:rPr lang="en-US" b="1" dirty="0" smtClean="0">
                <a:solidFill>
                  <a:srgbClr val="0000CC"/>
                </a:solidFill>
                <a:latin typeface="Century Gothic" charset="0"/>
              </a:rPr>
              <a:t>=1,2,3,4   </a:t>
            </a:r>
          </a:p>
          <a:p>
            <a:pPr marL="0" indent="0">
              <a:buNone/>
            </a:pPr>
            <a:r>
              <a:rPr lang="en-US" dirty="0" smtClean="0">
                <a:latin typeface="Century Gothic" charset="0"/>
              </a:rPr>
              <a:t>2</a:t>
            </a:r>
            <a:r>
              <a:rPr lang="en-US" dirty="0">
                <a:latin typeface="Century Gothic" charset="0"/>
              </a:rPr>
              <a:t>. What measure should we use to compare alternative sets of decisions?</a:t>
            </a:r>
          </a:p>
          <a:p>
            <a:pPr>
              <a:buNone/>
            </a:pPr>
            <a:r>
              <a:rPr lang="en-US" b="1" dirty="0" smtClean="0">
                <a:solidFill>
                  <a:srgbClr val="0000CC"/>
                </a:solidFill>
                <a:latin typeface="Century Gothic" charset="0"/>
              </a:rPr>
              <a:t>MINIMIZE  total material purchase cost</a:t>
            </a:r>
            <a:endParaRPr lang="en-US" b="1" dirty="0">
              <a:solidFill>
                <a:srgbClr val="0000CC"/>
              </a:solidFill>
              <a:latin typeface="Century Gothic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Century Gothic" charset="0"/>
              </a:rPr>
              <a:t>3</a:t>
            </a:r>
            <a:r>
              <a:rPr lang="en-US" dirty="0">
                <a:latin typeface="Century Gothic" charset="0"/>
              </a:rPr>
              <a:t>. What restrictions limit our choices?</a:t>
            </a:r>
            <a:r>
              <a:rPr lang="en-US" dirty="0">
                <a:latin typeface="Lucida Sans" charset="0"/>
              </a:rPr>
              <a:t> </a:t>
            </a:r>
            <a:endParaRPr lang="en-US" dirty="0">
              <a:latin typeface="Century Gothic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Weight of mix &gt;= 1000 </a:t>
            </a:r>
            <a:r>
              <a:rPr lang="en-US" b="1" dirty="0" err="1" smtClean="0">
                <a:solidFill>
                  <a:srgbClr val="0000CC"/>
                </a:solidFill>
                <a:latin typeface="Century Gothic" charset="0"/>
              </a:rPr>
              <a:t>lbs</a:t>
            </a:r>
            <a:endParaRPr lang="en-US" b="1" dirty="0" smtClean="0">
              <a:solidFill>
                <a:srgbClr val="0000CC"/>
              </a:solidFill>
              <a:latin typeface="Century Gothic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CC"/>
                </a:solidFill>
                <a:latin typeface="Century Gothic" charset="0"/>
              </a:rPr>
              <a:t>Chemical 2&gt;= 100 </a:t>
            </a:r>
            <a:r>
              <a:rPr lang="en-US" b="1" dirty="0" err="1" smtClean="0">
                <a:solidFill>
                  <a:srgbClr val="0000CC"/>
                </a:solidFill>
                <a:latin typeface="Century Gothic" charset="0"/>
              </a:rPr>
              <a:t>lbs</a:t>
            </a:r>
            <a:endParaRPr lang="en-US" b="1" dirty="0" smtClean="0">
              <a:solidFill>
                <a:srgbClr val="0000CC"/>
              </a:solidFill>
              <a:latin typeface="Century Gothic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CC"/>
                </a:solidFill>
                <a:latin typeface="Century Gothic" charset="0"/>
              </a:rPr>
              <a:t>By weight, A&gt;= 8% of weight of the mix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b="1" dirty="0" smtClean="0">
                <a:solidFill>
                  <a:srgbClr val="0000CC"/>
                </a:solidFill>
                <a:latin typeface="Century Gothic" charset="0"/>
              </a:rPr>
              <a:t>                  B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 &gt;= </a:t>
            </a:r>
            <a:r>
              <a:rPr lang="en-US" b="1" dirty="0" smtClean="0">
                <a:solidFill>
                  <a:srgbClr val="0000CC"/>
                </a:solidFill>
                <a:latin typeface="Century Gothic" charset="0"/>
              </a:rPr>
              <a:t>4% 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of weight of the </a:t>
            </a:r>
            <a:r>
              <a:rPr lang="en-US" b="1" dirty="0" smtClean="0">
                <a:solidFill>
                  <a:srgbClr val="0000CC"/>
                </a:solidFill>
                <a:latin typeface="Century Gothic" charset="0"/>
              </a:rPr>
              <a:t>mix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	 </a:t>
            </a:r>
            <a:r>
              <a:rPr lang="en-US" b="1" dirty="0" smtClean="0">
                <a:solidFill>
                  <a:srgbClr val="0000CC"/>
                </a:solidFill>
                <a:latin typeface="Century Gothic" charset="0"/>
              </a:rPr>
              <a:t>      C&gt;= 2% 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of weight of the mix</a:t>
            </a:r>
            <a:endParaRPr lang="en-US" b="1" dirty="0" smtClean="0">
              <a:solidFill>
                <a:srgbClr val="0000CC"/>
              </a:solidFill>
              <a:latin typeface="Century Gothic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CC"/>
              </a:solidFill>
              <a:latin typeface="Century Gothic" charset="0"/>
            </a:endParaRP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212725" y="43132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2" name="Picture 5" descr="j028685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66509" y="7408718"/>
            <a:ext cx="1219200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838200" y="2438400"/>
          <a:ext cx="48768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Worksheet" r:id="rId5" imgW="3848100" imgH="1209675" progId="Excel.Sheet.8">
                  <p:embed/>
                </p:oleObj>
              </mc:Choice>
              <mc:Fallback>
                <p:oleObj name="Worksheet" r:id="rId5" imgW="3848100" imgH="1209675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38400"/>
                        <a:ext cx="48768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3EDB487B-92C6-DB4E-AB28-5C7A5C46763D}" type="slidenum">
              <a:rPr lang="en-US">
                <a:latin typeface="Century Gothic" charset="0"/>
              </a:rPr>
              <a:pPr/>
              <a:t>18</a:t>
            </a:fld>
            <a:endParaRPr lang="en-US">
              <a:latin typeface="Century Gothic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Blending Problem Formulation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Century Gothic" charset="0"/>
              </a:rPr>
              <a:t>4. Formulate the objective function: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CC"/>
                </a:solidFill>
                <a:latin typeface="Century Gothic" charset="0"/>
              </a:rPr>
              <a:t> MIN 8</a:t>
            </a:r>
            <a:r>
              <a:rPr lang="en-US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 smtClean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b="1" i="1" dirty="0" smtClean="0">
                <a:solidFill>
                  <a:srgbClr val="0000CC"/>
                </a:solidFill>
                <a:latin typeface="Century Gothic" charset="0"/>
              </a:rPr>
              <a:t>+ 10x</a:t>
            </a:r>
            <a:r>
              <a:rPr lang="en-US" b="1" i="1" baseline="-25000" dirty="0" smtClean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b="1" dirty="0" smtClean="0">
                <a:solidFill>
                  <a:srgbClr val="0000CC"/>
                </a:solidFill>
                <a:latin typeface="Century Gothic" charset="0"/>
              </a:rPr>
              <a:t>11</a:t>
            </a:r>
            <a:r>
              <a:rPr lang="en-US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 smtClean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b="1" dirty="0" smtClean="0">
                <a:solidFill>
                  <a:srgbClr val="0000CC"/>
                </a:solidFill>
                <a:latin typeface="Century Gothic" charset="0"/>
              </a:rPr>
              <a:t>14</a:t>
            </a:r>
            <a:r>
              <a:rPr lang="en-US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 smtClean="0">
                <a:solidFill>
                  <a:srgbClr val="0000CC"/>
                </a:solidFill>
                <a:latin typeface="Century Gothic" charset="0"/>
              </a:rPr>
              <a:t>4</a:t>
            </a:r>
            <a:endParaRPr lang="en-US" b="1" dirty="0">
              <a:solidFill>
                <a:srgbClr val="0000CC"/>
              </a:solidFill>
              <a:latin typeface="Century Gothic" charset="0"/>
            </a:endParaRPr>
          </a:p>
          <a:p>
            <a:endParaRPr lang="en-US" dirty="0">
              <a:latin typeface="Century Gothic" charset="0"/>
            </a:endParaRPr>
          </a:p>
          <a:p>
            <a:pPr>
              <a:buFontTx/>
              <a:buNone/>
            </a:pPr>
            <a:r>
              <a:rPr lang="en-US" dirty="0">
                <a:latin typeface="Century Gothic" charset="0"/>
              </a:rPr>
              <a:t>5. Formulate the constraints: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 smtClean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b="1" i="1" dirty="0" smtClean="0">
                <a:solidFill>
                  <a:srgbClr val="0000CC"/>
                </a:solidFill>
                <a:latin typeface="Century Gothic" charset="0"/>
              </a:rPr>
              <a:t>+ x</a:t>
            </a:r>
            <a:r>
              <a:rPr lang="en-US" b="1" i="1" baseline="-25000" dirty="0" smtClean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 smtClean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 smtClean="0">
                <a:solidFill>
                  <a:srgbClr val="0000CC"/>
                </a:solidFill>
                <a:latin typeface="Century Gothic" charset="0"/>
              </a:rPr>
              <a:t>4 </a:t>
            </a:r>
            <a:r>
              <a:rPr lang="en-US" b="1" i="1" dirty="0" smtClean="0">
                <a:solidFill>
                  <a:srgbClr val="0000CC"/>
                </a:solidFill>
                <a:latin typeface="Century Gothic" charset="0"/>
              </a:rPr>
              <a:t>&gt;=1000 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 smtClean="0">
                <a:solidFill>
                  <a:srgbClr val="0000CC"/>
                </a:solidFill>
                <a:latin typeface="Century Gothic" charset="0"/>
              </a:rPr>
              <a:t>2 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&gt;=</a:t>
            </a:r>
            <a:r>
              <a:rPr lang="en-US" b="1" i="1" dirty="0" smtClean="0">
                <a:solidFill>
                  <a:srgbClr val="0000CC"/>
                </a:solidFill>
                <a:latin typeface="Century Gothic" charset="0"/>
              </a:rPr>
              <a:t>100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0.03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+ 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0.06x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0.10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0.12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&gt;=0.08(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+ 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0.02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+ 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0.04x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0.03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0.09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&gt;=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0.04(x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+ 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 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0.01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+ 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0.01x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0.04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0.04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&gt;=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0.02(x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+ 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 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)</a:t>
            </a:r>
          </a:p>
          <a:p>
            <a:pPr marL="0" indent="0">
              <a:buNone/>
            </a:pPr>
            <a:endParaRPr lang="en-US" sz="1800" b="1" i="1" dirty="0">
              <a:solidFill>
                <a:srgbClr val="0000CC"/>
              </a:solidFill>
              <a:latin typeface="Century Gothic" charset="0"/>
            </a:endParaRPr>
          </a:p>
          <a:p>
            <a:pPr marL="0" indent="0">
              <a:buNone/>
            </a:pP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dirty="0" smtClean="0">
                <a:latin typeface="Century Gothic" charset="0"/>
              </a:rPr>
              <a:t>6</a:t>
            </a:r>
            <a:r>
              <a:rPr lang="en-US" dirty="0">
                <a:latin typeface="Century Gothic" charset="0"/>
              </a:rPr>
              <a:t>. Do we need non-negativity constraints?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CC"/>
                </a:solidFill>
                <a:latin typeface="Lucida Sans" charset="0"/>
              </a:rPr>
              <a:t>x</a:t>
            </a:r>
            <a:r>
              <a:rPr lang="en-US" b="1" i="1" baseline="-25000" dirty="0">
                <a:solidFill>
                  <a:srgbClr val="0000CC"/>
                </a:solidFill>
                <a:latin typeface="Lucida Sans" charset="0"/>
              </a:rPr>
              <a:t>i</a:t>
            </a:r>
            <a:r>
              <a:rPr lang="en-US" b="1" dirty="0">
                <a:solidFill>
                  <a:srgbClr val="0000CC"/>
                </a:solidFill>
                <a:latin typeface="Lucida Sans" charset="0"/>
                <a:sym typeface="Symbol" charset="2"/>
              </a:rPr>
              <a:t> ≥ 0 , </a:t>
            </a:r>
            <a:r>
              <a:rPr lang="en-US" b="1" dirty="0" err="1">
                <a:solidFill>
                  <a:srgbClr val="0000CC"/>
                </a:solidFill>
                <a:latin typeface="Lucida Sans" charset="0"/>
                <a:sym typeface="Symbol" charset="2"/>
              </a:rPr>
              <a:t>i</a:t>
            </a:r>
            <a:r>
              <a:rPr lang="en-US" b="1" dirty="0">
                <a:solidFill>
                  <a:srgbClr val="0000CC"/>
                </a:solidFill>
                <a:latin typeface="Lucida Sans" charset="0"/>
                <a:sym typeface="Symbol" charset="2"/>
              </a:rPr>
              <a:t>=1,2,3,4</a:t>
            </a:r>
            <a:endParaRPr lang="en-US" dirty="0">
              <a:latin typeface="Century Gothic" charset="0"/>
            </a:endParaRPr>
          </a:p>
          <a:p>
            <a:pPr>
              <a:buFontTx/>
              <a:buNone/>
            </a:pPr>
            <a:r>
              <a:rPr lang="en-US" dirty="0">
                <a:latin typeface="Century Gothic" charset="0"/>
              </a:rPr>
              <a:t>7. </a:t>
            </a:r>
            <a:r>
              <a:rPr lang="en-US" dirty="0" smtClean="0">
                <a:latin typeface="Century Gothic" charset="0"/>
              </a:rPr>
              <a:t>Write down </a:t>
            </a:r>
            <a:r>
              <a:rPr lang="en-US" dirty="0">
                <a:latin typeface="Century Gothic" charset="0"/>
              </a:rPr>
              <a:t>the total problem formulation</a:t>
            </a:r>
            <a:r>
              <a:rPr lang="en-US" dirty="0" smtClean="0">
                <a:latin typeface="Century Gothic" charset="0"/>
              </a:rPr>
              <a:t>:</a:t>
            </a:r>
          </a:p>
          <a:p>
            <a:pPr>
              <a:buNone/>
            </a:pPr>
            <a:r>
              <a:rPr lang="en-US" sz="1600" b="1" dirty="0">
                <a:solidFill>
                  <a:srgbClr val="0000CC"/>
                </a:solidFill>
                <a:latin typeface="Century Gothic" charset="0"/>
              </a:rPr>
              <a:t>MIN 8</a:t>
            </a:r>
            <a:r>
              <a:rPr lang="en-US" sz="16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600" b="1" i="1" baseline="-25000" dirty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600" b="1" i="1" dirty="0">
                <a:solidFill>
                  <a:srgbClr val="0000CC"/>
                </a:solidFill>
                <a:latin typeface="Century Gothic" charset="0"/>
              </a:rPr>
              <a:t>+ 10x</a:t>
            </a:r>
            <a:r>
              <a:rPr lang="en-US" sz="1600" b="1" i="1" baseline="-25000" dirty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600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600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600" b="1" dirty="0">
                <a:solidFill>
                  <a:srgbClr val="0000CC"/>
                </a:solidFill>
                <a:latin typeface="Century Gothic" charset="0"/>
              </a:rPr>
              <a:t>11</a:t>
            </a:r>
            <a:r>
              <a:rPr lang="en-US" sz="16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600" b="1" i="1" baseline="-25000" dirty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sz="16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600" b="1" i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600" b="1" dirty="0">
                <a:solidFill>
                  <a:srgbClr val="0000CC"/>
                </a:solidFill>
                <a:latin typeface="Century Gothic" charset="0"/>
              </a:rPr>
              <a:t>14</a:t>
            </a:r>
            <a:r>
              <a:rPr lang="en-US" sz="16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600" b="1" i="1" baseline="-25000" dirty="0">
                <a:solidFill>
                  <a:srgbClr val="0000CC"/>
                </a:solidFill>
                <a:latin typeface="Century Gothic" charset="0"/>
              </a:rPr>
              <a:t>4</a:t>
            </a:r>
            <a:endParaRPr lang="en-US" sz="1600" b="1" dirty="0">
              <a:solidFill>
                <a:srgbClr val="0000CC"/>
              </a:solidFill>
              <a:latin typeface="Century Gothic" charset="0"/>
            </a:endParaRPr>
          </a:p>
          <a:p>
            <a:pPr>
              <a:buFontTx/>
              <a:buNone/>
            </a:pPr>
            <a:r>
              <a:rPr lang="en-US" sz="1600" b="1" dirty="0" err="1">
                <a:solidFill>
                  <a:srgbClr val="0000CC"/>
                </a:solidFill>
                <a:latin typeface="Century Gothic" charset="0"/>
              </a:rPr>
              <a:t>s.t.</a:t>
            </a:r>
            <a:endParaRPr lang="en-US" sz="1600" b="1" dirty="0">
              <a:solidFill>
                <a:srgbClr val="0000CC"/>
              </a:solidFill>
              <a:latin typeface="Century Gothic" charset="0"/>
            </a:endParaRPr>
          </a:p>
          <a:p>
            <a:pPr marL="0" indent="0">
              <a:buNone/>
            </a:pPr>
            <a:r>
              <a:rPr lang="en-US" sz="16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600" b="1" i="1" baseline="-25000" dirty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600" b="1" i="1" dirty="0">
                <a:solidFill>
                  <a:srgbClr val="0000CC"/>
                </a:solidFill>
                <a:latin typeface="Century Gothic" charset="0"/>
              </a:rPr>
              <a:t>+ x</a:t>
            </a:r>
            <a:r>
              <a:rPr lang="en-US" sz="1600" b="1" i="1" baseline="-25000" dirty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600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600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6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600" b="1" i="1" baseline="-25000" dirty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sz="16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600" b="1" i="1" dirty="0">
                <a:solidFill>
                  <a:srgbClr val="0000CC"/>
                </a:solidFill>
                <a:latin typeface="Century Gothic" charset="0"/>
              </a:rPr>
              <a:t> x</a:t>
            </a:r>
            <a:r>
              <a:rPr lang="en-US" sz="1600" b="1" i="1" baseline="-25000" dirty="0">
                <a:solidFill>
                  <a:srgbClr val="0000CC"/>
                </a:solidFill>
                <a:latin typeface="Century Gothic" charset="0"/>
              </a:rPr>
              <a:t>4 </a:t>
            </a:r>
            <a:r>
              <a:rPr lang="en-US" sz="1600" b="1" i="1" dirty="0">
                <a:solidFill>
                  <a:srgbClr val="0000CC"/>
                </a:solidFill>
                <a:latin typeface="Century Gothic" charset="0"/>
              </a:rPr>
              <a:t>&gt;=1000 </a:t>
            </a:r>
          </a:p>
          <a:p>
            <a:pPr marL="0" indent="0">
              <a:buNone/>
            </a:pPr>
            <a:r>
              <a:rPr lang="en-US" sz="16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600" b="1" i="1" baseline="-25000" dirty="0">
                <a:solidFill>
                  <a:srgbClr val="0000CC"/>
                </a:solidFill>
                <a:latin typeface="Century Gothic" charset="0"/>
              </a:rPr>
              <a:t>2 </a:t>
            </a:r>
            <a:r>
              <a:rPr lang="en-US" sz="1600" b="1" i="1" dirty="0">
                <a:solidFill>
                  <a:srgbClr val="0000CC"/>
                </a:solidFill>
                <a:latin typeface="Century Gothic" charset="0"/>
              </a:rPr>
              <a:t>&gt;=100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CC"/>
                </a:solidFill>
                <a:latin typeface="Century Gothic" charset="0"/>
              </a:rPr>
              <a:t>0.03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+ 0.06x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400" b="1" dirty="0">
                <a:solidFill>
                  <a:srgbClr val="0000CC"/>
                </a:solidFill>
                <a:latin typeface="Century Gothic" charset="0"/>
              </a:rPr>
              <a:t>0.10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sz="14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400" b="1" dirty="0">
                <a:solidFill>
                  <a:srgbClr val="0000CC"/>
                </a:solidFill>
                <a:latin typeface="Century Gothic" charset="0"/>
              </a:rPr>
              <a:t>0.12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 &gt;=0.08(x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+ 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sz="14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 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CC"/>
                </a:solidFill>
                <a:latin typeface="Century Gothic" charset="0"/>
              </a:rPr>
              <a:t>0.02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+ 0.04x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400" b="1" dirty="0">
                <a:solidFill>
                  <a:srgbClr val="0000CC"/>
                </a:solidFill>
                <a:latin typeface="Century Gothic" charset="0"/>
              </a:rPr>
              <a:t>0.03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sz="14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400" b="1" dirty="0">
                <a:solidFill>
                  <a:srgbClr val="0000CC"/>
                </a:solidFill>
                <a:latin typeface="Century Gothic" charset="0"/>
              </a:rPr>
              <a:t>0.09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 &gt;=0.04(x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+ 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sz="14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 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CC"/>
                </a:solidFill>
                <a:latin typeface="Century Gothic" charset="0"/>
              </a:rPr>
              <a:t>0.01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+ 0.01x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400" b="1" dirty="0">
                <a:solidFill>
                  <a:srgbClr val="0000CC"/>
                </a:solidFill>
                <a:latin typeface="Century Gothic" charset="0"/>
              </a:rPr>
              <a:t>0.04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sz="14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400" b="1" dirty="0">
                <a:solidFill>
                  <a:srgbClr val="0000CC"/>
                </a:solidFill>
                <a:latin typeface="Century Gothic" charset="0"/>
              </a:rPr>
              <a:t>0.04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 &gt;=0.02(x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+ 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sz="14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400" b="1" i="1" dirty="0">
                <a:solidFill>
                  <a:srgbClr val="0000CC"/>
                </a:solidFill>
                <a:latin typeface="Century Gothic" charset="0"/>
              </a:rPr>
              <a:t> x</a:t>
            </a:r>
            <a:r>
              <a:rPr lang="en-US" sz="1400" b="1" i="1" baseline="-25000" dirty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400" b="1" i="1" dirty="0" smtClean="0">
                <a:solidFill>
                  <a:srgbClr val="0000CC"/>
                </a:solidFill>
                <a:latin typeface="Century Gothic" charset="0"/>
              </a:rPr>
              <a:t>)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0000CC"/>
                </a:solidFill>
                <a:latin typeface="Lucida Sans" charset="0"/>
              </a:rPr>
              <a:t>x</a:t>
            </a:r>
            <a:r>
              <a:rPr lang="en-US" sz="1400" b="1" i="1" baseline="-25000" dirty="0">
                <a:solidFill>
                  <a:srgbClr val="0000CC"/>
                </a:solidFill>
                <a:latin typeface="Lucida Sans" charset="0"/>
              </a:rPr>
              <a:t>i</a:t>
            </a:r>
            <a:r>
              <a:rPr lang="en-US" sz="1400" b="1" dirty="0">
                <a:solidFill>
                  <a:srgbClr val="0000CC"/>
                </a:solidFill>
                <a:latin typeface="Lucida Sans" charset="0"/>
                <a:sym typeface="Symbol" charset="2"/>
              </a:rPr>
              <a:t> ≥ 0 , </a:t>
            </a:r>
            <a:r>
              <a:rPr lang="en-US" sz="1400" b="1" dirty="0" err="1">
                <a:solidFill>
                  <a:srgbClr val="0000CC"/>
                </a:solidFill>
                <a:latin typeface="Lucida Sans" charset="0"/>
                <a:sym typeface="Symbol" charset="2"/>
              </a:rPr>
              <a:t>i</a:t>
            </a:r>
            <a:r>
              <a:rPr lang="en-US" sz="1400" b="1" dirty="0">
                <a:solidFill>
                  <a:srgbClr val="0000CC"/>
                </a:solidFill>
                <a:latin typeface="Lucida Sans" charset="0"/>
                <a:sym typeface="Symbol" charset="2"/>
              </a:rPr>
              <a:t>=1,2,3,4</a:t>
            </a:r>
            <a:endParaRPr lang="en-US" sz="1400" dirty="0">
              <a:latin typeface="Century Gothic" charset="0"/>
            </a:endParaRPr>
          </a:p>
          <a:p>
            <a:pPr marL="0" indent="0">
              <a:buNone/>
            </a:pPr>
            <a:endParaRPr lang="en-US" sz="1800" b="1" i="1" dirty="0">
              <a:solidFill>
                <a:srgbClr val="0000CC"/>
              </a:solidFill>
              <a:latin typeface="Century Gothic" charset="0"/>
            </a:endParaRPr>
          </a:p>
          <a:p>
            <a:pPr marL="0" indent="0">
              <a:buNone/>
            </a:pPr>
            <a:endParaRPr lang="en-US" sz="1800" b="1" i="1" dirty="0">
              <a:solidFill>
                <a:srgbClr val="0000CC"/>
              </a:solidFill>
              <a:latin typeface="Century Gothic" charset="0"/>
            </a:endParaRPr>
          </a:p>
          <a:p>
            <a:pPr>
              <a:buFontTx/>
              <a:buNone/>
            </a:pPr>
            <a:endParaRPr lang="en-US" dirty="0">
              <a:latin typeface="Century Gothic" charset="0"/>
            </a:endParaRPr>
          </a:p>
        </p:txBody>
      </p:sp>
      <p:pic>
        <p:nvPicPr>
          <p:cNvPr id="23556" name="Picture 4" descr="j02868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7391400"/>
            <a:ext cx="1219200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Linear Program (LP)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you’ve taken a course in calculus, you have probably encountered optimization problems that you solve using differentiation</a:t>
            </a:r>
          </a:p>
          <a:p>
            <a:r>
              <a:rPr lang="en-US" dirty="0" smtClean="0"/>
              <a:t>A linear program is an optimization problem that is solved by methods </a:t>
            </a:r>
            <a:r>
              <a:rPr lang="en-US" i="1" dirty="0" smtClean="0"/>
              <a:t>other than</a:t>
            </a:r>
            <a:r>
              <a:rPr lang="en-US" dirty="0" smtClean="0"/>
              <a:t> differentiation</a:t>
            </a:r>
          </a:p>
          <a:p>
            <a:r>
              <a:rPr lang="en-US" dirty="0" smtClean="0"/>
              <a:t>The word “linear” means that relationships are linear</a:t>
            </a:r>
          </a:p>
          <a:p>
            <a:r>
              <a:rPr lang="en-US" dirty="0" smtClean="0"/>
              <a:t>A staggering diversity of problems can be posed as linear programs: they are routinely used in industry and government for planning and managing day-to-day operations</a:t>
            </a:r>
          </a:p>
          <a:p>
            <a:r>
              <a:rPr lang="en-US" dirty="0" smtClean="0"/>
              <a:t>Linear programs are important!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 smtClean="0"/>
          </a:p>
          <a:p>
            <a:fld id="{812B160F-D601-724E-BB09-F4B5CBA3F165}" type="slidenum">
              <a:rPr lang="en-US" smtClean="0">
                <a:latin typeface="Century Gothic" pitchFamily="34" charset="0"/>
              </a:rPr>
              <a:pPr/>
              <a:t>2</a:t>
            </a:fld>
            <a:endParaRPr lang="en-US" dirty="0">
              <a:latin typeface="Century Gothic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9/9/2013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20FF9067-F868-C241-BBF0-414A47D3A085}" type="slidenum">
              <a:rPr lang="en-US">
                <a:latin typeface="Century Gothic" charset="0"/>
              </a:rPr>
              <a:pPr/>
              <a:t>20</a:t>
            </a:fld>
            <a:endParaRPr lang="en-US">
              <a:latin typeface="Century Gothic" charset="0"/>
            </a:endParaRPr>
          </a:p>
        </p:txBody>
      </p:sp>
      <p:sp>
        <p:nvSpPr>
          <p:cNvPr id="2560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</a:rPr>
              <a:t>Example</a:t>
            </a:r>
          </a:p>
        </p:txBody>
      </p:sp>
      <p:sp>
        <p:nvSpPr>
          <p:cNvPr id="25607" name="Text Box 1029"/>
          <p:cNvSpPr txBox="1">
            <a:spLocks noChangeArrowheads="1"/>
          </p:cNvSpPr>
          <p:nvPr/>
        </p:nvSpPr>
        <p:spPr bwMode="auto">
          <a:xfrm>
            <a:off x="914400" y="3352800"/>
            <a:ext cx="5486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>
                <a:latin typeface="Lucida Sans" charset="0"/>
              </a:rPr>
              <a:t>MAX(MIN)           </a:t>
            </a:r>
            <a:r>
              <a:rPr lang="en-US" sz="1200" b="1" i="1" dirty="0">
                <a:latin typeface="Lucida Sans" charset="0"/>
              </a:rPr>
              <a:t>c</a:t>
            </a:r>
            <a:r>
              <a:rPr lang="en-US" sz="1200" b="1" i="1" baseline="-25000" dirty="0">
                <a:latin typeface="Lucida Sans" charset="0"/>
              </a:rPr>
              <a:t>1</a:t>
            </a:r>
            <a:r>
              <a:rPr lang="en-US" sz="1200" b="1" i="1" dirty="0">
                <a:latin typeface="Lucida Sans" charset="0"/>
              </a:rPr>
              <a:t> x</a:t>
            </a:r>
            <a:r>
              <a:rPr lang="en-US" sz="1200" b="1" i="1" baseline="-25000" dirty="0">
                <a:latin typeface="Lucida Sans" charset="0"/>
              </a:rPr>
              <a:t>1</a:t>
            </a:r>
            <a:r>
              <a:rPr lang="en-US" sz="1200" b="1" i="1" dirty="0">
                <a:latin typeface="Lucida Sans" charset="0"/>
              </a:rPr>
              <a:t> + c</a:t>
            </a:r>
            <a:r>
              <a:rPr lang="en-US" sz="1200" b="1" i="1" baseline="-25000" dirty="0">
                <a:latin typeface="Lucida Sans" charset="0"/>
              </a:rPr>
              <a:t>2</a:t>
            </a:r>
            <a:r>
              <a:rPr lang="en-US" sz="1200" b="1" i="1" dirty="0">
                <a:latin typeface="Lucida Sans" charset="0"/>
              </a:rPr>
              <a:t> x</a:t>
            </a:r>
            <a:r>
              <a:rPr lang="en-US" sz="1200" b="1" i="1" baseline="-25000" dirty="0">
                <a:latin typeface="Lucida Sans" charset="0"/>
              </a:rPr>
              <a:t>2</a:t>
            </a:r>
            <a:r>
              <a:rPr lang="en-US" sz="1200" b="1" i="1" dirty="0">
                <a:latin typeface="Lucida Sans" charset="0"/>
              </a:rPr>
              <a:t> + c</a:t>
            </a:r>
            <a:r>
              <a:rPr lang="en-US" sz="1200" b="1" i="1" baseline="-25000" dirty="0">
                <a:latin typeface="Lucida Sans" charset="0"/>
              </a:rPr>
              <a:t>3</a:t>
            </a:r>
            <a:r>
              <a:rPr lang="en-US" sz="1200" b="1" i="1" dirty="0">
                <a:latin typeface="Lucida Sans" charset="0"/>
              </a:rPr>
              <a:t> x</a:t>
            </a:r>
            <a:r>
              <a:rPr lang="en-US" sz="1200" b="1" i="1" baseline="-25000" dirty="0">
                <a:latin typeface="Lucida Sans" charset="0"/>
              </a:rPr>
              <a:t>3</a:t>
            </a:r>
            <a:r>
              <a:rPr lang="en-US" sz="1200" b="1" i="1" dirty="0">
                <a:latin typeface="Lucida Sans" charset="0"/>
              </a:rPr>
              <a:t> + …. +</a:t>
            </a:r>
            <a:r>
              <a:rPr lang="en-US" sz="1200" b="1" i="1" dirty="0" err="1">
                <a:latin typeface="Lucida Sans" charset="0"/>
              </a:rPr>
              <a:t>c</a:t>
            </a:r>
            <a:r>
              <a:rPr lang="en-US" sz="1200" b="1" i="1" baseline="-25000" dirty="0" err="1">
                <a:latin typeface="Lucida Sans" charset="0"/>
              </a:rPr>
              <a:t>n</a:t>
            </a:r>
            <a:r>
              <a:rPr lang="en-US" sz="1200" b="1" i="1" dirty="0">
                <a:latin typeface="Lucida Sans" charset="0"/>
              </a:rPr>
              <a:t> </a:t>
            </a:r>
            <a:r>
              <a:rPr lang="en-US" sz="1200" b="1" i="1" dirty="0" err="1">
                <a:latin typeface="Lucida Sans" charset="0"/>
              </a:rPr>
              <a:t>x</a:t>
            </a:r>
            <a:r>
              <a:rPr lang="en-US" sz="1200" b="1" i="1" baseline="-25000" dirty="0" err="1">
                <a:latin typeface="Lucida Sans" charset="0"/>
              </a:rPr>
              <a:t>n</a:t>
            </a:r>
            <a:endParaRPr lang="en-US" sz="1200" b="1" baseline="-25000" dirty="0">
              <a:latin typeface="Lucida Sans" charset="0"/>
            </a:endParaRPr>
          </a:p>
          <a:p>
            <a:pPr algn="l"/>
            <a:r>
              <a:rPr lang="en-US" sz="1200" b="1" dirty="0">
                <a:latin typeface="Lucida Sans" charset="0"/>
              </a:rPr>
              <a:t>ST:	</a:t>
            </a:r>
          </a:p>
          <a:p>
            <a:pPr algn="l"/>
            <a:r>
              <a:rPr lang="en-US" sz="1200" b="1" i="1" dirty="0">
                <a:latin typeface="Lucida Sans" charset="0"/>
              </a:rPr>
              <a:t>Constraint 1:      A</a:t>
            </a:r>
            <a:r>
              <a:rPr lang="en-US" sz="1200" b="1" i="1" baseline="-25000" dirty="0">
                <a:latin typeface="Lucida Sans" charset="0"/>
              </a:rPr>
              <a:t>11</a:t>
            </a:r>
            <a:r>
              <a:rPr lang="en-US" sz="1200" b="1" i="1" dirty="0">
                <a:latin typeface="Lucida Sans" charset="0"/>
              </a:rPr>
              <a:t> x</a:t>
            </a:r>
            <a:r>
              <a:rPr lang="en-US" sz="1200" b="1" i="1" baseline="-25000" dirty="0">
                <a:latin typeface="Lucida Sans" charset="0"/>
              </a:rPr>
              <a:t>1</a:t>
            </a:r>
            <a:r>
              <a:rPr lang="en-US" sz="1200" b="1" i="1" dirty="0">
                <a:latin typeface="Lucida Sans" charset="0"/>
              </a:rPr>
              <a:t> + A</a:t>
            </a:r>
            <a:r>
              <a:rPr lang="en-US" sz="1200" b="1" i="1" baseline="-25000" dirty="0">
                <a:latin typeface="Lucida Sans" charset="0"/>
              </a:rPr>
              <a:t>12 </a:t>
            </a:r>
            <a:r>
              <a:rPr lang="en-US" sz="1200" b="1" i="1" dirty="0">
                <a:latin typeface="Lucida Sans" charset="0"/>
              </a:rPr>
              <a:t>x</a:t>
            </a:r>
            <a:r>
              <a:rPr lang="en-US" sz="1200" b="1" i="1" baseline="-25000" dirty="0">
                <a:latin typeface="Lucida Sans" charset="0"/>
              </a:rPr>
              <a:t>2</a:t>
            </a:r>
            <a:r>
              <a:rPr lang="en-US" sz="1200" b="1" i="1" dirty="0">
                <a:latin typeface="Lucida Sans" charset="0"/>
              </a:rPr>
              <a:t> + A</a:t>
            </a:r>
            <a:r>
              <a:rPr lang="en-US" sz="1200" b="1" i="1" baseline="-25000" dirty="0">
                <a:latin typeface="Lucida Sans" charset="0"/>
              </a:rPr>
              <a:t>13</a:t>
            </a:r>
            <a:r>
              <a:rPr lang="en-US" sz="1200" b="1" i="1" dirty="0">
                <a:latin typeface="Lucida Sans" charset="0"/>
              </a:rPr>
              <a:t> x</a:t>
            </a:r>
            <a:r>
              <a:rPr lang="en-US" sz="1200" b="1" i="1" baseline="-25000" dirty="0">
                <a:latin typeface="Lucida Sans" charset="0"/>
              </a:rPr>
              <a:t>3</a:t>
            </a:r>
            <a:r>
              <a:rPr lang="en-US" sz="1200" b="1" i="1" dirty="0">
                <a:latin typeface="Lucida Sans" charset="0"/>
              </a:rPr>
              <a:t> + …. +A</a:t>
            </a:r>
            <a:r>
              <a:rPr lang="en-US" sz="1200" b="1" i="1" baseline="-25000" dirty="0">
                <a:latin typeface="Lucida Sans" charset="0"/>
              </a:rPr>
              <a:t>1n</a:t>
            </a:r>
            <a:r>
              <a:rPr lang="en-US" sz="1200" b="1" i="1" dirty="0">
                <a:latin typeface="Lucida Sans" charset="0"/>
              </a:rPr>
              <a:t> </a:t>
            </a:r>
            <a:r>
              <a:rPr lang="en-US" sz="1200" b="1" i="1" dirty="0" err="1">
                <a:latin typeface="Lucida Sans" charset="0"/>
              </a:rPr>
              <a:t>x</a:t>
            </a:r>
            <a:r>
              <a:rPr lang="en-US" sz="1200" b="1" i="1" baseline="-25000" dirty="0" err="1">
                <a:latin typeface="Lucida Sans" charset="0"/>
              </a:rPr>
              <a:t>n</a:t>
            </a:r>
            <a:r>
              <a:rPr lang="en-US" sz="1200" b="1" i="1" dirty="0" smtClean="0">
                <a:latin typeface="Lucida Sans" charset="0"/>
              </a:rPr>
              <a:t> </a:t>
            </a:r>
            <a:r>
              <a:rPr lang="en-US" sz="1200" b="1" i="1" dirty="0">
                <a:latin typeface="Lucida Sans" charset="0"/>
                <a:sym typeface="Symbol" charset="2"/>
              </a:rPr>
              <a:t>&gt;</a:t>
            </a:r>
            <a:r>
              <a:rPr lang="en-US" sz="1200" b="1" i="1" dirty="0" smtClean="0">
                <a:latin typeface="Lucida Sans" charset="0"/>
              </a:rPr>
              <a:t> (</a:t>
            </a:r>
            <a:r>
              <a:rPr lang="en-US" sz="1200" b="1" i="1" dirty="0" smtClean="0">
                <a:latin typeface="Lucida Sans" charset="0"/>
                <a:sym typeface="Symbol" charset="2"/>
              </a:rPr>
              <a:t>≤</a:t>
            </a:r>
            <a:r>
              <a:rPr lang="en-US" sz="1200" b="1" i="1" dirty="0" smtClean="0">
                <a:latin typeface="Lucida Sans" charset="0"/>
              </a:rPr>
              <a:t>) </a:t>
            </a:r>
            <a:r>
              <a:rPr lang="en-US" sz="1200" b="1" i="1" dirty="0">
                <a:latin typeface="Lucida Sans" charset="0"/>
              </a:rPr>
              <a:t>B</a:t>
            </a:r>
            <a:r>
              <a:rPr lang="en-US" sz="1200" b="1" i="1" baseline="-25000" dirty="0">
                <a:latin typeface="Lucida Sans" charset="0"/>
              </a:rPr>
              <a:t>1</a:t>
            </a:r>
            <a:r>
              <a:rPr lang="en-US" sz="1200" b="1" i="1" dirty="0">
                <a:latin typeface="Lucida Sans" charset="0"/>
              </a:rPr>
              <a:t> </a:t>
            </a:r>
          </a:p>
          <a:p>
            <a:pPr algn="l"/>
            <a:r>
              <a:rPr lang="en-US" sz="1200" b="1" i="1" dirty="0">
                <a:latin typeface="Lucida Sans" charset="0"/>
              </a:rPr>
              <a:t>Constraint 2:</a:t>
            </a:r>
            <a:r>
              <a:rPr lang="en-US" sz="1200" dirty="0">
                <a:latin typeface="Lucida Sans" charset="0"/>
              </a:rPr>
              <a:t>     </a:t>
            </a:r>
            <a:r>
              <a:rPr lang="en-US" sz="1200" b="1" i="1" dirty="0">
                <a:latin typeface="Lucida Sans" charset="0"/>
              </a:rPr>
              <a:t>A</a:t>
            </a:r>
            <a:r>
              <a:rPr lang="en-US" sz="1200" b="1" i="1" baseline="-25000" dirty="0">
                <a:latin typeface="Lucida Sans" charset="0"/>
              </a:rPr>
              <a:t>21</a:t>
            </a:r>
            <a:r>
              <a:rPr lang="en-US" sz="1200" b="1" i="1" dirty="0">
                <a:latin typeface="Lucida Sans" charset="0"/>
              </a:rPr>
              <a:t> x</a:t>
            </a:r>
            <a:r>
              <a:rPr lang="en-US" sz="1200" b="1" i="1" baseline="-25000" dirty="0">
                <a:latin typeface="Lucida Sans" charset="0"/>
              </a:rPr>
              <a:t>1</a:t>
            </a:r>
            <a:r>
              <a:rPr lang="en-US" sz="1200" b="1" i="1" dirty="0">
                <a:latin typeface="Lucida Sans" charset="0"/>
              </a:rPr>
              <a:t> + A</a:t>
            </a:r>
            <a:r>
              <a:rPr lang="en-US" sz="1200" b="1" i="1" baseline="-25000" dirty="0">
                <a:latin typeface="Lucida Sans" charset="0"/>
              </a:rPr>
              <a:t>22</a:t>
            </a:r>
            <a:r>
              <a:rPr lang="en-US" sz="1200" b="1" i="1" dirty="0">
                <a:latin typeface="Lucida Sans" charset="0"/>
              </a:rPr>
              <a:t> x</a:t>
            </a:r>
            <a:r>
              <a:rPr lang="en-US" sz="1200" b="1" i="1" baseline="-25000" dirty="0">
                <a:latin typeface="Lucida Sans" charset="0"/>
              </a:rPr>
              <a:t>2</a:t>
            </a:r>
            <a:r>
              <a:rPr lang="en-US" sz="1200" b="1" i="1" dirty="0">
                <a:latin typeface="Lucida Sans" charset="0"/>
              </a:rPr>
              <a:t> + A</a:t>
            </a:r>
            <a:r>
              <a:rPr lang="en-US" sz="1200" b="1" i="1" baseline="-25000" dirty="0">
                <a:latin typeface="Lucida Sans" charset="0"/>
              </a:rPr>
              <a:t>23</a:t>
            </a:r>
            <a:r>
              <a:rPr lang="en-US" sz="1200" b="1" i="1" dirty="0">
                <a:latin typeface="Lucida Sans" charset="0"/>
              </a:rPr>
              <a:t> x</a:t>
            </a:r>
            <a:r>
              <a:rPr lang="en-US" sz="1200" b="1" i="1" baseline="-25000" dirty="0">
                <a:latin typeface="Lucida Sans" charset="0"/>
              </a:rPr>
              <a:t>3</a:t>
            </a:r>
            <a:r>
              <a:rPr lang="en-US" sz="1200" b="1" i="1" dirty="0">
                <a:latin typeface="Lucida Sans" charset="0"/>
              </a:rPr>
              <a:t> + ….+ A</a:t>
            </a:r>
            <a:r>
              <a:rPr lang="en-US" sz="1200" b="1" i="1" baseline="-25000" dirty="0">
                <a:latin typeface="Lucida Sans" charset="0"/>
              </a:rPr>
              <a:t>2n </a:t>
            </a:r>
            <a:r>
              <a:rPr lang="en-US" sz="1200" b="1" i="1" dirty="0" err="1">
                <a:latin typeface="Lucida Sans" charset="0"/>
              </a:rPr>
              <a:t>x</a:t>
            </a:r>
            <a:r>
              <a:rPr lang="en-US" sz="1200" b="1" i="1" baseline="-25000" dirty="0" err="1">
                <a:latin typeface="Lucida Sans" charset="0"/>
              </a:rPr>
              <a:t>n</a:t>
            </a:r>
            <a:r>
              <a:rPr lang="en-US" sz="1200" b="1" i="1" dirty="0" smtClean="0">
                <a:latin typeface="Lucida Sans" charset="0"/>
              </a:rPr>
              <a:t> </a:t>
            </a:r>
            <a:r>
              <a:rPr lang="en-US" sz="1200" b="1" i="1" dirty="0">
                <a:latin typeface="Lucida Sans" charset="0"/>
                <a:sym typeface="Symbol" charset="2"/>
              </a:rPr>
              <a:t>&gt;</a:t>
            </a:r>
            <a:r>
              <a:rPr lang="en-US" sz="1200" b="1" i="1" dirty="0" smtClean="0">
                <a:latin typeface="Lucida Sans" charset="0"/>
              </a:rPr>
              <a:t> (</a:t>
            </a:r>
            <a:r>
              <a:rPr lang="en-US" sz="1200" b="1" i="1" dirty="0" smtClean="0">
                <a:latin typeface="Lucida Sans" charset="0"/>
                <a:sym typeface="Symbol" charset="2"/>
              </a:rPr>
              <a:t>≤</a:t>
            </a:r>
            <a:r>
              <a:rPr lang="en-US" sz="1200" b="1" i="1" dirty="0" smtClean="0">
                <a:latin typeface="Lucida Sans" charset="0"/>
              </a:rPr>
              <a:t>) </a:t>
            </a:r>
            <a:r>
              <a:rPr lang="en-US" sz="1200" b="1" i="1" dirty="0">
                <a:latin typeface="Lucida Sans" charset="0"/>
              </a:rPr>
              <a:t>B</a:t>
            </a:r>
            <a:r>
              <a:rPr lang="en-US" sz="1200" b="1" i="1" baseline="-25000" dirty="0">
                <a:latin typeface="Lucida Sans" charset="0"/>
              </a:rPr>
              <a:t>2</a:t>
            </a:r>
          </a:p>
          <a:p>
            <a:pPr algn="l"/>
            <a:r>
              <a:rPr lang="en-US" sz="1200" b="1" i="1" dirty="0">
                <a:latin typeface="Lucida Sans" charset="0"/>
              </a:rPr>
              <a:t>Constraint 3:   </a:t>
            </a:r>
            <a:r>
              <a:rPr lang="en-US" sz="1200" dirty="0">
                <a:latin typeface="Lucida Sans" charset="0"/>
              </a:rPr>
              <a:t> </a:t>
            </a:r>
            <a:r>
              <a:rPr lang="en-US" sz="1200" b="1" i="1" dirty="0">
                <a:latin typeface="Lucida Sans" charset="0"/>
              </a:rPr>
              <a:t>A</a:t>
            </a:r>
            <a:r>
              <a:rPr lang="en-US" sz="1200" b="1" i="1" baseline="-25000" dirty="0">
                <a:latin typeface="Lucida Sans" charset="0"/>
              </a:rPr>
              <a:t>31</a:t>
            </a:r>
            <a:r>
              <a:rPr lang="en-US" sz="1200" b="1" i="1" dirty="0">
                <a:latin typeface="Lucida Sans" charset="0"/>
              </a:rPr>
              <a:t> x</a:t>
            </a:r>
            <a:r>
              <a:rPr lang="en-US" sz="1200" b="1" i="1" baseline="-25000" dirty="0">
                <a:latin typeface="Lucida Sans" charset="0"/>
              </a:rPr>
              <a:t>1</a:t>
            </a:r>
            <a:r>
              <a:rPr lang="en-US" sz="1200" b="1" i="1" dirty="0">
                <a:latin typeface="Lucida Sans" charset="0"/>
              </a:rPr>
              <a:t> + A</a:t>
            </a:r>
            <a:r>
              <a:rPr lang="en-US" sz="1200" b="1" i="1" baseline="-25000" dirty="0">
                <a:latin typeface="Lucida Sans" charset="0"/>
              </a:rPr>
              <a:t>32</a:t>
            </a:r>
            <a:r>
              <a:rPr lang="en-US" sz="1200" b="1" i="1" dirty="0">
                <a:latin typeface="Lucida Sans" charset="0"/>
              </a:rPr>
              <a:t> x</a:t>
            </a:r>
            <a:r>
              <a:rPr lang="en-US" sz="1200" b="1" i="1" baseline="-25000" dirty="0">
                <a:latin typeface="Lucida Sans" charset="0"/>
              </a:rPr>
              <a:t>2 </a:t>
            </a:r>
            <a:r>
              <a:rPr lang="en-US" sz="1200" b="1" i="1" dirty="0">
                <a:latin typeface="Lucida Sans" charset="0"/>
              </a:rPr>
              <a:t>+ A</a:t>
            </a:r>
            <a:r>
              <a:rPr lang="en-US" sz="1200" b="1" i="1" baseline="-25000" dirty="0">
                <a:latin typeface="Lucida Sans" charset="0"/>
              </a:rPr>
              <a:t>33</a:t>
            </a:r>
            <a:r>
              <a:rPr lang="en-US" sz="1200" b="1" i="1" dirty="0">
                <a:latin typeface="Lucida Sans" charset="0"/>
              </a:rPr>
              <a:t> x</a:t>
            </a:r>
            <a:r>
              <a:rPr lang="en-US" sz="1200" b="1" i="1" baseline="-25000" dirty="0">
                <a:latin typeface="Lucida Sans" charset="0"/>
              </a:rPr>
              <a:t>3</a:t>
            </a:r>
            <a:r>
              <a:rPr lang="en-US" sz="1200" b="1" i="1" dirty="0">
                <a:latin typeface="Lucida Sans" charset="0"/>
              </a:rPr>
              <a:t> + …. +A</a:t>
            </a:r>
            <a:r>
              <a:rPr lang="en-US" sz="1200" b="1" i="1" baseline="-25000" dirty="0">
                <a:latin typeface="Lucida Sans" charset="0"/>
              </a:rPr>
              <a:t>3n</a:t>
            </a:r>
            <a:r>
              <a:rPr lang="en-US" sz="1200" b="1" i="1" dirty="0">
                <a:latin typeface="Lucida Sans" charset="0"/>
              </a:rPr>
              <a:t> </a:t>
            </a:r>
            <a:r>
              <a:rPr lang="en-US" sz="1200" b="1" i="1" dirty="0" err="1">
                <a:latin typeface="Lucida Sans" charset="0"/>
              </a:rPr>
              <a:t>x</a:t>
            </a:r>
            <a:r>
              <a:rPr lang="en-US" sz="1200" b="1" i="1" baseline="-25000" dirty="0" err="1">
                <a:latin typeface="Lucida Sans" charset="0"/>
              </a:rPr>
              <a:t>n</a:t>
            </a:r>
            <a:r>
              <a:rPr lang="en-US" sz="1200" b="1" i="1" dirty="0" smtClean="0">
                <a:latin typeface="Lucida Sans" charset="0"/>
              </a:rPr>
              <a:t> </a:t>
            </a:r>
            <a:r>
              <a:rPr lang="en-US" sz="1200" b="1" i="1" dirty="0">
                <a:latin typeface="Lucida Sans" charset="0"/>
                <a:sym typeface="Symbol" charset="2"/>
              </a:rPr>
              <a:t>&gt;</a:t>
            </a:r>
            <a:r>
              <a:rPr lang="en-US" sz="1200" b="1" i="1" dirty="0" smtClean="0">
                <a:latin typeface="Lucida Sans" charset="0"/>
              </a:rPr>
              <a:t> (</a:t>
            </a:r>
            <a:r>
              <a:rPr lang="en-US" sz="1200" b="1" i="1" dirty="0" smtClean="0">
                <a:latin typeface="Lucida Sans" charset="0"/>
                <a:sym typeface="Symbol" charset="2"/>
              </a:rPr>
              <a:t>≤</a:t>
            </a:r>
            <a:r>
              <a:rPr lang="en-US" sz="1200" b="1" i="1" dirty="0" smtClean="0">
                <a:latin typeface="Lucida Sans" charset="0"/>
              </a:rPr>
              <a:t>) </a:t>
            </a:r>
            <a:r>
              <a:rPr lang="en-US" sz="1200" b="1" i="1" dirty="0">
                <a:latin typeface="Lucida Sans" charset="0"/>
              </a:rPr>
              <a:t>B</a:t>
            </a:r>
            <a:r>
              <a:rPr lang="en-US" sz="1200" b="1" i="1" baseline="-25000" dirty="0">
                <a:latin typeface="Lucida Sans" charset="0"/>
              </a:rPr>
              <a:t>3</a:t>
            </a:r>
          </a:p>
          <a:p>
            <a:pPr algn="l"/>
            <a:r>
              <a:rPr lang="en-US" sz="1200" b="1" i="1" dirty="0">
                <a:latin typeface="Lucida Sans" charset="0"/>
              </a:rPr>
              <a:t>	      </a:t>
            </a:r>
            <a:r>
              <a:rPr lang="en-US" sz="1200" b="1" i="1" dirty="0" smtClean="0">
                <a:latin typeface="Lucida Sans" charset="0"/>
              </a:rPr>
              <a:t>……</a:t>
            </a:r>
            <a:endParaRPr lang="en-US" sz="1200" b="1" i="1" dirty="0">
              <a:latin typeface="Lucida Sans" charset="0"/>
            </a:endParaRPr>
          </a:p>
          <a:p>
            <a:pPr algn="l"/>
            <a:r>
              <a:rPr lang="en-US" sz="1200" b="1" i="1" dirty="0">
                <a:latin typeface="Lucida Sans" charset="0"/>
              </a:rPr>
              <a:t>	      ………</a:t>
            </a:r>
          </a:p>
          <a:p>
            <a:pPr algn="l"/>
            <a:r>
              <a:rPr lang="en-US" sz="1200" b="1" i="1" dirty="0">
                <a:latin typeface="Lucida Sans" charset="0"/>
              </a:rPr>
              <a:t>Constraint </a:t>
            </a:r>
            <a:r>
              <a:rPr lang="en-US" sz="1200" b="1" i="1" dirty="0" err="1">
                <a:latin typeface="Lucida Sans" charset="0"/>
              </a:rPr>
              <a:t>m</a:t>
            </a:r>
            <a:r>
              <a:rPr lang="en-US" sz="1200" b="1" i="1" dirty="0">
                <a:latin typeface="Lucida Sans" charset="0"/>
              </a:rPr>
              <a:t>:</a:t>
            </a:r>
            <a:r>
              <a:rPr lang="en-US" sz="1200" dirty="0">
                <a:latin typeface="Lucida Sans" charset="0"/>
              </a:rPr>
              <a:t>   </a:t>
            </a:r>
            <a:r>
              <a:rPr lang="en-US" sz="1200" b="1" i="1" dirty="0">
                <a:latin typeface="Lucida Sans" charset="0"/>
              </a:rPr>
              <a:t>A</a:t>
            </a:r>
            <a:r>
              <a:rPr lang="en-US" sz="1200" b="1" i="1" baseline="-25000" dirty="0">
                <a:latin typeface="Lucida Sans" charset="0"/>
              </a:rPr>
              <a:t>m1</a:t>
            </a:r>
            <a:r>
              <a:rPr lang="en-US" sz="1200" b="1" i="1" dirty="0">
                <a:latin typeface="Lucida Sans" charset="0"/>
              </a:rPr>
              <a:t> x</a:t>
            </a:r>
            <a:r>
              <a:rPr lang="en-US" sz="1200" b="1" i="1" baseline="-25000" dirty="0">
                <a:latin typeface="Lucida Sans" charset="0"/>
              </a:rPr>
              <a:t>1</a:t>
            </a:r>
            <a:r>
              <a:rPr lang="en-US" sz="1200" b="1" i="1" dirty="0">
                <a:latin typeface="Lucida Sans" charset="0"/>
              </a:rPr>
              <a:t> + A</a:t>
            </a:r>
            <a:r>
              <a:rPr lang="en-US" sz="1200" b="1" i="1" baseline="-25000" dirty="0">
                <a:latin typeface="Lucida Sans" charset="0"/>
              </a:rPr>
              <a:t>m2</a:t>
            </a:r>
            <a:r>
              <a:rPr lang="en-US" sz="1200" b="1" i="1" dirty="0">
                <a:latin typeface="Lucida Sans" charset="0"/>
              </a:rPr>
              <a:t> x</a:t>
            </a:r>
            <a:r>
              <a:rPr lang="en-US" sz="1200" b="1" i="1" baseline="-25000" dirty="0">
                <a:latin typeface="Lucida Sans" charset="0"/>
              </a:rPr>
              <a:t>2</a:t>
            </a:r>
            <a:r>
              <a:rPr lang="en-US" sz="1200" b="1" i="1" dirty="0">
                <a:latin typeface="Lucida Sans" charset="0"/>
              </a:rPr>
              <a:t> + A</a:t>
            </a:r>
            <a:r>
              <a:rPr lang="en-US" sz="1200" b="1" i="1" baseline="-25000" dirty="0">
                <a:latin typeface="Lucida Sans" charset="0"/>
              </a:rPr>
              <a:t>m3</a:t>
            </a:r>
            <a:r>
              <a:rPr lang="en-US" sz="1200" b="1" i="1" dirty="0">
                <a:latin typeface="Lucida Sans" charset="0"/>
              </a:rPr>
              <a:t> x</a:t>
            </a:r>
            <a:r>
              <a:rPr lang="en-US" sz="1200" b="1" i="1" baseline="-25000" dirty="0">
                <a:latin typeface="Lucida Sans" charset="0"/>
              </a:rPr>
              <a:t>3</a:t>
            </a:r>
            <a:r>
              <a:rPr lang="en-US" sz="1200" b="1" i="1" dirty="0">
                <a:latin typeface="Lucida Sans" charset="0"/>
              </a:rPr>
              <a:t> +…+</a:t>
            </a:r>
            <a:r>
              <a:rPr lang="en-US" sz="1200" b="1" i="1" dirty="0" err="1">
                <a:latin typeface="Lucida Sans" charset="0"/>
              </a:rPr>
              <a:t>A</a:t>
            </a:r>
            <a:r>
              <a:rPr lang="en-US" sz="1200" b="1" i="1" baseline="-25000" dirty="0" err="1">
                <a:latin typeface="Lucida Sans" charset="0"/>
              </a:rPr>
              <a:t>mn</a:t>
            </a:r>
            <a:r>
              <a:rPr lang="en-US" sz="1200" b="1" i="1" baseline="-25000" dirty="0">
                <a:latin typeface="Lucida Sans" charset="0"/>
              </a:rPr>
              <a:t> </a:t>
            </a:r>
            <a:r>
              <a:rPr lang="en-US" sz="1200" b="1" i="1" dirty="0" err="1">
                <a:latin typeface="Lucida Sans" charset="0"/>
              </a:rPr>
              <a:t>x</a:t>
            </a:r>
            <a:r>
              <a:rPr lang="en-US" sz="1200" b="1" i="1" baseline="-25000" dirty="0" err="1">
                <a:latin typeface="Lucida Sans" charset="0"/>
              </a:rPr>
              <a:t>n</a:t>
            </a:r>
            <a:r>
              <a:rPr lang="en-US" sz="1200" b="1" i="1" dirty="0" smtClean="0">
                <a:latin typeface="Lucida Sans" charset="0"/>
              </a:rPr>
              <a:t> </a:t>
            </a:r>
            <a:r>
              <a:rPr lang="en-US" sz="1200" b="1" i="1" dirty="0">
                <a:latin typeface="Lucida Sans" charset="0"/>
                <a:sym typeface="Symbol" charset="2"/>
              </a:rPr>
              <a:t>&gt;</a:t>
            </a:r>
            <a:r>
              <a:rPr lang="en-US" sz="1200" b="1" i="1" dirty="0" smtClean="0">
                <a:latin typeface="Lucida Sans" charset="0"/>
              </a:rPr>
              <a:t> (</a:t>
            </a:r>
            <a:r>
              <a:rPr lang="en-US" sz="1200" b="1" i="1" dirty="0" smtClean="0">
                <a:latin typeface="Lucida Sans" charset="0"/>
                <a:sym typeface="Symbol" charset="2"/>
              </a:rPr>
              <a:t>≤</a:t>
            </a:r>
            <a:r>
              <a:rPr lang="en-US" sz="1200" b="1" i="1" dirty="0" smtClean="0">
                <a:latin typeface="Lucida Sans" charset="0"/>
              </a:rPr>
              <a:t>) </a:t>
            </a:r>
            <a:r>
              <a:rPr lang="en-US" sz="1200" b="1" i="1" dirty="0" err="1">
                <a:latin typeface="Lucida Sans" charset="0"/>
              </a:rPr>
              <a:t>B</a:t>
            </a:r>
            <a:r>
              <a:rPr lang="en-US" sz="1200" b="1" i="1" baseline="-25000" dirty="0" err="1">
                <a:latin typeface="Lucida Sans" charset="0"/>
              </a:rPr>
              <a:t>m</a:t>
            </a:r>
            <a:endParaRPr lang="en-US" sz="1200" b="1" baseline="-25000" dirty="0">
              <a:latin typeface="Lucida Sans" charset="0"/>
            </a:endParaRPr>
          </a:p>
          <a:p>
            <a:pPr algn="l"/>
            <a:r>
              <a:rPr lang="en-US" sz="1200" b="1" i="1" dirty="0">
                <a:latin typeface="Lucida Sans" charset="0"/>
              </a:rPr>
              <a:t>                         </a:t>
            </a:r>
          </a:p>
          <a:p>
            <a:pPr algn="l"/>
            <a:r>
              <a:rPr lang="en-US" sz="1200" b="1" i="1" dirty="0">
                <a:latin typeface="Lucida Sans" charset="0"/>
              </a:rPr>
              <a:t>                        x</a:t>
            </a:r>
            <a:r>
              <a:rPr lang="en-US" sz="1200" b="1" i="1" baseline="-25000" dirty="0">
                <a:latin typeface="Lucida Sans" charset="0"/>
              </a:rPr>
              <a:t>i</a:t>
            </a:r>
            <a:r>
              <a:rPr lang="en-US" sz="1200" b="1" i="1" dirty="0">
                <a:latin typeface="Lucida Sans" charset="0"/>
              </a:rPr>
              <a:t>'s</a:t>
            </a:r>
            <a:r>
              <a:rPr lang="en-US" sz="1200" b="1" i="1" dirty="0" smtClean="0">
                <a:latin typeface="Lucida Sans" charset="0"/>
              </a:rPr>
              <a:t> ≥ 0 or unrestricted</a:t>
            </a:r>
            <a:endParaRPr lang="en-US" sz="1200" dirty="0">
              <a:latin typeface="Lucida Sans" charset="0"/>
            </a:endParaRPr>
          </a:p>
        </p:txBody>
      </p:sp>
      <p:pic>
        <p:nvPicPr>
          <p:cNvPr id="25608" name="Picture 103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3400" y="6248400"/>
            <a:ext cx="6019800" cy="205105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E0D102CD-211B-644E-BB0E-922AB8000895}" type="slidenum">
              <a:rPr lang="en-US">
                <a:latin typeface="Century Gothic" charset="0"/>
              </a:rPr>
              <a:pPr/>
              <a:t>21</a:t>
            </a:fld>
            <a:endParaRPr lang="en-US">
              <a:latin typeface="Century Gothic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Summary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Introduction to Linear Programming</a:t>
            </a:r>
          </a:p>
          <a:p>
            <a:r>
              <a:rPr lang="en-US">
                <a:latin typeface="Century Gothic" charset="0"/>
              </a:rPr>
              <a:t>Formulation</a:t>
            </a:r>
          </a:p>
          <a:p>
            <a:pPr lvl="1"/>
            <a:r>
              <a:rPr lang="en-US">
                <a:latin typeface="Century Gothic" charset="0"/>
              </a:rPr>
              <a:t>Linear objective function</a:t>
            </a:r>
          </a:p>
          <a:p>
            <a:pPr lvl="1"/>
            <a:r>
              <a:rPr lang="en-US">
                <a:latin typeface="Century Gothic" charset="0"/>
              </a:rPr>
              <a:t>Decision variables</a:t>
            </a:r>
          </a:p>
          <a:p>
            <a:pPr lvl="1"/>
            <a:r>
              <a:rPr lang="en-US">
                <a:latin typeface="Century Gothic" charset="0"/>
              </a:rPr>
              <a:t>Linear constraints</a:t>
            </a:r>
          </a:p>
          <a:p>
            <a:pPr lvl="2"/>
            <a:r>
              <a:rPr lang="en-US">
                <a:latin typeface="Century Gothic" charset="0"/>
              </a:rPr>
              <a:t>limitations</a:t>
            </a:r>
          </a:p>
          <a:p>
            <a:pPr lvl="2"/>
            <a:r>
              <a:rPr lang="en-US">
                <a:latin typeface="Century Gothic" charset="0"/>
              </a:rPr>
              <a:t>requirements</a:t>
            </a:r>
          </a:p>
          <a:p>
            <a:pPr lvl="1"/>
            <a:r>
              <a:rPr lang="en-US">
                <a:latin typeface="Century Gothic" charset="0"/>
              </a:rPr>
              <a:t>Sign restriction</a:t>
            </a:r>
          </a:p>
          <a:p>
            <a:r>
              <a:rPr lang="en-US">
                <a:latin typeface="Century Gothic" charset="0"/>
              </a:rPr>
              <a:t>Solution</a:t>
            </a:r>
          </a:p>
          <a:p>
            <a:pPr lvl="1"/>
            <a:r>
              <a:rPr lang="en-US">
                <a:latin typeface="Century Gothic" charset="0"/>
              </a:rPr>
              <a:t>Excel solution</a:t>
            </a:r>
          </a:p>
          <a:p>
            <a:pPr lvl="1"/>
            <a:r>
              <a:rPr lang="en-US">
                <a:latin typeface="Century Gothic" charset="0"/>
              </a:rPr>
              <a:t>Binding, Slack constraints</a:t>
            </a:r>
          </a:p>
        </p:txBody>
      </p:sp>
      <p:sp>
        <p:nvSpPr>
          <p:cNvPr id="26630" name="Date Placeholder 3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9/9/2013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2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9/9/2013</a:t>
            </a:r>
            <a:endParaRPr lang="en-US" dirty="0"/>
          </a:p>
        </p:txBody>
      </p:sp>
      <p:sp>
        <p:nvSpPr>
          <p:cNvPr id="10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266C461B-A781-C54B-9225-46493F17A032}" type="slidenum">
              <a:rPr lang="en-US">
                <a:latin typeface="Century Gothic" charset="0"/>
              </a:rPr>
              <a:pPr/>
              <a:t>3</a:t>
            </a:fld>
            <a:endParaRPr lang="en-US">
              <a:latin typeface="Century Gothic" charset="0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entury Gothic" charset="0"/>
              </a:rPr>
              <a:t>Revisit McDonald’s Diet Problem</a:t>
            </a:r>
          </a:p>
        </p:txBody>
      </p:sp>
      <p:sp>
        <p:nvSpPr>
          <p:cNvPr id="1031" name="Text Box 3"/>
          <p:cNvSpPr txBox="1">
            <a:spLocks noChangeArrowheads="1"/>
          </p:cNvSpPr>
          <p:nvPr/>
        </p:nvSpPr>
        <p:spPr bwMode="auto">
          <a:xfrm>
            <a:off x="457201" y="1692275"/>
            <a:ext cx="59436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smtClean="0">
                <a:latin typeface="Century Gothic" charset="0"/>
              </a:rPr>
              <a:t>You want your diet to meet some nutritional standards. </a:t>
            </a:r>
          </a:p>
          <a:p>
            <a:pPr algn="l"/>
            <a:r>
              <a:rPr lang="en-US" dirty="0" smtClean="0">
                <a:latin typeface="Century Gothic" charset="0"/>
              </a:rPr>
              <a:t>According to your daily diet plan you need to have </a:t>
            </a:r>
          </a:p>
          <a:p>
            <a:pPr algn="l"/>
            <a:endParaRPr lang="en-US" dirty="0" smtClean="0">
              <a:latin typeface="Century Gothic" charset="0"/>
            </a:endParaRPr>
          </a:p>
          <a:p>
            <a:pPr algn="l"/>
            <a:r>
              <a:rPr lang="en-US" dirty="0" smtClean="0">
                <a:solidFill>
                  <a:schemeClr val="accent2"/>
                </a:solidFill>
                <a:latin typeface="Century Gothic" charset="0"/>
              </a:rPr>
              <a:t>at least 100 percent of the U.S. RDA of vitamin C and calcium;</a:t>
            </a:r>
          </a:p>
          <a:p>
            <a:pPr algn="l"/>
            <a:r>
              <a:rPr lang="en-US" dirty="0" smtClean="0">
                <a:solidFill>
                  <a:schemeClr val="accent2"/>
                </a:solidFill>
                <a:latin typeface="Century Gothic" charset="0"/>
              </a:rPr>
              <a:t>at least 55 grams of protein; and at most 2000 calories.</a:t>
            </a:r>
          </a:p>
          <a:p>
            <a:pPr algn="l"/>
            <a:endParaRPr lang="en-US" dirty="0" smtClean="0">
              <a:solidFill>
                <a:schemeClr val="accent2"/>
              </a:solidFill>
              <a:latin typeface="Century Gothic" charset="0"/>
            </a:endParaRPr>
          </a:p>
          <a:p>
            <a:pPr algn="l"/>
            <a:r>
              <a:rPr lang="en-US" dirty="0" smtClean="0">
                <a:latin typeface="Century Gothic" charset="0"/>
              </a:rPr>
              <a:t>You are wondering if this can be accomplished by eating at McDonald’s. </a:t>
            </a:r>
          </a:p>
          <a:p>
            <a:pPr algn="l"/>
            <a:r>
              <a:rPr lang="en-US" dirty="0" smtClean="0">
                <a:latin typeface="Century Gothic" charset="0"/>
              </a:rPr>
              <a:t>Can you design a least-cost McDonald’s daily meal plan that meets your </a:t>
            </a:r>
          </a:p>
          <a:p>
            <a:pPr algn="l"/>
            <a:r>
              <a:rPr lang="en-US" dirty="0" smtClean="0">
                <a:latin typeface="Century Gothic" charset="0"/>
              </a:rPr>
              <a:t>daily nutritious standard?</a:t>
            </a:r>
          </a:p>
          <a:p>
            <a:pPr algn="l"/>
            <a:endParaRPr lang="en-US" dirty="0">
              <a:latin typeface="Century Gothic" charset="0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533400" y="5867400"/>
          <a:ext cx="57785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Document" r:id="rId4" imgW="5872340" imgH="2275720" progId="Word.Document.8">
                  <p:embed/>
                </p:oleObj>
              </mc:Choice>
              <mc:Fallback>
                <p:oleObj name="Document" r:id="rId4" imgW="5872340" imgH="22757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867400"/>
                        <a:ext cx="5778500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Picture 5" descr="sandfri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5257800"/>
            <a:ext cx="10287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Date Placeholder 3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9/9/2013</a:t>
            </a:r>
            <a:endParaRPr lang="en-US" dirty="0"/>
          </a:p>
        </p:txBody>
      </p:sp>
      <p:sp>
        <p:nvSpPr>
          <p:cNvPr id="205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 dirty="0">
              <a:latin typeface="Century Gothic" charset="0"/>
            </a:endParaRPr>
          </a:p>
          <a:p>
            <a:fld id="{EBD63F92-7D4B-3F46-8EE2-6153EE509C79}" type="slidenum">
              <a:rPr lang="en-US">
                <a:latin typeface="Century Gothic" charset="0"/>
              </a:rPr>
              <a:pPr/>
              <a:t>4</a:t>
            </a:fld>
            <a:endParaRPr lang="en-US" dirty="0">
              <a:latin typeface="Century Gothic" charset="0"/>
            </a:endParaRPr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McDonald’s Diet Problem Formulation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5829300" cy="67056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latin typeface="Century Gothic" charset="0"/>
              </a:rPr>
              <a:t>Data for the McDonald’s Diet Problem</a:t>
            </a:r>
          </a:p>
          <a:p>
            <a:pPr algn="ctr">
              <a:buFontTx/>
              <a:buNone/>
            </a:pPr>
            <a:endParaRPr lang="en-US" dirty="0">
              <a:latin typeface="Century Gothic" charset="0"/>
            </a:endParaRPr>
          </a:p>
          <a:p>
            <a:pPr algn="ctr">
              <a:buFontTx/>
              <a:buNone/>
            </a:pPr>
            <a:endParaRPr lang="en-US" dirty="0">
              <a:latin typeface="Century Gothic" charset="0"/>
            </a:endParaRPr>
          </a:p>
          <a:p>
            <a:pPr>
              <a:buFontTx/>
              <a:buNone/>
            </a:pPr>
            <a:endParaRPr lang="en-US" dirty="0">
              <a:latin typeface="Century Gothic" charset="0"/>
            </a:endParaRPr>
          </a:p>
          <a:p>
            <a:pPr>
              <a:buFontTx/>
              <a:buNone/>
            </a:pPr>
            <a:endParaRPr lang="en-US" dirty="0">
              <a:latin typeface="Century Gothic" charset="0"/>
            </a:endParaRPr>
          </a:p>
          <a:p>
            <a:pPr>
              <a:buFontTx/>
              <a:buNone/>
            </a:pPr>
            <a:endParaRPr lang="en-US" dirty="0">
              <a:latin typeface="Century Gothic" charset="0"/>
            </a:endParaRPr>
          </a:p>
          <a:p>
            <a:pPr>
              <a:buFontTx/>
              <a:buNone/>
            </a:pPr>
            <a:r>
              <a:rPr lang="en-US" dirty="0">
                <a:latin typeface="Century Gothic" charset="0"/>
              </a:rPr>
              <a:t>1. What must be decided?</a:t>
            </a:r>
          </a:p>
          <a:p>
            <a:pPr>
              <a:buFontTx/>
              <a:buNone/>
            </a:pPr>
            <a:r>
              <a:rPr lang="en-US" b="1" dirty="0">
                <a:latin typeface="Century Gothic" charset="0"/>
              </a:rPr>
              <a:t>  </a:t>
            </a:r>
          </a:p>
          <a:p>
            <a:pPr>
              <a:buFontTx/>
              <a:buNone/>
            </a:pPr>
            <a:endParaRPr lang="en-US" b="1" dirty="0">
              <a:latin typeface="Century Gothic" charset="0"/>
            </a:endParaRPr>
          </a:p>
          <a:p>
            <a:pPr>
              <a:buFontTx/>
              <a:buNone/>
            </a:pPr>
            <a:endParaRPr lang="en-US" b="1" dirty="0">
              <a:latin typeface="Century Gothic" charset="0"/>
            </a:endParaRPr>
          </a:p>
          <a:p>
            <a:pPr>
              <a:buFontTx/>
              <a:buNone/>
            </a:pPr>
            <a:r>
              <a:rPr lang="en-US" dirty="0">
                <a:latin typeface="Century Gothic" charset="0"/>
              </a:rPr>
              <a:t>2. What measure should we use to compare alternative sets of decisions?</a:t>
            </a:r>
          </a:p>
          <a:p>
            <a:pPr>
              <a:buFontTx/>
              <a:buNone/>
            </a:pPr>
            <a:endParaRPr lang="en-US" dirty="0">
              <a:latin typeface="Century Gothic" charset="0"/>
            </a:endParaRPr>
          </a:p>
          <a:p>
            <a:pPr>
              <a:buFontTx/>
              <a:buNone/>
            </a:pPr>
            <a:r>
              <a:rPr lang="en-US" dirty="0">
                <a:latin typeface="Century Gothic" charset="0"/>
              </a:rPr>
              <a:t>	 	</a:t>
            </a:r>
          </a:p>
          <a:p>
            <a:pPr>
              <a:buFontTx/>
              <a:buNone/>
            </a:pPr>
            <a:r>
              <a:rPr lang="en-US" dirty="0">
                <a:latin typeface="Century Gothic" charset="0"/>
              </a:rPr>
              <a:t>3. What restrictions limit our choices?</a:t>
            </a:r>
          </a:p>
          <a:p>
            <a:pPr>
              <a:buFontTx/>
              <a:buNone/>
            </a:pPr>
            <a:r>
              <a:rPr lang="en-US" b="1" dirty="0">
                <a:latin typeface="Century Gothic" charset="0"/>
              </a:rPr>
              <a:t>   </a:t>
            </a:r>
          </a:p>
          <a:p>
            <a:pPr>
              <a:buFontTx/>
              <a:buNone/>
            </a:pPr>
            <a:endParaRPr lang="en-US" dirty="0">
              <a:latin typeface="Century Gothic" charset="0"/>
            </a:endParaRPr>
          </a:p>
          <a:p>
            <a:pPr algn="ctr"/>
            <a:endParaRPr lang="en-US" dirty="0">
              <a:latin typeface="Century Gothic" charset="0"/>
            </a:endParaRPr>
          </a:p>
          <a:p>
            <a:pPr algn="ctr">
              <a:buNone/>
            </a:pPr>
            <a:endParaRPr lang="en-US" dirty="0">
              <a:latin typeface="Century Gothic" charset="0"/>
            </a:endParaRPr>
          </a:p>
        </p:txBody>
      </p:sp>
      <p:pic>
        <p:nvPicPr>
          <p:cNvPr id="2056" name="Picture 10" descr="sandfries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38800" y="7772400"/>
            <a:ext cx="10287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309" name="Text Box 1029"/>
          <p:cNvSpPr txBox="1">
            <a:spLocks noChangeArrowheads="1"/>
          </p:cNvSpPr>
          <p:nvPr/>
        </p:nvSpPr>
        <p:spPr bwMode="auto">
          <a:xfrm>
            <a:off x="152400" y="4114800"/>
            <a:ext cx="6477000" cy="1139825"/>
          </a:xfrm>
          <a:prstGeom prst="rect">
            <a:avLst/>
          </a:prstGeom>
          <a:solidFill>
            <a:srgbClr val="FFFF66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0000CC"/>
                </a:solidFill>
                <a:latin typeface="Lucida Sans" charset="0"/>
              </a:rPr>
              <a:t>Diet Plan</a:t>
            </a:r>
          </a:p>
          <a:p>
            <a:pPr algn="l"/>
            <a:r>
              <a:rPr lang="en-US" sz="1600" b="1">
                <a:solidFill>
                  <a:srgbClr val="0000CC"/>
                </a:solidFill>
                <a:latin typeface="Lucida Sans" charset="0"/>
              </a:rPr>
              <a:t>x1 = # of hamburgers               x4 = # of Garden Salads</a:t>
            </a:r>
          </a:p>
          <a:p>
            <a:pPr algn="l"/>
            <a:r>
              <a:rPr lang="en-US" sz="1600" b="1">
                <a:solidFill>
                  <a:srgbClr val="0000CC"/>
                </a:solidFill>
                <a:latin typeface="Lucida Sans" charset="0"/>
              </a:rPr>
              <a:t>x2 = # of Big Macs                     x5 = # of Baked Apple Pies</a:t>
            </a:r>
          </a:p>
          <a:p>
            <a:pPr algn="l"/>
            <a:r>
              <a:rPr lang="en-US" sz="1600" b="1">
                <a:solidFill>
                  <a:srgbClr val="0000CC"/>
                </a:solidFill>
                <a:latin typeface="Lucida Sans" charset="0"/>
              </a:rPr>
              <a:t>x3 = # of Chicken McNuggets       </a:t>
            </a:r>
          </a:p>
        </p:txBody>
      </p:sp>
      <p:sp>
        <p:nvSpPr>
          <p:cNvPr id="98310" name="Text Box 1030"/>
          <p:cNvSpPr txBox="1">
            <a:spLocks noChangeArrowheads="1"/>
          </p:cNvSpPr>
          <p:nvPr/>
        </p:nvSpPr>
        <p:spPr bwMode="auto">
          <a:xfrm>
            <a:off x="958850" y="6096000"/>
            <a:ext cx="4484688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rgbClr val="0000CC"/>
                </a:solidFill>
                <a:latin typeface="Lucida Sans" charset="0"/>
              </a:rPr>
              <a:t>Money Spent on McDonald’s Diet</a:t>
            </a:r>
            <a:endParaRPr lang="en-US" sz="2000">
              <a:solidFill>
                <a:srgbClr val="0000CC"/>
              </a:solidFill>
              <a:latin typeface="Lucida Sans" charset="0"/>
            </a:endParaRPr>
          </a:p>
        </p:txBody>
      </p:sp>
      <p:sp>
        <p:nvSpPr>
          <p:cNvPr id="98311" name="Text Box 1031"/>
          <p:cNvSpPr txBox="1">
            <a:spLocks noChangeArrowheads="1"/>
          </p:cNvSpPr>
          <p:nvPr/>
        </p:nvSpPr>
        <p:spPr bwMode="auto">
          <a:xfrm>
            <a:off x="457200" y="7086600"/>
            <a:ext cx="5330825" cy="1200150"/>
          </a:xfrm>
          <a:prstGeom prst="rect">
            <a:avLst/>
          </a:prstGeom>
          <a:solidFill>
            <a:srgbClr val="FFFF66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Lucida Sans" charset="0"/>
                <a:sym typeface="Symbol" charset="2"/>
              </a:rPr>
              <a:t>Calories obtained</a:t>
            </a:r>
            <a:r>
              <a:rPr lang="en-US" b="1" dirty="0" smtClean="0">
                <a:solidFill>
                  <a:srgbClr val="0000CC"/>
                </a:solidFill>
                <a:latin typeface="Lucida Sans" charset="0"/>
                <a:sym typeface="Symbol" charset="2"/>
              </a:rPr>
              <a:t> ≤ </a:t>
            </a:r>
            <a:r>
              <a:rPr lang="en-US" b="1" dirty="0">
                <a:solidFill>
                  <a:srgbClr val="0000CC"/>
                </a:solidFill>
                <a:latin typeface="Lucida Sans" charset="0"/>
                <a:sym typeface="Symbol" charset="2"/>
              </a:rPr>
              <a:t>2000</a:t>
            </a:r>
            <a:r>
              <a:rPr lang="en-US" dirty="0">
                <a:solidFill>
                  <a:srgbClr val="0000CC"/>
                </a:solidFill>
                <a:latin typeface="Lucida Sans" charset="0"/>
                <a:sym typeface="Symbol" charset="2"/>
              </a:rPr>
              <a:t> </a:t>
            </a:r>
          </a:p>
          <a:p>
            <a:r>
              <a:rPr lang="en-US" b="1" dirty="0">
                <a:solidFill>
                  <a:srgbClr val="0000CC"/>
                </a:solidFill>
                <a:latin typeface="Lucida Sans" charset="0"/>
                <a:sym typeface="Symbol" charset="2"/>
              </a:rPr>
              <a:t>Protein obtained  </a:t>
            </a:r>
            <a:r>
              <a:rPr lang="en-US" b="1" dirty="0" smtClean="0">
                <a:solidFill>
                  <a:srgbClr val="0000CC"/>
                </a:solidFill>
                <a:latin typeface="Lucida Sans" charset="0"/>
                <a:sym typeface="Symbol" charset="2"/>
              </a:rPr>
              <a:t> ≥  </a:t>
            </a:r>
            <a:r>
              <a:rPr lang="en-US" b="1" dirty="0">
                <a:solidFill>
                  <a:srgbClr val="0000CC"/>
                </a:solidFill>
                <a:latin typeface="Lucida Sans" charset="0"/>
                <a:sym typeface="Symbol" charset="2"/>
              </a:rPr>
              <a:t>55 gram</a:t>
            </a:r>
          </a:p>
          <a:p>
            <a:r>
              <a:rPr lang="en-US" b="1" dirty="0">
                <a:solidFill>
                  <a:srgbClr val="0000CC"/>
                </a:solidFill>
                <a:latin typeface="Lucida Sans" charset="0"/>
              </a:rPr>
              <a:t>Vitamin C obtained</a:t>
            </a:r>
            <a:r>
              <a:rPr lang="en-US" b="1" dirty="0" smtClean="0">
                <a:solidFill>
                  <a:srgbClr val="0000CC"/>
                </a:solidFill>
                <a:latin typeface="Lucida Sans" charset="0"/>
              </a:rPr>
              <a:t> ≥</a:t>
            </a:r>
            <a:r>
              <a:rPr lang="en-US" b="1" dirty="0" smtClean="0">
                <a:solidFill>
                  <a:srgbClr val="0000CC"/>
                </a:solidFill>
                <a:latin typeface="Lucida Sans" charset="0"/>
                <a:sym typeface="Symbol" charset="2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Lucida Sans" charset="0"/>
                <a:sym typeface="Symbol" charset="2"/>
              </a:rPr>
              <a:t>100% of U.S. RDA</a:t>
            </a:r>
          </a:p>
          <a:p>
            <a:r>
              <a:rPr lang="en-US" b="1" dirty="0">
                <a:solidFill>
                  <a:srgbClr val="0000CC"/>
                </a:solidFill>
                <a:latin typeface="Lucida Sans" charset="0"/>
                <a:sym typeface="Symbol" charset="2"/>
              </a:rPr>
              <a:t>Calcium obtained </a:t>
            </a:r>
            <a:r>
              <a:rPr lang="en-US" b="1" dirty="0" smtClean="0">
                <a:solidFill>
                  <a:srgbClr val="0000CC"/>
                </a:solidFill>
                <a:latin typeface="Lucida Sans" charset="0"/>
                <a:sym typeface="Symbol" charset="2"/>
              </a:rPr>
              <a:t> ≥ </a:t>
            </a:r>
            <a:r>
              <a:rPr lang="en-US" b="1" dirty="0">
                <a:solidFill>
                  <a:srgbClr val="0000CC"/>
                </a:solidFill>
                <a:latin typeface="Lucida Sans" charset="0"/>
                <a:sym typeface="Symbol" charset="2"/>
              </a:rPr>
              <a:t>100% of U.S. RDA</a:t>
            </a:r>
            <a:endParaRPr lang="en-US" dirty="0">
              <a:solidFill>
                <a:srgbClr val="0000CC"/>
              </a:solidFill>
              <a:latin typeface="Lucida Sans" charset="0"/>
              <a:sym typeface="Symbol" charset="2"/>
            </a:endParaRPr>
          </a:p>
        </p:txBody>
      </p:sp>
      <p:graphicFrame>
        <p:nvGraphicFramePr>
          <p:cNvPr id="2050" name="Object 1032"/>
          <p:cNvGraphicFramePr>
            <a:graphicFrameLocks noChangeAspect="1"/>
          </p:cNvGraphicFramePr>
          <p:nvPr/>
        </p:nvGraphicFramePr>
        <p:xfrm>
          <a:off x="533400" y="1981200"/>
          <a:ext cx="57785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Document" r:id="rId5" imgW="5878841" imgH="2275720" progId="Word.Document.8">
                  <p:embed/>
                </p:oleObj>
              </mc:Choice>
              <mc:Fallback>
                <p:oleObj name="Document" r:id="rId5" imgW="5878841" imgH="2275720" progId="Word.Document.8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81200"/>
                        <a:ext cx="5778500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98310" grpId="0" animBg="1"/>
      <p:bldP spid="983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9/9/2013</a:t>
            </a:r>
            <a:endParaRPr lang="en-US" dirty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034FEE67-C30E-FE49-9C93-8FCA3CEBE6C5}" type="slidenum">
              <a:rPr lang="en-US">
                <a:latin typeface="Century Gothic" charset="0"/>
              </a:rPr>
              <a:pPr/>
              <a:t>5</a:t>
            </a:fld>
            <a:endParaRPr lang="en-US">
              <a:latin typeface="Century Gothic" charset="0"/>
            </a:endParaRPr>
          </a:p>
        </p:txBody>
      </p:sp>
      <p:sp>
        <p:nvSpPr>
          <p:cNvPr id="133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McDonald’s Diet Problem Formulation</a:t>
            </a:r>
          </a:p>
        </p:txBody>
      </p:sp>
      <p:sp>
        <p:nvSpPr>
          <p:cNvPr id="1331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Century Gothic" charset="0"/>
              </a:rPr>
              <a:t>4. Formulate the objective function:</a:t>
            </a:r>
          </a:p>
          <a:p>
            <a:pPr algn="ctr">
              <a:buFontTx/>
              <a:buNone/>
            </a:pP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MIN  0.69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+ 1.99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1.99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2.05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0.79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>
                <a:solidFill>
                  <a:srgbClr val="0000CC"/>
                </a:solidFill>
                <a:latin typeface="Century Gothic" charset="0"/>
              </a:rPr>
              <a:t>5</a:t>
            </a:r>
            <a:endParaRPr lang="en-US" b="1" dirty="0">
              <a:solidFill>
                <a:srgbClr val="0000CC"/>
              </a:solidFill>
              <a:latin typeface="Century Gothic" charset="0"/>
            </a:endParaRPr>
          </a:p>
          <a:p>
            <a:pPr>
              <a:buFontTx/>
              <a:buNone/>
            </a:pPr>
            <a:r>
              <a:rPr lang="en-US" dirty="0">
                <a:latin typeface="Century Gothic" charset="0"/>
              </a:rPr>
              <a:t>5. Formulate the constraints: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Lucida San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Calories:   260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+ 560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2 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250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35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+ 260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5</a:t>
            </a:r>
            <a:r>
              <a:rPr lang="en-US" sz="1800" b="1" baseline="-25000" dirty="0" smtClean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  <a:sym typeface="Symbol" charset="2"/>
              </a:rPr>
              <a:t>≤ 2000               </a:t>
            </a:r>
            <a:endParaRPr lang="en-US" sz="1800" b="1" dirty="0">
              <a:solidFill>
                <a:srgbClr val="0000CC"/>
              </a:solidFill>
              <a:latin typeface="Century Gothic" charset="0"/>
              <a:sym typeface="Symbol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00CC"/>
                </a:solidFill>
                <a:latin typeface="Century Gothic" charset="0"/>
                <a:sym typeface="Symbol" charset="2"/>
              </a:rPr>
              <a:t>Protein (in 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  <a:sym typeface="Symbol" charset="2"/>
              </a:rPr>
              <a:t>g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  <a:sym typeface="Symbol" charset="2"/>
              </a:rPr>
              <a:t>):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13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1   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+25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2 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     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15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3 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baseline="-25000" dirty="0">
                <a:solidFill>
                  <a:srgbClr val="0000CC"/>
                </a:solidFill>
                <a:latin typeface="Century Gothic" charset="0"/>
              </a:rPr>
              <a:t>     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4 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+ 3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5 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  <a:sym typeface="Symbol" charset="2"/>
              </a:rPr>
              <a:t>≥ 55</a:t>
            </a:r>
            <a:endParaRPr lang="en-US" sz="1800" b="1" i="1" dirty="0">
              <a:solidFill>
                <a:srgbClr val="0000CC"/>
              </a:solidFill>
              <a:latin typeface="Century Gothic" charset="0"/>
              <a:sym typeface="Symbol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err="1">
                <a:solidFill>
                  <a:srgbClr val="0000CC"/>
                </a:solidFill>
                <a:latin typeface="Century Gothic" charset="0"/>
                <a:sym typeface="Symbol" charset="2"/>
              </a:rPr>
              <a:t>Vit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  <a:sym typeface="Symbol" charset="2"/>
              </a:rPr>
              <a:t>. C (in 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  <a:sym typeface="Symbol" charset="2"/>
              </a:rPr>
              <a:t>%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  <a:sym typeface="Symbol" charset="2"/>
              </a:rPr>
              <a:t>):  2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1  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    2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2 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        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3  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+ 40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40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5</a:t>
            </a:r>
            <a:r>
              <a:rPr lang="en-US" sz="1800" b="1" baseline="-25000" dirty="0" smtClean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  <a:sym typeface="Symbol" charset="2"/>
              </a:rPr>
              <a:t>≥ 100 </a:t>
            </a:r>
            <a:endParaRPr lang="en-US" sz="1800" b="1" dirty="0" smtClean="0">
              <a:solidFill>
                <a:srgbClr val="0000CC"/>
              </a:solidFill>
              <a:latin typeface="Century Gothic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Calcium (in 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%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):15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  25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2 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    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3  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  4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800" b="1" dirty="0">
                <a:solidFill>
                  <a:srgbClr val="0000CC"/>
                </a:solidFill>
                <a:latin typeface="Century Gothic" charset="0"/>
              </a:rPr>
              <a:t>+ 2</a:t>
            </a:r>
            <a:r>
              <a:rPr lang="en-US" sz="1800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>
                <a:solidFill>
                  <a:srgbClr val="0000CC"/>
                </a:solidFill>
                <a:latin typeface="Century Gothic" charset="0"/>
              </a:rPr>
              <a:t>5</a:t>
            </a:r>
            <a:r>
              <a:rPr lang="en-US" sz="1800" b="1" baseline="-25000" dirty="0">
                <a:solidFill>
                  <a:srgbClr val="0000CC"/>
                </a:solidFill>
                <a:latin typeface="Century Gothic" charset="0"/>
              </a:rPr>
              <a:t>   </a:t>
            </a:r>
            <a:r>
              <a:rPr lang="en-US" sz="1800" b="1" baseline="-25000" dirty="0" smtClean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  <a:sym typeface="Symbol" charset="2"/>
              </a:rPr>
              <a:t>≥ 100</a:t>
            </a:r>
            <a:endParaRPr lang="en-US" dirty="0" smtClean="0">
              <a:solidFill>
                <a:srgbClr val="0000CC"/>
              </a:solidFill>
              <a:latin typeface="Century Gothic" charset="0"/>
            </a:endParaRPr>
          </a:p>
          <a:p>
            <a:pPr>
              <a:buFontTx/>
              <a:buNone/>
            </a:pPr>
            <a:r>
              <a:rPr lang="en-US" dirty="0">
                <a:latin typeface="Century Gothic" charset="0"/>
              </a:rPr>
              <a:t>6. Do we need non-negativity constraints?</a:t>
            </a:r>
          </a:p>
          <a:p>
            <a:pPr>
              <a:buFontTx/>
              <a:buNone/>
            </a:pPr>
            <a:r>
              <a:rPr lang="en-US" i="1" dirty="0">
                <a:latin typeface="Lucida Sans" charset="0"/>
              </a:rPr>
              <a:t>		</a:t>
            </a:r>
            <a:r>
              <a:rPr lang="en-US" b="1" i="1" dirty="0" smtClean="0">
                <a:solidFill>
                  <a:srgbClr val="0000CC"/>
                </a:solidFill>
                <a:latin typeface="Lucida Sans" charset="0"/>
              </a:rPr>
              <a:t>x</a:t>
            </a:r>
            <a:r>
              <a:rPr lang="en-US" b="1" i="1" baseline="-25000" dirty="0" smtClean="0">
                <a:solidFill>
                  <a:srgbClr val="0000CC"/>
                </a:solidFill>
                <a:latin typeface="Lucida Sans" charset="0"/>
              </a:rPr>
              <a:t>i</a:t>
            </a:r>
            <a:r>
              <a:rPr lang="en-US" b="1" dirty="0" smtClean="0">
                <a:solidFill>
                  <a:srgbClr val="0000CC"/>
                </a:solidFill>
                <a:latin typeface="Lucida Sans" charset="0"/>
                <a:sym typeface="Symbol" charset="2"/>
              </a:rPr>
              <a:t> ≥ 0 </a:t>
            </a:r>
            <a:r>
              <a:rPr lang="en-US" b="1" dirty="0">
                <a:solidFill>
                  <a:srgbClr val="0000CC"/>
                </a:solidFill>
                <a:latin typeface="Lucida Sans" charset="0"/>
                <a:sym typeface="Symbol" charset="2"/>
              </a:rPr>
              <a:t>, </a:t>
            </a:r>
            <a:r>
              <a:rPr lang="en-US" b="1" dirty="0" err="1">
                <a:solidFill>
                  <a:srgbClr val="0000CC"/>
                </a:solidFill>
                <a:latin typeface="Lucida Sans" charset="0"/>
                <a:sym typeface="Symbol" charset="2"/>
              </a:rPr>
              <a:t>i</a:t>
            </a:r>
            <a:r>
              <a:rPr lang="en-US" b="1" dirty="0">
                <a:solidFill>
                  <a:srgbClr val="0000CC"/>
                </a:solidFill>
                <a:latin typeface="Lucida Sans" charset="0"/>
                <a:sym typeface="Symbol" charset="2"/>
              </a:rPr>
              <a:t>=1,2,3,4,5</a:t>
            </a:r>
            <a:endParaRPr lang="en-US" b="1" dirty="0">
              <a:solidFill>
                <a:srgbClr val="0000CC"/>
              </a:solidFill>
              <a:latin typeface="Century Gothic" charset="0"/>
            </a:endParaRPr>
          </a:p>
          <a:p>
            <a:pPr>
              <a:buFontTx/>
              <a:buNone/>
            </a:pPr>
            <a:r>
              <a:rPr lang="en-US" dirty="0">
                <a:latin typeface="Century Gothic" charset="0"/>
              </a:rPr>
              <a:t>7. Write down the total problem formulation: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MIN  0.69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+ 1.99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b="1" i="1" baseline="-25000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1.99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2.05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Century Gothic" charset="0"/>
              </a:rPr>
              <a:t>0.79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b="1" i="1" baseline="-25000" dirty="0">
                <a:solidFill>
                  <a:srgbClr val="0000CC"/>
                </a:solidFill>
                <a:latin typeface="Century Gothic" charset="0"/>
              </a:rPr>
              <a:t>5</a:t>
            </a:r>
          </a:p>
          <a:p>
            <a:pPr>
              <a:buFontTx/>
              <a:buNone/>
            </a:pPr>
            <a:r>
              <a:rPr lang="en-US" b="1" i="1" dirty="0" err="1">
                <a:solidFill>
                  <a:srgbClr val="0000CC"/>
                </a:solidFill>
                <a:latin typeface="Century Gothic" charset="0"/>
              </a:rPr>
              <a:t>s.t</a:t>
            </a:r>
            <a:r>
              <a:rPr lang="en-US" b="1" i="1" dirty="0">
                <a:solidFill>
                  <a:srgbClr val="0000CC"/>
                </a:solidFill>
                <a:latin typeface="Century Gothic" charset="0"/>
              </a:rPr>
              <a:t>.</a:t>
            </a:r>
            <a:endParaRPr lang="en-US" b="1" i="1" dirty="0" smtClean="0">
              <a:solidFill>
                <a:srgbClr val="0000CC"/>
              </a:solidFill>
              <a:latin typeface="Century Gothic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Calories:   260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+ 560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2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250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3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baseline="-25000" dirty="0" smtClean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35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+ 260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5</a:t>
            </a:r>
            <a:r>
              <a:rPr lang="en-US" sz="1800" b="1" baseline="-25000" dirty="0" smtClean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  <a:sym typeface="Symbol" charset="2"/>
              </a:rPr>
              <a:t>≤ 2000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00CC"/>
                </a:solidFill>
                <a:latin typeface="Century Gothic" charset="0"/>
                <a:sym typeface="Symbol" charset="2"/>
              </a:rPr>
              <a:t>Protein (in 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  <a:sym typeface="Symbol" charset="2"/>
              </a:rPr>
              <a:t>g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  <a:sym typeface="Symbol" charset="2"/>
              </a:rPr>
              <a:t>):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13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1  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+25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2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    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15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3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baseline="-25000" dirty="0" smtClean="0">
                <a:solidFill>
                  <a:srgbClr val="0000CC"/>
                </a:solidFill>
                <a:latin typeface="Century Gothic" charset="0"/>
              </a:rPr>
              <a:t>    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4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+ 3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5 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  <a:sym typeface="Symbol" charset="2"/>
              </a:rPr>
              <a:t>≥ 55</a:t>
            </a:r>
            <a:endParaRPr lang="en-US" sz="1800" b="1" i="1" dirty="0" smtClean="0">
              <a:solidFill>
                <a:srgbClr val="0000CC"/>
              </a:solidFill>
              <a:latin typeface="Century Gothic" charset="0"/>
              <a:sym typeface="Symbol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err="1" smtClean="0">
                <a:solidFill>
                  <a:srgbClr val="0000CC"/>
                </a:solidFill>
                <a:latin typeface="Century Gothic" charset="0"/>
                <a:sym typeface="Symbol" charset="2"/>
              </a:rPr>
              <a:t>Vit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  <a:sym typeface="Symbol" charset="2"/>
              </a:rPr>
              <a:t>. C (in 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  <a:sym typeface="Symbol" charset="2"/>
              </a:rPr>
              <a:t>%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  <a:sym typeface="Symbol" charset="2"/>
              </a:rPr>
              <a:t>):  2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1 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+    2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2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       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3 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+ 40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+40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5</a:t>
            </a:r>
            <a:r>
              <a:rPr lang="en-US" sz="1800" b="1" baseline="-25000" dirty="0" smtClean="0">
                <a:solidFill>
                  <a:srgbClr val="0000CC"/>
                </a:solidFill>
                <a:latin typeface="Century Gothic" charset="0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  <a:sym typeface="Symbol" charset="2"/>
              </a:rPr>
              <a:t>≥ 100 </a:t>
            </a:r>
            <a:endParaRPr lang="en-US" sz="1800" b="1" dirty="0" smtClean="0">
              <a:solidFill>
                <a:srgbClr val="0000CC"/>
              </a:solidFill>
              <a:latin typeface="Century Gothic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Calcium (in 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%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):15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1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+  25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2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+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   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2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3 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+  4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4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</a:rPr>
              <a:t>+ 2</a:t>
            </a:r>
            <a:r>
              <a:rPr lang="en-US" sz="1800" b="1" i="1" dirty="0" smtClean="0">
                <a:solidFill>
                  <a:srgbClr val="0000CC"/>
                </a:solidFill>
                <a:latin typeface="Century Gothic" charset="0"/>
              </a:rPr>
              <a:t>x</a:t>
            </a:r>
            <a:r>
              <a:rPr lang="en-US" sz="1800" b="1" i="1" baseline="-25000" dirty="0" smtClean="0">
                <a:solidFill>
                  <a:srgbClr val="0000CC"/>
                </a:solidFill>
                <a:latin typeface="Century Gothic" charset="0"/>
              </a:rPr>
              <a:t>5</a:t>
            </a:r>
            <a:r>
              <a:rPr lang="en-US" sz="1800" b="1" baseline="-25000" dirty="0" smtClean="0">
                <a:solidFill>
                  <a:srgbClr val="0000CC"/>
                </a:solidFill>
                <a:latin typeface="Century Gothic" charset="0"/>
              </a:rPr>
              <a:t>    </a:t>
            </a:r>
            <a:r>
              <a:rPr lang="en-US" sz="1800" b="1" dirty="0" smtClean="0">
                <a:solidFill>
                  <a:srgbClr val="0000CC"/>
                </a:solidFill>
                <a:latin typeface="Century Gothic" charset="0"/>
                <a:sym typeface="Symbol" charset="2"/>
              </a:rPr>
              <a:t>≥ 100</a:t>
            </a:r>
            <a:endParaRPr lang="en-US" sz="1800" dirty="0" smtClean="0">
              <a:solidFill>
                <a:srgbClr val="0000CC"/>
              </a:solidFill>
              <a:latin typeface="Century Gothic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b="1" i="1" dirty="0" smtClean="0">
                <a:solidFill>
                  <a:srgbClr val="0000CC"/>
                </a:solidFill>
                <a:latin typeface="Lucida Sans" charset="0"/>
              </a:rPr>
              <a:t> </a:t>
            </a:r>
            <a:r>
              <a:rPr lang="en-US" b="1" i="1" dirty="0">
                <a:solidFill>
                  <a:srgbClr val="0000CC"/>
                </a:solidFill>
                <a:latin typeface="Lucida Sans" charset="0"/>
              </a:rPr>
              <a:t>			</a:t>
            </a:r>
            <a:r>
              <a:rPr lang="en-US" b="1" i="1" dirty="0" smtClean="0">
                <a:solidFill>
                  <a:srgbClr val="0000CC"/>
                </a:solidFill>
                <a:latin typeface="Lucida Sans" charset="0"/>
              </a:rPr>
              <a:t>x</a:t>
            </a:r>
            <a:r>
              <a:rPr lang="en-US" b="1" i="1" baseline="-25000" dirty="0" smtClean="0">
                <a:solidFill>
                  <a:srgbClr val="0000CC"/>
                </a:solidFill>
                <a:latin typeface="Lucida Sans" charset="0"/>
              </a:rPr>
              <a:t>i</a:t>
            </a:r>
            <a:r>
              <a:rPr lang="en-US" b="1" dirty="0" smtClean="0">
                <a:solidFill>
                  <a:srgbClr val="0000CC"/>
                </a:solidFill>
                <a:latin typeface="Lucida Sans" charset="0"/>
                <a:sym typeface="Symbol" charset="2"/>
              </a:rPr>
              <a:t> ≥0, </a:t>
            </a:r>
            <a:r>
              <a:rPr lang="en-US" b="1" dirty="0" err="1">
                <a:solidFill>
                  <a:srgbClr val="0000CC"/>
                </a:solidFill>
                <a:latin typeface="Lucida Sans" charset="0"/>
                <a:sym typeface="Symbol" charset="2"/>
              </a:rPr>
              <a:t>i</a:t>
            </a:r>
            <a:r>
              <a:rPr lang="en-US" b="1" dirty="0">
                <a:solidFill>
                  <a:srgbClr val="0000CC"/>
                </a:solidFill>
                <a:latin typeface="Lucida Sans" charset="0"/>
                <a:sym typeface="Symbol" charset="2"/>
              </a:rPr>
              <a:t>=1,2,3,4,5</a:t>
            </a:r>
            <a:endParaRPr lang="en-US" dirty="0">
              <a:solidFill>
                <a:srgbClr val="0000CC"/>
              </a:solidFill>
              <a:latin typeface="Century Gothic" charset="0"/>
            </a:endParaRPr>
          </a:p>
        </p:txBody>
      </p:sp>
      <p:sp>
        <p:nvSpPr>
          <p:cNvPr id="13319" name="Text Box 1031"/>
          <p:cNvSpPr txBox="1">
            <a:spLocks noChangeArrowheads="1"/>
          </p:cNvSpPr>
          <p:nvPr/>
        </p:nvSpPr>
        <p:spPr bwMode="auto">
          <a:xfrm>
            <a:off x="107950" y="5913438"/>
            <a:ext cx="24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  <p:pic>
        <p:nvPicPr>
          <p:cNvPr id="13320" name="Picture 1033" descr="sandfries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38800" y="7772400"/>
            <a:ext cx="10287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FC09F57C-F83A-5441-97EB-F08E1026C7A7}" type="slidenum">
              <a:rPr lang="en-US">
                <a:latin typeface="Century Gothic" charset="0"/>
              </a:rPr>
              <a:pPr/>
              <a:t>6</a:t>
            </a:fld>
            <a:endParaRPr lang="en-US">
              <a:latin typeface="Century Gothic" charset="0"/>
            </a:endParaRPr>
          </a:p>
        </p:txBody>
      </p:sp>
      <p:pic>
        <p:nvPicPr>
          <p:cNvPr id="14340" name="Picture 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8150"/>
            <a:ext cx="6858000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Century Gothic" charset="0"/>
              </a:rPr>
              <a:t>McDonald’s Problem – Spreadsheet Setup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76200" y="5202238"/>
            <a:ext cx="6713538" cy="2301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buFontTx/>
              <a:buChar char="•"/>
            </a:pPr>
            <a:r>
              <a:rPr lang="en-US" sz="1600">
                <a:latin typeface="Lucida Sans" charset="0"/>
              </a:rPr>
              <a:t> Enter parameters in variable cells B6:F6, B9:F12, I9:I12</a:t>
            </a:r>
          </a:p>
          <a:p>
            <a:pPr algn="l">
              <a:buFontTx/>
              <a:buChar char="•"/>
            </a:pPr>
            <a:endParaRPr lang="en-US" sz="1600">
              <a:latin typeface="Lucida Sans" charset="0"/>
            </a:endParaRPr>
          </a:p>
          <a:p>
            <a:pPr algn="l">
              <a:buFontTx/>
              <a:buChar char="•"/>
            </a:pPr>
            <a:r>
              <a:rPr lang="en-US" sz="1600" b="1">
                <a:latin typeface="Lucida Sans" charset="0"/>
              </a:rPr>
              <a:t> </a:t>
            </a:r>
            <a:r>
              <a:rPr lang="en-US" sz="1600" b="1">
                <a:solidFill>
                  <a:schemeClr val="accent1"/>
                </a:solidFill>
                <a:latin typeface="Lucida Sans" charset="0"/>
              </a:rPr>
              <a:t>Decision variable cells</a:t>
            </a:r>
            <a:r>
              <a:rPr lang="en-US" sz="1600">
                <a:solidFill>
                  <a:schemeClr val="accent1"/>
                </a:solidFill>
                <a:latin typeface="Lucida Sans" charset="0"/>
              </a:rPr>
              <a:t>: fill zeros as initial values in </a:t>
            </a:r>
            <a:r>
              <a:rPr lang="en-US" sz="1600" b="1">
                <a:solidFill>
                  <a:schemeClr val="accent1"/>
                </a:solidFill>
                <a:latin typeface="Lucida Sans" charset="0"/>
              </a:rPr>
              <a:t>cells B4:F4</a:t>
            </a:r>
          </a:p>
          <a:p>
            <a:pPr algn="l">
              <a:buFontTx/>
              <a:buChar char="•"/>
            </a:pPr>
            <a:endParaRPr lang="en-US" sz="1600" b="1">
              <a:latin typeface="Lucida Sans" charset="0"/>
            </a:endParaRPr>
          </a:p>
          <a:p>
            <a:pPr algn="l">
              <a:buFontTx/>
              <a:buChar char="•"/>
            </a:pPr>
            <a:r>
              <a:rPr lang="en-US" sz="1600" b="1">
                <a:solidFill>
                  <a:schemeClr val="hlink"/>
                </a:solidFill>
                <a:latin typeface="Lucida Sans" charset="0"/>
              </a:rPr>
              <a:t>Objective function cell</a:t>
            </a:r>
            <a:r>
              <a:rPr lang="en-US" sz="1600" b="1">
                <a:latin typeface="Lucida Sans" charset="0"/>
              </a:rPr>
              <a:t>:</a:t>
            </a:r>
            <a:r>
              <a:rPr lang="en-US" sz="1600">
                <a:latin typeface="Lucida Sans" charset="0"/>
              </a:rPr>
              <a:t> </a:t>
            </a:r>
          </a:p>
          <a:p>
            <a:pPr algn="l"/>
            <a:r>
              <a:rPr lang="en-US" sz="1600">
                <a:latin typeface="Lucida Sans" charset="0"/>
              </a:rPr>
              <a:t>	</a:t>
            </a:r>
            <a:r>
              <a:rPr lang="en-US" sz="1600" b="1">
                <a:solidFill>
                  <a:schemeClr val="hlink"/>
                </a:solidFill>
                <a:latin typeface="Lucida Sans" charset="0"/>
              </a:rPr>
              <a:t>G6</a:t>
            </a:r>
            <a:r>
              <a:rPr lang="en-US" sz="1600">
                <a:solidFill>
                  <a:schemeClr val="hlink"/>
                </a:solidFill>
                <a:latin typeface="Lucida Sans" charset="0"/>
              </a:rPr>
              <a:t> =</a:t>
            </a:r>
            <a:r>
              <a:rPr lang="en-US" sz="1600">
                <a:latin typeface="Lucida Sans" charset="0"/>
              </a:rPr>
              <a:t> SUMPRODUCT(B4:F4,B6:F6)</a:t>
            </a:r>
          </a:p>
          <a:p>
            <a:pPr algn="l">
              <a:buFontTx/>
              <a:buChar char="•"/>
            </a:pPr>
            <a:r>
              <a:rPr lang="en-US" sz="1600">
                <a:latin typeface="Lucida Sans" charset="0"/>
              </a:rPr>
              <a:t> </a:t>
            </a:r>
            <a:r>
              <a:rPr lang="en-US" sz="1600" b="1">
                <a:solidFill>
                  <a:srgbClr val="FF3300"/>
                </a:solidFill>
                <a:latin typeface="Lucida Sans" charset="0"/>
              </a:rPr>
              <a:t>Constraint cells:</a:t>
            </a:r>
          </a:p>
          <a:p>
            <a:pPr algn="l"/>
            <a:r>
              <a:rPr lang="en-US" sz="1600">
                <a:latin typeface="Lucida Sans" charset="0"/>
              </a:rPr>
              <a:t>	</a:t>
            </a:r>
            <a:r>
              <a:rPr lang="en-US" sz="1600" b="1">
                <a:solidFill>
                  <a:srgbClr val="FF3300"/>
                </a:solidFill>
                <a:latin typeface="Lucida Sans" charset="0"/>
              </a:rPr>
              <a:t>G9 =</a:t>
            </a:r>
            <a:r>
              <a:rPr lang="en-US" sz="1600">
                <a:solidFill>
                  <a:srgbClr val="FF3300"/>
                </a:solidFill>
                <a:latin typeface="Lucida Sans" charset="0"/>
              </a:rPr>
              <a:t> SUMPRODUCT($B$4:$F$4, B9:F9)		</a:t>
            </a:r>
          </a:p>
          <a:p>
            <a:pPr algn="l"/>
            <a:r>
              <a:rPr lang="en-US" sz="1600">
                <a:solidFill>
                  <a:srgbClr val="FF3300"/>
                </a:solidFill>
                <a:latin typeface="Lucida Sans" charset="0"/>
              </a:rPr>
              <a:t>	Copied to G10:G12</a:t>
            </a:r>
          </a:p>
        </p:txBody>
      </p:sp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244475" y="4359275"/>
            <a:ext cx="2235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accent1"/>
                </a:solidFill>
                <a:latin typeface="Lucida Sans" charset="0"/>
              </a:rPr>
              <a:t>Decision variable cells</a:t>
            </a:r>
          </a:p>
          <a:p>
            <a:r>
              <a:rPr lang="en-US" sz="1400" b="1">
                <a:solidFill>
                  <a:schemeClr val="accent1"/>
                </a:solidFill>
                <a:latin typeface="Lucida Sans" charset="0"/>
              </a:rPr>
              <a:t>B4:F4</a:t>
            </a: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2484438" y="4359275"/>
            <a:ext cx="22399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hlink"/>
                </a:solidFill>
                <a:latin typeface="Lucida Sans" charset="0"/>
              </a:rPr>
              <a:t>Objective function cell</a:t>
            </a:r>
          </a:p>
          <a:p>
            <a:r>
              <a:rPr lang="en-US" sz="1400" b="1">
                <a:solidFill>
                  <a:schemeClr val="hlink"/>
                </a:solidFill>
                <a:latin typeface="Lucida Sans" charset="0"/>
              </a:rPr>
              <a:t>G6</a:t>
            </a:r>
          </a:p>
        </p:txBody>
      </p:sp>
      <p:sp>
        <p:nvSpPr>
          <p:cNvPr id="14345" name="Rectangle 10"/>
          <p:cNvSpPr>
            <a:spLocks noChangeArrowheads="1"/>
          </p:cNvSpPr>
          <p:nvPr/>
        </p:nvSpPr>
        <p:spPr bwMode="auto">
          <a:xfrm>
            <a:off x="4973638" y="4359275"/>
            <a:ext cx="1619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FF3300"/>
                </a:solidFill>
                <a:latin typeface="Lucida Sans" charset="0"/>
              </a:rPr>
              <a:t>Constraint cells</a:t>
            </a:r>
          </a:p>
          <a:p>
            <a:r>
              <a:rPr lang="en-US" sz="1400" b="1">
                <a:solidFill>
                  <a:srgbClr val="FF3300"/>
                </a:solidFill>
                <a:latin typeface="Lucida Sans" charset="0"/>
              </a:rPr>
              <a:t>G9:G12</a:t>
            </a:r>
          </a:p>
        </p:txBody>
      </p:sp>
      <p:cxnSp>
        <p:nvCxnSpPr>
          <p:cNvPr id="14346" name="AutoShape 11"/>
          <p:cNvCxnSpPr>
            <a:cxnSpLocks noChangeShapeType="1"/>
          </p:cNvCxnSpPr>
          <p:nvPr/>
        </p:nvCxnSpPr>
        <p:spPr bwMode="auto">
          <a:xfrm flipV="1">
            <a:off x="1514475" y="2730500"/>
            <a:ext cx="695325" cy="158115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14347" name="AutoShape 14"/>
          <p:cNvCxnSpPr>
            <a:cxnSpLocks noChangeShapeType="1"/>
            <a:endCxn id="14350" idx="1"/>
          </p:cNvCxnSpPr>
          <p:nvPr/>
        </p:nvCxnSpPr>
        <p:spPr bwMode="auto">
          <a:xfrm flipV="1">
            <a:off x="3657600" y="3238500"/>
            <a:ext cx="1128713" cy="11049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cxnSp>
        <p:nvCxnSpPr>
          <p:cNvPr id="14348" name="AutoShape 16"/>
          <p:cNvCxnSpPr>
            <a:cxnSpLocks noChangeShapeType="1"/>
            <a:stCxn id="14345" idx="0"/>
            <a:endCxn id="14351" idx="2"/>
          </p:cNvCxnSpPr>
          <p:nvPr/>
        </p:nvCxnSpPr>
        <p:spPr bwMode="auto">
          <a:xfrm flipH="1" flipV="1">
            <a:off x="4762500" y="4205288"/>
            <a:ext cx="1020763" cy="153987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14349" name="AutoShape 22"/>
          <p:cNvSpPr>
            <a:spLocks noChangeArrowheads="1"/>
          </p:cNvSpPr>
          <p:nvPr/>
        </p:nvSpPr>
        <p:spPr bwMode="auto">
          <a:xfrm>
            <a:off x="1752600" y="2590800"/>
            <a:ext cx="2743200" cy="15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0" name="AutoShape 23"/>
          <p:cNvSpPr>
            <a:spLocks noChangeArrowheads="1"/>
          </p:cNvSpPr>
          <p:nvPr/>
        </p:nvSpPr>
        <p:spPr bwMode="auto">
          <a:xfrm>
            <a:off x="4800600" y="3124200"/>
            <a:ext cx="228600" cy="228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1" name="AutoShape 24"/>
          <p:cNvSpPr>
            <a:spLocks noChangeArrowheads="1"/>
          </p:cNvSpPr>
          <p:nvPr/>
        </p:nvSpPr>
        <p:spPr bwMode="auto">
          <a:xfrm>
            <a:off x="4648200" y="3581400"/>
            <a:ext cx="2286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2" name="Date Placeholder 3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9/9/2013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054BEA37-5CEA-854A-B6AF-3A686F257FF0}" type="slidenum">
              <a:rPr lang="en-US">
                <a:latin typeface="Comic Sans MS" charset="0"/>
              </a:rPr>
              <a:pPr/>
              <a:t>7</a:t>
            </a:fld>
            <a:endParaRPr lang="en-US">
              <a:latin typeface="Comic Sans MS" charset="0"/>
            </a:endParaRPr>
          </a:p>
        </p:txBody>
      </p:sp>
      <p:pic>
        <p:nvPicPr>
          <p:cNvPr id="15364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525" y="3313113"/>
            <a:ext cx="6721475" cy="544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entury Gothic" charset="0"/>
              </a:rPr>
              <a:t>McDonald’s Problem – Use of </a:t>
            </a:r>
            <a:r>
              <a:rPr lang="en-US" sz="2400" dirty="0" smtClean="0">
                <a:latin typeface="Century Gothic" charset="0"/>
              </a:rPr>
              <a:t>Solver</a:t>
            </a:r>
            <a:br>
              <a:rPr lang="en-US" sz="2400" dirty="0" smtClean="0">
                <a:latin typeface="Century Gothic" charset="0"/>
              </a:rPr>
            </a:br>
            <a:r>
              <a:rPr lang="en-US" sz="2400" dirty="0" smtClean="0">
                <a:latin typeface="Century Gothic" charset="0"/>
              </a:rPr>
              <a:t>[Office 07]</a:t>
            </a:r>
            <a:endParaRPr lang="en-US" sz="2400" dirty="0">
              <a:latin typeface="Century Gothic" charset="0"/>
            </a:endParaRPr>
          </a:p>
        </p:txBody>
      </p:sp>
      <p:pic>
        <p:nvPicPr>
          <p:cNvPr id="15366" name="Picture 3" descr="sandfri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6450" y="7924800"/>
            <a:ext cx="77152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18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019550" y="6727825"/>
            <a:ext cx="2838450" cy="2416175"/>
          </a:xfrm>
          <a:noFill/>
        </p:spPr>
      </p:pic>
      <p:sp>
        <p:nvSpPr>
          <p:cNvPr id="15368" name="Rectangle 20"/>
          <p:cNvSpPr>
            <a:spLocks noChangeArrowheads="1"/>
          </p:cNvSpPr>
          <p:nvPr/>
        </p:nvSpPr>
        <p:spPr bwMode="auto">
          <a:xfrm>
            <a:off x="2819400" y="1660525"/>
            <a:ext cx="3694113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hlink"/>
                </a:solidFill>
                <a:latin typeface="Lucida Sans" charset="0"/>
              </a:rPr>
              <a:t>Objective: MIN  G6</a:t>
            </a:r>
          </a:p>
          <a:p>
            <a:pPr algn="l"/>
            <a:r>
              <a:rPr lang="en-US" dirty="0">
                <a:solidFill>
                  <a:schemeClr val="accent1"/>
                </a:solidFill>
                <a:latin typeface="Lucida Sans" charset="0"/>
              </a:rPr>
              <a:t>Variables: B4:F4</a:t>
            </a:r>
          </a:p>
          <a:p>
            <a:pPr algn="l"/>
            <a:r>
              <a:rPr lang="en-US" dirty="0">
                <a:solidFill>
                  <a:srgbClr val="FF3300"/>
                </a:solidFill>
                <a:latin typeface="Lucida Sans" charset="0"/>
              </a:rPr>
              <a:t>Constraints: G9 &lt;= I9</a:t>
            </a:r>
          </a:p>
          <a:p>
            <a:pPr algn="l"/>
            <a:r>
              <a:rPr lang="en-US" dirty="0">
                <a:solidFill>
                  <a:srgbClr val="FF3300"/>
                </a:solidFill>
                <a:latin typeface="Lucida Sans" charset="0"/>
              </a:rPr>
              <a:t>	    G10:G12&gt;= I10:I12</a:t>
            </a:r>
          </a:p>
          <a:p>
            <a:pPr algn="l"/>
            <a:r>
              <a:rPr lang="en-US" dirty="0">
                <a:latin typeface="Lucida Sans" charset="0"/>
              </a:rPr>
              <a:t>Options: </a:t>
            </a:r>
            <a:r>
              <a:rPr lang="en-US" dirty="0">
                <a:solidFill>
                  <a:schemeClr val="hlink"/>
                </a:solidFill>
                <a:latin typeface="Lucida Sans" charset="0"/>
              </a:rPr>
              <a:t>Assume Linear Model</a:t>
            </a:r>
          </a:p>
          <a:p>
            <a:pPr algn="l"/>
            <a:r>
              <a:rPr lang="en-US" dirty="0">
                <a:solidFill>
                  <a:schemeClr val="hlink"/>
                </a:solidFill>
                <a:latin typeface="Lucida Sans" charset="0"/>
              </a:rPr>
              <a:t>              Assume Non-Negative</a:t>
            </a:r>
            <a:endParaRPr lang="en-US" dirty="0">
              <a:latin typeface="Lucida Sans" charset="0"/>
            </a:endParaRPr>
          </a:p>
        </p:txBody>
      </p:sp>
      <p:cxnSp>
        <p:nvCxnSpPr>
          <p:cNvPr id="15369" name="AutoShape 9"/>
          <p:cNvCxnSpPr>
            <a:cxnSpLocks noChangeShapeType="1"/>
            <a:stCxn id="15371" idx="3"/>
            <a:endCxn id="15372" idx="1"/>
          </p:cNvCxnSpPr>
          <p:nvPr/>
        </p:nvCxnSpPr>
        <p:spPr bwMode="auto">
          <a:xfrm>
            <a:off x="3976688" y="7810500"/>
            <a:ext cx="104775" cy="55562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sp>
        <p:nvSpPr>
          <p:cNvPr id="13322" name="Rectangle 21"/>
          <p:cNvSpPr>
            <a:spLocks noChangeArrowheads="1"/>
          </p:cNvSpPr>
          <p:nvPr/>
        </p:nvSpPr>
        <p:spPr bwMode="auto">
          <a:xfrm>
            <a:off x="304800" y="1600200"/>
            <a:ext cx="2069797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Impact" charset="0"/>
                <a:sym typeface="Symbol" charset="2"/>
              </a:rPr>
              <a:t>Data </a:t>
            </a:r>
            <a:r>
              <a:rPr lang="en-US" dirty="0">
                <a:solidFill>
                  <a:srgbClr val="000000"/>
                </a:solidFill>
                <a:latin typeface="Impact" charset="0"/>
                <a:sym typeface="Symbol" charset="2"/>
              </a:rPr>
              <a:t>tab</a:t>
            </a:r>
            <a:r>
              <a:rPr lang="en-US" sz="3200" dirty="0" smtClean="0">
                <a:solidFill>
                  <a:srgbClr val="000000"/>
                </a:solidFill>
                <a:latin typeface="Impact" charset="0"/>
                <a:sym typeface="Symbol" charset="2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Impact" charset="0"/>
                <a:sym typeface="Symbol" charset="2"/>
              </a:rPr>
              <a:t>-&gt; Analysis</a:t>
            </a:r>
            <a:endParaRPr lang="en-US" dirty="0">
              <a:solidFill>
                <a:srgbClr val="000000"/>
              </a:solidFill>
              <a:latin typeface="Impact" charset="0"/>
              <a:sym typeface="Symbol" charset="2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Impact" charset="0"/>
                <a:sym typeface="Symbol" charset="2"/>
              </a:rPr>
              <a:t>-&gt; Solver</a:t>
            </a:r>
            <a:r>
              <a:rPr lang="en-US" sz="3200" dirty="0" smtClean="0">
                <a:solidFill>
                  <a:srgbClr val="000000"/>
                </a:solidFill>
                <a:latin typeface="Impact" charset="0"/>
                <a:sym typeface="Symbol" charset="2"/>
              </a:rPr>
              <a:t> </a:t>
            </a:r>
            <a:r>
              <a:rPr lang="en-US" dirty="0">
                <a:solidFill>
                  <a:srgbClr val="000000"/>
                </a:solidFill>
                <a:latin typeface="Impact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Impact" charset="0"/>
              </a:rPr>
            </a:br>
            <a:endParaRPr lang="en-US" dirty="0">
              <a:solidFill>
                <a:srgbClr val="000000"/>
              </a:solidFill>
              <a:latin typeface="Impact" charset="0"/>
            </a:endParaRPr>
          </a:p>
        </p:txBody>
      </p:sp>
      <p:sp>
        <p:nvSpPr>
          <p:cNvPr id="15371" name="AutoShape 27"/>
          <p:cNvSpPr>
            <a:spLocks noChangeArrowheads="1"/>
          </p:cNvSpPr>
          <p:nvPr/>
        </p:nvSpPr>
        <p:spPr bwMode="auto">
          <a:xfrm>
            <a:off x="3429000" y="7696200"/>
            <a:ext cx="533400" cy="228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2" name="AutoShape 28"/>
          <p:cNvSpPr>
            <a:spLocks noChangeArrowheads="1"/>
          </p:cNvSpPr>
          <p:nvPr/>
        </p:nvSpPr>
        <p:spPr bwMode="auto">
          <a:xfrm>
            <a:off x="4095750" y="8175625"/>
            <a:ext cx="1066800" cy="381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entury Gothic" charset="0"/>
              </a:rPr>
              <a:t>McDonald’s Problem – Use of Solver</a:t>
            </a:r>
            <a:br>
              <a:rPr lang="en-US" sz="2400" dirty="0">
                <a:latin typeface="Century Gothic" charset="0"/>
              </a:rPr>
            </a:br>
            <a:r>
              <a:rPr lang="en-US" sz="2400" dirty="0">
                <a:latin typeface="Century Gothic" charset="0"/>
              </a:rPr>
              <a:t>[Office </a:t>
            </a:r>
            <a:r>
              <a:rPr lang="en-US" sz="2400" dirty="0" smtClean="0">
                <a:latin typeface="Century Gothic" charset="0"/>
              </a:rPr>
              <a:t>10]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smtClean="0"/>
          </a:p>
          <a:p>
            <a:fld id="{812B160F-D601-724E-BB09-F4B5CBA3F16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9/9/2013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5630843" cy="5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 bwMode="auto">
          <a:xfrm>
            <a:off x="1143000" y="5410200"/>
            <a:ext cx="2286000" cy="304800"/>
          </a:xfrm>
          <a:prstGeom prst="round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895600" y="5685692"/>
            <a:ext cx="2057400" cy="304800"/>
          </a:xfrm>
          <a:prstGeom prst="round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960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A37DA1D7-1C32-E04E-B869-29DAEC3664E7}" type="slidenum">
              <a:rPr lang="en-US">
                <a:latin typeface="Century Gothic" charset="0"/>
              </a:rPr>
              <a:pPr/>
              <a:t>9</a:t>
            </a:fld>
            <a:endParaRPr lang="en-US">
              <a:latin typeface="Century Gothic" charset="0"/>
            </a:endParaRPr>
          </a:p>
        </p:txBody>
      </p:sp>
      <p:pic>
        <p:nvPicPr>
          <p:cNvPr id="16388" name="Picture 9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725" y="1828800"/>
            <a:ext cx="4968875" cy="4775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838200"/>
            <a:ext cx="5410200" cy="762000"/>
          </a:xfrm>
        </p:spPr>
        <p:txBody>
          <a:bodyPr/>
          <a:lstStyle/>
          <a:p>
            <a:r>
              <a:rPr lang="en-US" sz="2000">
                <a:latin typeface="Century Gothic" charset="0"/>
              </a:rPr>
              <a:t>Answer Report-Binding &amp; Slack Constraints</a:t>
            </a:r>
          </a:p>
        </p:txBody>
      </p:sp>
      <p:sp>
        <p:nvSpPr>
          <p:cNvPr id="16390" name="Text Box 512"/>
          <p:cNvSpPr txBox="1">
            <a:spLocks noChangeArrowheads="1"/>
          </p:cNvSpPr>
          <p:nvPr/>
        </p:nvSpPr>
        <p:spPr bwMode="auto">
          <a:xfrm>
            <a:off x="4064000" y="2667000"/>
            <a:ext cx="1987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Optimal </a:t>
            </a:r>
            <a:r>
              <a:rPr lang="en-US" b="1" u="sng">
                <a:solidFill>
                  <a:schemeClr val="hlink"/>
                </a:solidFill>
              </a:rPr>
              <a:t>objective </a:t>
            </a:r>
          </a:p>
          <a:p>
            <a:r>
              <a:rPr lang="en-US" b="1" u="sng">
                <a:solidFill>
                  <a:schemeClr val="hlink"/>
                </a:solidFill>
              </a:rPr>
              <a:t>function value</a:t>
            </a:r>
          </a:p>
        </p:txBody>
      </p:sp>
      <p:sp>
        <p:nvSpPr>
          <p:cNvPr id="16391" name="Text Box 513"/>
          <p:cNvSpPr txBox="1">
            <a:spLocks noChangeArrowheads="1"/>
          </p:cNvSpPr>
          <p:nvPr/>
        </p:nvSpPr>
        <p:spPr bwMode="auto">
          <a:xfrm>
            <a:off x="4298950" y="4038600"/>
            <a:ext cx="18415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Optimal </a:t>
            </a:r>
            <a:r>
              <a:rPr lang="en-US" b="1" u="sng">
                <a:solidFill>
                  <a:schemeClr val="accent1"/>
                </a:solidFill>
              </a:rPr>
              <a:t>decision</a:t>
            </a:r>
          </a:p>
          <a:p>
            <a:r>
              <a:rPr lang="en-US" b="1" u="sng">
                <a:solidFill>
                  <a:schemeClr val="accent1"/>
                </a:solidFill>
              </a:rPr>
              <a:t>variable values</a:t>
            </a:r>
          </a:p>
          <a:p>
            <a:r>
              <a:rPr lang="en-US" b="1">
                <a:solidFill>
                  <a:schemeClr val="accent1"/>
                </a:solidFill>
              </a:rPr>
              <a:t>(or Optimal </a:t>
            </a:r>
          </a:p>
          <a:p>
            <a:r>
              <a:rPr lang="en-US" b="1">
                <a:solidFill>
                  <a:schemeClr val="accent1"/>
                </a:solidFill>
              </a:rPr>
              <a:t>Solution)</a:t>
            </a:r>
          </a:p>
        </p:txBody>
      </p:sp>
      <p:sp>
        <p:nvSpPr>
          <p:cNvPr id="16392" name="Text Box 514"/>
          <p:cNvSpPr txBox="1">
            <a:spLocks noChangeArrowheads="1"/>
          </p:cNvSpPr>
          <p:nvPr/>
        </p:nvSpPr>
        <p:spPr bwMode="auto">
          <a:xfrm>
            <a:off x="609600" y="6986588"/>
            <a:ext cx="580414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u="sng" dirty="0">
                <a:solidFill>
                  <a:srgbClr val="FF3300"/>
                </a:solidFill>
              </a:rPr>
              <a:t>Constraints: </a:t>
            </a:r>
          </a:p>
          <a:p>
            <a:pPr algn="l"/>
            <a:r>
              <a:rPr lang="en-US" sz="2000" b="1" dirty="0">
                <a:solidFill>
                  <a:srgbClr val="FF3300"/>
                </a:solidFill>
              </a:rPr>
              <a:t>Binding</a:t>
            </a:r>
            <a:r>
              <a:rPr lang="en-US" sz="2000" dirty="0">
                <a:solidFill>
                  <a:srgbClr val="FF3300"/>
                </a:solidFill>
              </a:rPr>
              <a:t> means LHS=RHS, implies Slack =0</a:t>
            </a:r>
          </a:p>
          <a:p>
            <a:pPr algn="l"/>
            <a:r>
              <a:rPr lang="en-US" sz="2000" b="1" dirty="0">
                <a:solidFill>
                  <a:srgbClr val="FF3300"/>
                </a:solidFill>
              </a:rPr>
              <a:t>Not Binding</a:t>
            </a:r>
            <a:r>
              <a:rPr lang="en-US" sz="2000" dirty="0">
                <a:solidFill>
                  <a:srgbClr val="FF3300"/>
                </a:solidFill>
              </a:rPr>
              <a:t> means </a:t>
            </a:r>
            <a:r>
              <a:rPr lang="en-US" sz="2000" dirty="0" smtClean="0">
                <a:solidFill>
                  <a:srgbClr val="FF3300"/>
                </a:solidFill>
              </a:rPr>
              <a:t>LHS</a:t>
            </a:r>
            <a:r>
              <a:rPr lang="en-US" sz="2000" dirty="0" smtClean="0">
                <a:solidFill>
                  <a:srgbClr val="FF3300"/>
                </a:solidFill>
                <a:sym typeface="Symbol" charset="2"/>
              </a:rPr>
              <a:t>&gt;(&lt;)</a:t>
            </a:r>
            <a:r>
              <a:rPr lang="en-US" sz="2000" dirty="0" smtClean="0">
                <a:solidFill>
                  <a:srgbClr val="FF3300"/>
                </a:solidFill>
                <a:sym typeface="Math1" pitchFamily="2" charset="2"/>
              </a:rPr>
              <a:t>RHS</a:t>
            </a:r>
            <a:r>
              <a:rPr lang="en-US" sz="2000" dirty="0">
                <a:solidFill>
                  <a:srgbClr val="FF3300"/>
                </a:solidFill>
                <a:sym typeface="Math1" pitchFamily="2" charset="2"/>
              </a:rPr>
              <a:t>, implies </a:t>
            </a:r>
            <a:r>
              <a:rPr lang="en-US" sz="2000" dirty="0" smtClean="0">
                <a:solidFill>
                  <a:srgbClr val="FF3300"/>
                </a:solidFill>
                <a:sym typeface="Math1" pitchFamily="2" charset="2"/>
              </a:rPr>
              <a:t>Slack</a:t>
            </a:r>
            <a:r>
              <a:rPr lang="en-US" dirty="0" smtClean="0">
                <a:solidFill>
                  <a:srgbClr val="FF3300"/>
                </a:solidFill>
                <a:sym typeface="Symbol" charset="2"/>
              </a:rPr>
              <a:t>&gt;(&lt;)</a:t>
            </a:r>
            <a:r>
              <a:rPr lang="en-US" sz="2000" dirty="0" smtClean="0">
                <a:solidFill>
                  <a:srgbClr val="FF3300"/>
                </a:solidFill>
                <a:sym typeface="Math1" pitchFamily="2" charset="2"/>
              </a:rPr>
              <a:t>0</a:t>
            </a:r>
            <a:endParaRPr lang="en-US" sz="2000" dirty="0">
              <a:solidFill>
                <a:srgbClr val="FF3300"/>
              </a:solidFill>
              <a:sym typeface="Math1" pitchFamily="2" charset="2"/>
            </a:endParaRPr>
          </a:p>
        </p:txBody>
      </p:sp>
      <p:sp>
        <p:nvSpPr>
          <p:cNvPr id="16393" name="Line 914"/>
          <p:cNvSpPr>
            <a:spLocks noChangeShapeType="1"/>
          </p:cNvSpPr>
          <p:nvPr/>
        </p:nvSpPr>
        <p:spPr bwMode="auto">
          <a:xfrm flipH="1" flipV="1">
            <a:off x="4114800" y="2667000"/>
            <a:ext cx="152400" cy="76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4" name="Line 915"/>
          <p:cNvSpPr>
            <a:spLocks noChangeShapeType="1"/>
          </p:cNvSpPr>
          <p:nvPr/>
        </p:nvSpPr>
        <p:spPr bwMode="auto">
          <a:xfrm flipH="1" flipV="1">
            <a:off x="4114800" y="4419600"/>
            <a:ext cx="304800" cy="76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5" name="Line 916"/>
          <p:cNvSpPr>
            <a:spLocks noChangeShapeType="1"/>
          </p:cNvSpPr>
          <p:nvPr/>
        </p:nvSpPr>
        <p:spPr bwMode="auto">
          <a:xfrm flipV="1">
            <a:off x="4191000" y="6781800"/>
            <a:ext cx="22860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6" name="AutoShape 917"/>
          <p:cNvSpPr>
            <a:spLocks noChangeArrowheads="1"/>
          </p:cNvSpPr>
          <p:nvPr/>
        </p:nvSpPr>
        <p:spPr bwMode="auto">
          <a:xfrm>
            <a:off x="3124200" y="2362200"/>
            <a:ext cx="914400" cy="6858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7" name="AutoShape 918"/>
          <p:cNvSpPr>
            <a:spLocks noChangeArrowheads="1"/>
          </p:cNvSpPr>
          <p:nvPr/>
        </p:nvSpPr>
        <p:spPr bwMode="auto">
          <a:xfrm>
            <a:off x="3124200" y="3200400"/>
            <a:ext cx="914400" cy="2362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8" name="AutoShape 920"/>
          <p:cNvSpPr>
            <a:spLocks noChangeArrowheads="1"/>
          </p:cNvSpPr>
          <p:nvPr/>
        </p:nvSpPr>
        <p:spPr bwMode="auto">
          <a:xfrm>
            <a:off x="3962400" y="5791200"/>
            <a:ext cx="1600200" cy="838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9" name="Date Placeholder 3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9/9/2013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Professor Dong Washington University, St. Louis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5105</TotalTime>
  <Words>1390</Words>
  <Application>Microsoft Macintosh PowerPoint</Application>
  <PresentationFormat>On-screen Show (4:3)</PresentationFormat>
  <Paragraphs>324</Paragraphs>
  <Slides>21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Default Design</vt:lpstr>
      <vt:lpstr>Document</vt:lpstr>
      <vt:lpstr>Worksheet</vt:lpstr>
      <vt:lpstr>Lecture 1   Modeling: Linear Programming I</vt:lpstr>
      <vt:lpstr>A Linear Program (LP)</vt:lpstr>
      <vt:lpstr>Revisit McDonald’s Diet Problem</vt:lpstr>
      <vt:lpstr>McDonald’s Diet Problem Formulation</vt:lpstr>
      <vt:lpstr>McDonald’s Diet Problem Formulation</vt:lpstr>
      <vt:lpstr>McDonald’s Problem – Spreadsheet Setup</vt:lpstr>
      <vt:lpstr>McDonald’s Problem – Use of Solver [Office 07]</vt:lpstr>
      <vt:lpstr>McDonald’s Problem – Use of Solver [Office 10]</vt:lpstr>
      <vt:lpstr>Answer Report-Binding &amp; Slack Constraints</vt:lpstr>
      <vt:lpstr>Alternative Spreadsheet Setup</vt:lpstr>
      <vt:lpstr>Product Mix Example</vt:lpstr>
      <vt:lpstr>Par Problem Formulation</vt:lpstr>
      <vt:lpstr>Par Problem Formulation</vt:lpstr>
      <vt:lpstr>Par, Inc. Problem – Spreadsheet Set Up</vt:lpstr>
      <vt:lpstr>Par, Inc. – Use of Solver [07]</vt:lpstr>
      <vt:lpstr>Par, Inc. – Use of Solver [10]</vt:lpstr>
      <vt:lpstr>A Simple Blending Example</vt:lpstr>
      <vt:lpstr>A Simple Blending Example</vt:lpstr>
      <vt:lpstr>Blending Problem Formulation</vt:lpstr>
      <vt:lpstr>Example</vt:lpstr>
      <vt:lpstr>Summary</vt:lpstr>
    </vt:vector>
  </TitlesOfParts>
  <Company>Washington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OMM 230 Management Science</dc:title>
  <dc:creator>Olin School of Business</dc:creator>
  <cp:lastModifiedBy>Jacob Feldman</cp:lastModifiedBy>
  <cp:revision>308</cp:revision>
  <cp:lastPrinted>2013-09-05T18:42:13Z</cp:lastPrinted>
  <dcterms:created xsi:type="dcterms:W3CDTF">2008-09-08T17:41:38Z</dcterms:created>
  <dcterms:modified xsi:type="dcterms:W3CDTF">2015-09-28T14:04:57Z</dcterms:modified>
</cp:coreProperties>
</file>