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50" r:id="rId4"/>
    <p:sldId id="355" r:id="rId5"/>
    <p:sldId id="351" r:id="rId6"/>
    <p:sldId id="352" r:id="rId7"/>
    <p:sldId id="353" r:id="rId8"/>
    <p:sldId id="354" r:id="rId9"/>
    <p:sldId id="338" r:id="rId10"/>
    <p:sldId id="339" r:id="rId11"/>
    <p:sldId id="340" r:id="rId12"/>
  </p:sldIdLst>
  <p:sldSz cx="6858000" cy="9144000" type="screen4x3"/>
  <p:notesSz cx="9296400" cy="7010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3300"/>
    <a:srgbClr val="00CC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190" autoAdjust="0"/>
    <p:restoredTop sz="94660"/>
  </p:normalViewPr>
  <p:slideViewPr>
    <p:cSldViewPr>
      <p:cViewPr varScale="1">
        <p:scale>
          <a:sx n="98" d="100"/>
          <a:sy n="98" d="100"/>
        </p:scale>
        <p:origin x="-1888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26"/>
    </p:cViewPr>
  </p:sorterViewPr>
  <p:notesViewPr>
    <p:cSldViewPr>
      <p:cViewPr>
        <p:scale>
          <a:sx n="100" d="100"/>
          <a:sy n="100" d="100"/>
        </p:scale>
        <p:origin x="-1541" y="-62"/>
      </p:cViewPr>
      <p:guideLst>
        <p:guide orient="horz" pos="2207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1300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913" y="0"/>
            <a:ext cx="4051300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7732"/>
            <a:ext cx="4051300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913" y="6677732"/>
            <a:ext cx="4051300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4D390E-9446-0545-8BAF-23ED542583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1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8914" y="0"/>
            <a:ext cx="402748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7125" y="523875"/>
            <a:ext cx="1970088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28318"/>
            <a:ext cx="6819900" cy="31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27488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8914" y="6659880"/>
            <a:ext cx="4027487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6A62B43-E73F-3C43-BDA6-A58FDE05D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6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68B17-80D6-3D46-B1B9-B9B751939087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D408C-FA60-EE44-98F9-6C8E6AAE0D7A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215C5-944B-1B49-9475-276F50911E04}" type="slidenum">
              <a:rPr lang="en-US"/>
              <a:pPr/>
              <a:t>11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7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53D12-2C9A-B946-A0B9-26FFC10E3279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E5CE9-B5D4-4046-89AE-C0BB7525CB9C}" type="slidenum">
              <a:rPr lang="en-US"/>
              <a:pPr/>
              <a:t>9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138853A2-B135-E949-A6C3-8E840BD3FC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1FA1C85E-D330-FB43-A726-2ECE74C84E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91175" y="304800"/>
            <a:ext cx="1685925" cy="777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4905375" cy="777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20499488-AC2B-694D-9D21-527E8E266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CC228EB8-F29F-6D40-83D7-114AB915B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E5F522F3-A0A9-794A-BA1B-A8B114201B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250" y="1905000"/>
            <a:ext cx="2838450" cy="617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DBA63E00-8DDC-6A43-86D6-689EF3D13B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99EC3A42-608B-674B-ACA8-2BD82D06CC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027E5B2B-D53F-954B-9943-A4A6D3A81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A69AF48C-C0F9-EE45-B544-A8B711750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36663E85-9125-A448-8EAD-6F55E446B0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  <a:p>
            <a:fld id="{9D2BA293-6782-0244-8C77-A72A3764CF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58293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smtClean="0"/>
              <a:t>9/16/2013,  9/18/2013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83058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dirty="0"/>
          </a:p>
          <a:p>
            <a:fld id="{85D39DE6-F2F5-514C-B87E-230C993A880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BS01915_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533400"/>
            <a:ext cx="1295400" cy="909638"/>
          </a:xfrm>
          <a:prstGeom prst="rect">
            <a:avLst/>
          </a:prstGeom>
          <a:noFill/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5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5019675" y="76200"/>
            <a:ext cx="182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200">
                <a:latin typeface="Century Gothic" pitchFamily="34" charset="0"/>
              </a:rPr>
              <a:t>Lecture 5</a:t>
            </a:r>
          </a:p>
          <a:p>
            <a:pPr algn="r"/>
            <a:r>
              <a:rPr lang="en-US" sz="1200">
                <a:latin typeface="Century Gothic" pitchFamily="34" charset="0"/>
              </a:rPr>
              <a:t>Linear Programming III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C1C6E4A2-8FB2-294A-8A12-81E2CFB1AF82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Lecture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Linear Programming III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078BF8E2-08DE-A748-A348-639BD31F2236}" type="slidenum">
              <a:rPr lang="en-US"/>
              <a:pPr/>
              <a:t>10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Tuition Expenses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5829300" cy="6629400"/>
          </a:xfrm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/>
              <a:t>1. What must be decided? What are the decision variables?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2. What measure should we use to compare alternative sets of decisions?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3. What restrictions limit our choices?</a:t>
            </a:r>
            <a:r>
              <a:rPr lang="en-US">
                <a:latin typeface="Lucida Sans" charset="0"/>
              </a:rPr>
              <a:t>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sz="3200"/>
          </a:p>
        </p:txBody>
      </p:sp>
      <p:pic>
        <p:nvPicPr>
          <p:cNvPr id="190468" name="Picture 4" descr="j02854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7543800"/>
            <a:ext cx="908050" cy="908050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FF482983-A4D1-E44A-A6D1-250E1805D2B6}" type="slidenum">
              <a:rPr lang="en-US"/>
              <a:pPr/>
              <a:t>11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Tuition Expenses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4. Formulate the objective function: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5. Formulate the constraints: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6. Do we need non-negativity constraints?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7. Write down the total problem formulation:</a:t>
            </a:r>
          </a:p>
        </p:txBody>
      </p:sp>
      <p:pic>
        <p:nvPicPr>
          <p:cNvPr id="192516" name="Picture 4" descr="j02854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7620000"/>
            <a:ext cx="908050" cy="908050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981200"/>
            <a:ext cx="55880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Problem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5791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7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4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Experiment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5943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Consider the following two matching/assignment problems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marL="285750" indent="-285750" algn="l">
              <a:buFont typeface="Arial"/>
              <a:buChar char="•"/>
            </a:pPr>
            <a:r>
              <a:rPr lang="en-US" sz="3200" dirty="0" smtClean="0"/>
              <a:t>Assigning classrooms to classes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 smtClean="0"/>
              <a:t>Assigning residents to hospitals</a:t>
            </a:r>
          </a:p>
          <a:p>
            <a:pPr marL="285750" indent="-28575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5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Cost Flow Problem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905000"/>
            <a:ext cx="5905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0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6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5791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7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7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 - Application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133600"/>
            <a:ext cx="54102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Given </a:t>
            </a:r>
            <a:r>
              <a:rPr lang="en-US" sz="2400" dirty="0"/>
              <a:t>a starting word and an ending word, </a:t>
            </a:r>
            <a:r>
              <a:rPr lang="en-US" sz="2400" dirty="0" smtClean="0"/>
              <a:t>can </a:t>
            </a:r>
            <a:r>
              <a:rPr lang="en-US" sz="2400" dirty="0"/>
              <a:t>I design an algorithm to transform one word into the </a:t>
            </a:r>
            <a:r>
              <a:rPr lang="en-US" sz="2400" dirty="0" smtClean="0"/>
              <a:t>other with the minimum number of edits, where an edit is either changing</a:t>
            </a:r>
            <a:r>
              <a:rPr lang="en-US" sz="2400" dirty="0"/>
              <a:t>, adding, or deleting exactly one letter at a time, with the result being a valid English word at each step</a:t>
            </a:r>
            <a:r>
              <a:rPr lang="en-US" sz="2400" dirty="0" smtClean="0"/>
              <a:t>?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Example: Table -&gt; Chair: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714500" y="5562600"/>
            <a:ext cx="3619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</a:t>
            </a:r>
          </a:p>
          <a:p>
            <a:r>
              <a:rPr lang="en-US" dirty="0"/>
              <a:t>able</a:t>
            </a:r>
          </a:p>
          <a:p>
            <a:r>
              <a:rPr lang="en-US" dirty="0"/>
              <a:t>ale</a:t>
            </a:r>
          </a:p>
          <a:p>
            <a:r>
              <a:rPr lang="en-US" dirty="0"/>
              <a:t>all</a:t>
            </a:r>
          </a:p>
          <a:p>
            <a:r>
              <a:rPr lang="en-US" dirty="0"/>
              <a:t>hall</a:t>
            </a:r>
          </a:p>
          <a:p>
            <a:r>
              <a:rPr lang="en-US" dirty="0"/>
              <a:t>hail</a:t>
            </a:r>
          </a:p>
          <a:p>
            <a:r>
              <a:rPr lang="en-US" dirty="0"/>
              <a:t>hair</a:t>
            </a:r>
          </a:p>
          <a:p>
            <a:r>
              <a:rPr lang="en-US" dirty="0"/>
              <a:t>chair</a:t>
            </a:r>
          </a:p>
        </p:txBody>
      </p:sp>
    </p:spTree>
    <p:extLst>
      <p:ext uri="{BB962C8B-B14F-4D97-AF65-F5344CB8AC3E}">
        <p14:creationId xmlns:p14="http://schemas.microsoft.com/office/powerpoint/2010/main" val="252205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718A6759-E91E-E444-8799-A15035B85E5E}" type="slidenum">
              <a:rPr lang="en-US"/>
              <a:pPr/>
              <a:t>8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 – Application Cont’d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05000"/>
            <a:ext cx="2895600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8674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What is the relevance of these types of ideas in social networks?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  <a:p>
            <a:fld id="{FC3A5997-C248-A94A-8702-5257F8D29E5C}" type="slidenum">
              <a:rPr lang="en-US"/>
              <a:pPr/>
              <a:t>9</a:t>
            </a:fld>
            <a:endParaRPr lang="en-US"/>
          </a:p>
        </p:txBody>
      </p:sp>
      <p:pic>
        <p:nvPicPr>
          <p:cNvPr id="188418" name="Picture 2" descr="j02854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7924800"/>
            <a:ext cx="908050" cy="908050"/>
          </a:xfrm>
          <a:prstGeom prst="rect">
            <a:avLst/>
          </a:prstGeom>
          <a:noFill/>
        </p:spPr>
      </p:pic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Multi-period Investment:</a:t>
            </a:r>
            <a:br>
              <a:rPr lang="en-US"/>
            </a:br>
            <a:r>
              <a:rPr lang="en-US"/>
              <a:t>Planning for Tuition Expenses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6477000" cy="7010400"/>
          </a:xfrm>
          <a:noFill/>
        </p:spPr>
        <p:txBody>
          <a:bodyPr/>
          <a:lstStyle/>
          <a:p>
            <a:pPr algn="just">
              <a:lnSpc>
                <a:spcPct val="130000"/>
              </a:lnSpc>
              <a:buFontTx/>
              <a:buNone/>
            </a:pPr>
            <a:r>
              <a:rPr lang="en-US" sz="1400" dirty="0"/>
              <a:t>	</a:t>
            </a:r>
            <a:r>
              <a:rPr lang="en-US" sz="1600" dirty="0"/>
              <a:t>Two parents want to provide for their daughter’s college education with some of the $80,000 they have recently inherited.  They hope to </a:t>
            </a:r>
            <a:r>
              <a:rPr lang="en-US" sz="1600" b="1" dirty="0"/>
              <a:t>set aside part of the money in the beginning of year 1</a:t>
            </a:r>
            <a:r>
              <a:rPr lang="en-US" sz="1600" dirty="0"/>
              <a:t> and establish an account that would cover the needs of their daughter’s </a:t>
            </a:r>
            <a:r>
              <a:rPr lang="en-US" sz="1600" b="1" dirty="0"/>
              <a:t>college education, which begins four years from now (i.e., the beginning of year 5).</a:t>
            </a:r>
            <a:r>
              <a:rPr lang="en-US" sz="1600" dirty="0"/>
              <a:t>  Their estimate is that first-year college expenses will come to $24,000 and will increase $2000 per year during each of the remaining three years of college.  The following investments are available to them. They would like to determine </a:t>
            </a:r>
            <a:r>
              <a:rPr lang="en-US" sz="1600" b="1" dirty="0"/>
              <a:t>an investment portfolio for the coming eight years</a:t>
            </a:r>
            <a:r>
              <a:rPr lang="en-US" sz="1600" dirty="0"/>
              <a:t> that will provide the necessary funds to cover their daughter’s anticipated college expenses with </a:t>
            </a:r>
            <a:r>
              <a:rPr lang="en-US" sz="1600" b="1" dirty="0"/>
              <a:t>the smallest investment from the $80,000</a:t>
            </a:r>
            <a:r>
              <a:rPr lang="en-US" sz="1600" dirty="0"/>
              <a:t>.</a:t>
            </a:r>
            <a:endParaRPr lang="en-US" sz="1600" i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1000" i="1" u="sng" dirty="0"/>
          </a:p>
          <a:p>
            <a:pPr>
              <a:lnSpc>
                <a:spcPct val="80000"/>
              </a:lnSpc>
              <a:buFontTx/>
              <a:buNone/>
            </a:pPr>
            <a:endParaRPr lang="en-US" sz="1000" i="1" u="sng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i="1" u="sng" dirty="0"/>
              <a:t>Investment     Available for investment      Matures	  Return at Maturity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A</a:t>
            </a:r>
            <a:r>
              <a:rPr lang="en-US" sz="1400" dirty="0" smtClean="0"/>
              <a:t> </a:t>
            </a:r>
            <a:r>
              <a:rPr lang="en-US" sz="900" dirty="0" smtClean="0"/>
              <a:t>                      </a:t>
            </a:r>
            <a:r>
              <a:rPr lang="en-US" sz="1400" dirty="0" smtClean="0"/>
              <a:t>Every year              </a:t>
            </a:r>
            <a:r>
              <a:rPr lang="en-US" sz="1400" dirty="0"/>
              <a:t>	in 1 year	 	5%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B	</a:t>
            </a:r>
            <a:r>
              <a:rPr lang="en-US" sz="1400" dirty="0" smtClean="0"/>
              <a:t>       In </a:t>
            </a:r>
            <a:r>
              <a:rPr lang="en-US" sz="1400" dirty="0"/>
              <a:t>years 1, 3, 5, 7   	in 2 years		11%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C	</a:t>
            </a:r>
            <a:r>
              <a:rPr lang="en-US" sz="1400" dirty="0" smtClean="0"/>
              <a:t>       In </a:t>
            </a:r>
            <a:r>
              <a:rPr lang="en-US" sz="1400" dirty="0"/>
              <a:t>years 1, 4                </a:t>
            </a:r>
            <a:r>
              <a:rPr lang="en-US" sz="1400" dirty="0" smtClean="0"/>
              <a:t>            </a:t>
            </a:r>
            <a:r>
              <a:rPr lang="en-US" sz="1400" dirty="0"/>
              <a:t>in 3 years		16%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D	</a:t>
            </a:r>
            <a:r>
              <a:rPr lang="en-US" sz="1400" dirty="0" smtClean="0"/>
              <a:t>       In </a:t>
            </a:r>
            <a:r>
              <a:rPr lang="en-US" sz="1400" dirty="0"/>
              <a:t>year 1		in 7 years		44%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   </a:t>
            </a:r>
            <a:r>
              <a:rPr lang="en-US" sz="1600" dirty="0"/>
              <a:t>For example. Investment B matures every two years with a return rate on investment 11%, and can be invested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in years 1, 3, 5, 7.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9/16/2013,  9/18/2013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5967</TotalTime>
  <Words>461</Words>
  <Application>Microsoft Macintosh PowerPoint</Application>
  <PresentationFormat>On-screen Show (4:3)</PresentationFormat>
  <Paragraphs>125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Lecture 5  Linear Programming III</vt:lpstr>
      <vt:lpstr>Warm Up</vt:lpstr>
      <vt:lpstr>Assignment Problem</vt:lpstr>
      <vt:lpstr>Thought Experiment</vt:lpstr>
      <vt:lpstr>Min Cost Flow Problem</vt:lpstr>
      <vt:lpstr>Shortest Path Problem</vt:lpstr>
      <vt:lpstr>Shortest Path Problem - Application</vt:lpstr>
      <vt:lpstr>Shortest Path Problem – Application Cont’d</vt:lpstr>
      <vt:lpstr>Multi-period Investment: Planning for Tuition Expenses</vt:lpstr>
      <vt:lpstr>Planning for Tuition Expenses</vt:lpstr>
      <vt:lpstr>Planning for Tuition Expenses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319</cp:revision>
  <cp:lastPrinted>2012-01-30T15:34:09Z</cp:lastPrinted>
  <dcterms:created xsi:type="dcterms:W3CDTF">2008-09-12T15:58:35Z</dcterms:created>
  <dcterms:modified xsi:type="dcterms:W3CDTF">2015-10-02T15:38:38Z</dcterms:modified>
</cp:coreProperties>
</file>