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92" r:id="rId4"/>
    <p:sldId id="263" r:id="rId5"/>
    <p:sldId id="268" r:id="rId6"/>
    <p:sldId id="279" r:id="rId7"/>
    <p:sldId id="281" r:id="rId8"/>
    <p:sldId id="282" r:id="rId9"/>
    <p:sldId id="284" r:id="rId10"/>
    <p:sldId id="285" r:id="rId11"/>
    <p:sldId id="286" r:id="rId12"/>
    <p:sldId id="291" r:id="rId13"/>
    <p:sldId id="287" r:id="rId14"/>
    <p:sldId id="288" r:id="rId15"/>
    <p:sldId id="289" r:id="rId16"/>
    <p:sldId id="290" r:id="rId17"/>
    <p:sldId id="274" r:id="rId18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rgbClr val="FFFFFF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rgbClr val="FFFFFF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rgbClr val="FFFFFF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rgbClr val="FFFFFF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00FF"/>
    <a:srgbClr val="008000"/>
    <a:srgbClr val="00CC00"/>
    <a:srgbClr val="FFFFFF"/>
    <a:srgbClr val="33CC33"/>
    <a:srgbClr val="9900CC"/>
    <a:srgbClr val="CC3300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9290" autoAdjust="0"/>
  </p:normalViewPr>
  <p:slideViewPr>
    <p:cSldViewPr>
      <p:cViewPr varScale="1">
        <p:scale>
          <a:sx n="138" d="100"/>
          <a:sy n="138" d="100"/>
        </p:scale>
        <p:origin x="-1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1206" y="-72"/>
      </p:cViewPr>
      <p:guideLst>
        <p:guide orient="horz" pos="2928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67" tIns="45733" rIns="91467" bIns="45733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67" tIns="45733" rIns="91467" bIns="45733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5075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67" tIns="45733" rIns="91467" bIns="4573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788" y="8855075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67" tIns="45733" rIns="91467" bIns="4573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1DE43A3B-398A-4B4B-AE80-05F7BAC0CD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86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03" tIns="46502" rIns="93003" bIns="46502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03" tIns="46502" rIns="93003" bIns="4650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150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6425"/>
            <a:ext cx="503237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03" tIns="46502" rIns="93003" bIns="465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03" tIns="46502" rIns="93003" bIns="4650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4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03" tIns="46502" rIns="93003" bIns="4650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7B33D97A-136C-AE48-BA36-0E4F26AD9F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1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4A8362-F6BA-0847-9430-B276C5284F93}" type="slidenum">
              <a:rPr lang="en-US"/>
              <a:pPr/>
              <a:t>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BD013-10A8-8647-ABF6-5A5E2D2594A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10/14/2013,    10/16/2013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fld id="{840E8B80-C9B0-3744-8EC8-37F4266778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fld id="{BF1E9E96-D567-6941-BB4B-4065B7359F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fld id="{0BCA510D-D16B-D144-B8A1-97D684FD71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entury Gothic" charset="0"/>
              </a:defRPr>
            </a:lvl1pPr>
          </a:lstStyle>
          <a:p>
            <a:r>
              <a:rPr lang="en-US" dirty="0" smtClean="0"/>
              <a:t>10/14/2013,    10/16/2013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Century Gothic" charset="0"/>
              </a:defRPr>
            </a:lvl1pPr>
          </a:lstStyle>
          <a:p>
            <a:endParaRPr lang="en-US"/>
          </a:p>
          <a:p>
            <a:fld id="{163F1664-4067-F241-8716-70D5BE4E3D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11430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3081" name="Picture 14" descr="j013027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57200"/>
            <a:ext cx="11160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264275"/>
            <a:ext cx="5410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Century Gothic" charset="0"/>
              </a:defRPr>
            </a:lvl1pPr>
          </a:lstStyle>
          <a:p>
            <a:r>
              <a:rPr lang="en-US" dirty="0" smtClean="0"/>
              <a:t>Professor Dong, Washington University in St. Louis, MO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0" y="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OSCM 230 </a:t>
            </a:r>
            <a:r>
              <a:rPr lang="en-US" sz="1200" dirty="0" smtClean="0">
                <a:solidFill>
                  <a:schemeClr val="tx1"/>
                </a:solidFill>
                <a:latin typeface="Century Gothic" pitchFamily="34" charset="0"/>
              </a:rPr>
              <a:t>Fall 2013</a:t>
            </a:r>
            <a:endParaRPr lang="en-US" sz="12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>
              <a:defRPr/>
            </a:pPr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Management Science</a:t>
            </a: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6880225" y="0"/>
            <a:ext cx="2263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Lecture </a:t>
            </a:r>
            <a:r>
              <a:rPr lang="en-US" sz="1200" dirty="0" smtClean="0">
                <a:solidFill>
                  <a:schemeClr val="tx1"/>
                </a:solidFill>
                <a:latin typeface="Century Gothic" pitchFamily="34" charset="0"/>
              </a:rPr>
              <a:t>8</a:t>
            </a:r>
            <a:endParaRPr lang="en-US" sz="1200" dirty="0">
              <a:solidFill>
                <a:schemeClr val="tx1"/>
              </a:solidFill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Integer Linear Programming</a:t>
            </a: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Gothic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Gothic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Gothic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Gothic" pitchFamily="34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278475C-0AE8-9144-92D0-5363AED8B5C2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latin typeface="Century Gothic" charset="0"/>
              </a:rPr>
              <a:t>Lecture </a:t>
            </a:r>
            <a:r>
              <a:rPr lang="en-US" dirty="0" smtClean="0">
                <a:latin typeface="Century Gothic" charset="0"/>
              </a:rPr>
              <a:t>8 </a:t>
            </a:r>
            <a:r>
              <a:rPr lang="en-US" dirty="0">
                <a:latin typeface="Century Gothic" charset="0"/>
              </a:rPr>
              <a:t/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Integer Linear Programming</a:t>
            </a:r>
          </a:p>
        </p:txBody>
      </p:sp>
      <p:sp>
        <p:nvSpPr>
          <p:cNvPr id="410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Suppose Remington Manufacturing did not want to produce any units of product </a:t>
            </a:r>
            <a:r>
              <a:rPr lang="en-US" sz="2400" dirty="0"/>
              <a:t>X</a:t>
            </a:r>
            <a:r>
              <a:rPr lang="en-US" sz="2400" dirty="0" smtClean="0"/>
              <a:t> unless it produced at least 40 units of this product</a:t>
            </a:r>
          </a:p>
          <a:p>
            <a:r>
              <a:rPr lang="en-US" sz="2400" dirty="0" smtClean="0"/>
              <a:t>This type of restriction can be modeled as:</a:t>
            </a:r>
          </a:p>
          <a:p>
            <a:pPr algn="ctr"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X≤</a:t>
            </a:r>
            <a:r>
              <a:rPr lang="en-US" sz="2400" dirty="0" err="1">
                <a:solidFill>
                  <a:srgbClr val="0000FF"/>
                </a:solidFill>
              </a:rPr>
              <a:t>m</a:t>
            </a:r>
            <a:r>
              <a:rPr lang="en-US" sz="2400" dirty="0" err="1" smtClean="0">
                <a:solidFill>
                  <a:srgbClr val="0000FF"/>
                </a:solidFill>
              </a:rPr>
              <a:t>×Y</a:t>
            </a:r>
            <a:endParaRPr lang="en-US" sz="2400" dirty="0" smtClean="0">
              <a:solidFill>
                <a:srgbClr val="0000FF"/>
              </a:solidFill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X≥40×Y</a:t>
            </a:r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 smtClean="0">
                <a:solidFill>
                  <a:srgbClr val="0000FF"/>
                </a:solidFill>
              </a:rPr>
              <a:t>m</a:t>
            </a:r>
            <a:r>
              <a:rPr lang="en-US" sz="2400" dirty="0" smtClean="0">
                <a:solidFill>
                  <a:srgbClr val="0000FF"/>
                </a:solidFill>
              </a:rPr>
              <a:t>=</a:t>
            </a:r>
            <a:r>
              <a:rPr lang="en-US" sz="2400" dirty="0" err="1" smtClean="0">
                <a:solidFill>
                  <a:srgbClr val="0000FF"/>
                </a:solidFill>
              </a:rPr>
              <a:t>max(X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00FF"/>
                </a:solidFill>
              </a:rPr>
              <a:t>Y</a:t>
            </a:r>
            <a:r>
              <a:rPr lang="en-US" sz="2400" dirty="0" smtClean="0"/>
              <a:t> is a binary variable.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According to the first constraint, if 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assumes any positive value, </a:t>
            </a:r>
            <a:r>
              <a:rPr lang="en-US" sz="2400" dirty="0" smtClean="0">
                <a:solidFill>
                  <a:srgbClr val="0000FF"/>
                </a:solidFill>
              </a:rPr>
              <a:t>Y</a:t>
            </a:r>
            <a:r>
              <a:rPr lang="en-US" sz="2400" dirty="0" smtClean="0"/>
              <a:t> must equal to 1. However, according to the second constraint, if </a:t>
            </a:r>
            <a:r>
              <a:rPr lang="en-US" sz="2400" dirty="0" smtClean="0">
                <a:solidFill>
                  <a:srgbClr val="0000FF"/>
                </a:solidFill>
              </a:rPr>
              <a:t>Y=1</a:t>
            </a:r>
            <a:r>
              <a:rPr lang="en-US" sz="2400" dirty="0" smtClean="0"/>
              <a:t> then 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must be at least 40.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BF1E9E96-D567-6941-BB4B-4065B7359FF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Ridge Hot Tubs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417638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Blue 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Ridge Hot Tubs manufactures and sells two models of hot tubs: the Aqua-Spa and the Hydro-</a:t>
            </a:r>
            <a:r>
              <a:rPr lang="en-US" dirty="0" err="1">
                <a:solidFill>
                  <a:schemeClr val="tx1"/>
                </a:solidFill>
                <a:latin typeface="Century Gothic" pitchFamily="34" charset="0"/>
              </a:rPr>
              <a:t>Lux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.  </a:t>
            </a:r>
            <a:r>
              <a:rPr lang="en-US" dirty="0" err="1">
                <a:solidFill>
                  <a:schemeClr val="tx1"/>
                </a:solidFill>
                <a:latin typeface="Century Gothic" pitchFamily="34" charset="0"/>
              </a:rPr>
              <a:t>Howie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 Jones, the owner and manager of the company, needs to decide how many of each type of hot tub to produce during his next production cycle.  </a:t>
            </a:r>
            <a:endParaRPr lang="en-US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Century Gothic" pitchFamily="34" charset="0"/>
              </a:rPr>
              <a:t>Howie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buys prefabricated fiberglass hot tub shells from a local supplier and adds the pump and tubing to the shells to create his hot tubs.  (This supplier has the capacity to deliver as many hot tub shells as </a:t>
            </a:r>
            <a:r>
              <a:rPr lang="en-US" dirty="0" err="1">
                <a:solidFill>
                  <a:schemeClr val="tx1"/>
                </a:solidFill>
                <a:latin typeface="Century Gothic" pitchFamily="34" charset="0"/>
              </a:rPr>
              <a:t>Howie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 needs.)  </a:t>
            </a:r>
            <a:r>
              <a:rPr lang="en-US" dirty="0" err="1">
                <a:solidFill>
                  <a:schemeClr val="tx1"/>
                </a:solidFill>
                <a:latin typeface="Century Gothic" pitchFamily="34" charset="0"/>
              </a:rPr>
              <a:t>Howie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 installs the same type of pump into both hot tubs.  </a:t>
            </a:r>
            <a:endParaRPr lang="en-US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He 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will have only 200 pumps available during his next production cycle.  From a manufacturing standpoint, the main difference between the two models of hot tubs is the amount of tubing and labor required.  Each Aqua-Spa requires 9 hours of labor and 12 feet of tubing.  Each Hydro-</a:t>
            </a:r>
            <a:r>
              <a:rPr lang="en-US" dirty="0" err="1">
                <a:solidFill>
                  <a:schemeClr val="tx1"/>
                </a:solidFill>
                <a:latin typeface="Century Gothic" pitchFamily="34" charset="0"/>
              </a:rPr>
              <a:t>Lux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 requires 6 hours of labor and 16 feet of tubing.  </a:t>
            </a:r>
            <a:r>
              <a:rPr lang="en-US" dirty="0" err="1">
                <a:solidFill>
                  <a:schemeClr val="tx1"/>
                </a:solidFill>
                <a:latin typeface="Century Gothic" pitchFamily="34" charset="0"/>
              </a:rPr>
              <a:t>Howie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 expects to have 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1,520 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production labor hours and 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2,650 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feet of tubing available during the next production cycle.  </a:t>
            </a:r>
            <a:endParaRPr lang="en-US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0BCA510D-D16B-D144-B8A1-97D684FD71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  <p:pic>
        <p:nvPicPr>
          <p:cNvPr id="11266" name="Picture 2" descr="C:\Documents and Settings\dong\Local Settings\Temporary Internet Files\Content.IE5\73KE9T12\MCj018729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867400"/>
            <a:ext cx="1447343" cy="86594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Ridge Hot Tubs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BF1E9E96-D567-6941-BB4B-4065B7359FF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 err="1" smtClean="0">
                <a:solidFill>
                  <a:schemeClr val="tx1"/>
                </a:solidFill>
                <a:latin typeface="Century Gothic" pitchFamily="34" charset="0"/>
              </a:rPr>
              <a:t>Howie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 earns a profit of 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$350 on each Aqua-Spa 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he sells and 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$300 on each Hydro-</a:t>
            </a:r>
            <a:r>
              <a:rPr lang="en-US" b="1" dirty="0" err="1" smtClean="0">
                <a:solidFill>
                  <a:schemeClr val="tx1"/>
                </a:solidFill>
                <a:latin typeface="Century Gothic" pitchFamily="34" charset="0"/>
              </a:rPr>
              <a:t>Lux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 he sells. However, 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if the company produces more than 50 Hydro-</a:t>
            </a:r>
            <a:r>
              <a:rPr lang="en-US" b="1" dirty="0" err="1" smtClean="0">
                <a:solidFill>
                  <a:schemeClr val="tx1"/>
                </a:solidFill>
                <a:latin typeface="Century Gothic" pitchFamily="34" charset="0"/>
              </a:rPr>
              <a:t>Luxes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, it is able to increase its profit to $325 on each Hydro-</a:t>
            </a:r>
            <a:r>
              <a:rPr lang="en-US" b="1" dirty="0" err="1" smtClean="0">
                <a:solidFill>
                  <a:schemeClr val="tx1"/>
                </a:solidFill>
                <a:latin typeface="Century Gothic" pitchFamily="34" charset="0"/>
              </a:rPr>
              <a:t>Lux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 unit produced in excess of 50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. The question is, how many Aqua-Spas and Hydro-</a:t>
            </a:r>
            <a:r>
              <a:rPr lang="en-US" dirty="0" err="1" smtClean="0">
                <a:solidFill>
                  <a:schemeClr val="tx1"/>
                </a:solidFill>
                <a:latin typeface="Century Gothic" pitchFamily="34" charset="0"/>
              </a:rPr>
              <a:t>Luxes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 should </a:t>
            </a:r>
            <a:r>
              <a:rPr lang="en-US" dirty="0" err="1" smtClean="0">
                <a:solidFill>
                  <a:schemeClr val="tx1"/>
                </a:solidFill>
                <a:latin typeface="Century Gothic" pitchFamily="34" charset="0"/>
              </a:rPr>
              <a:t>Howie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 produce if he wants to maximize his profits during the next production cycle?</a:t>
            </a:r>
          </a:p>
        </p:txBody>
      </p:sp>
      <p:pic>
        <p:nvPicPr>
          <p:cNvPr id="8" name="Picture 2" descr="C:\Documents and Settings\dong\Local Settings\Temporary Internet Files\Content.IE5\73KE9T12\MCj018729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867400"/>
            <a:ext cx="1447343" cy="86594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Ridge Hot 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Variables: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Objective Function: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828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=the number of Aqua-Spas produced</a:t>
            </a:r>
          </a:p>
          <a:p>
            <a:pPr algn="l"/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=the number of Hydro-</a:t>
            </a:r>
            <a:r>
              <a:rPr lang="en-US" dirty="0" err="1" smtClean="0">
                <a:solidFill>
                  <a:srgbClr val="0000FF"/>
                </a:solidFill>
                <a:latin typeface="Century Gothic" pitchFamily="34" charset="0"/>
              </a:rPr>
              <a:t>Luxes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produced at $300 per unit</a:t>
            </a:r>
          </a:p>
          <a:p>
            <a:pPr algn="l"/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=the number of Hydro-</a:t>
            </a:r>
            <a:r>
              <a:rPr lang="en-US" dirty="0" err="1" smtClean="0">
                <a:solidFill>
                  <a:srgbClr val="0000FF"/>
                </a:solidFill>
                <a:latin typeface="Century Gothic" pitchFamily="34" charset="0"/>
              </a:rPr>
              <a:t>Luxes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produced at $325 per unit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4648200"/>
            <a:ext cx="425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MAX 350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+ 300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+ 325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</a:t>
            </a:r>
            <a:endParaRPr lang="en-US" dirty="0">
              <a:solidFill>
                <a:srgbClr val="0000FF"/>
              </a:solidFill>
              <a:latin typeface="Century Gothic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BF1E9E96-D567-6941-BB4B-4065B7359FF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Ridge Hot 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Constraints: </a:t>
            </a: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71600" y="2286000"/>
            <a:ext cx="655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pump: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+X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+X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≤ 200</a:t>
            </a:r>
          </a:p>
          <a:p>
            <a:pPr algn="l"/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labor: 9X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+6X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+6X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≤ 1,520</a:t>
            </a:r>
          </a:p>
          <a:p>
            <a:pPr algn="l"/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tubing: 12X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+16X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+16X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≤ 2,650</a:t>
            </a:r>
          </a:p>
          <a:p>
            <a:pPr algn="l"/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non-negativity: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≥ 0,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 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≥ 0,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≥ 0</a:t>
            </a:r>
          </a:p>
          <a:p>
            <a:pPr algn="l"/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latin typeface="Century Gothic" pitchFamily="34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nteger requirement: :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,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 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, 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must be integers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BF1E9E96-D567-6941-BB4B-4065B7359FF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Ridge Hot 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missing constraint: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The first constraint requires that Y=1 if any units of X</a:t>
            </a:r>
            <a:r>
              <a:rPr lang="en-US" baseline="-25000" dirty="0" smtClean="0"/>
              <a:t>22</a:t>
            </a:r>
            <a:r>
              <a:rPr lang="en-US" dirty="0" smtClean="0"/>
              <a:t> are produced. However, if Y=1, then the second constraint requires X</a:t>
            </a:r>
            <a:r>
              <a:rPr lang="en-US" baseline="-25000" dirty="0" smtClean="0"/>
              <a:t>21</a:t>
            </a:r>
            <a:r>
              <a:rPr lang="en-US" dirty="0" smtClean="0"/>
              <a:t> to be at least 50.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981200"/>
            <a:ext cx="563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≤ </a:t>
            </a:r>
            <a:r>
              <a:rPr lang="en-US" dirty="0" err="1" smtClean="0">
                <a:solidFill>
                  <a:srgbClr val="0000FF"/>
                </a:solidFill>
                <a:latin typeface="Century Gothic" pitchFamily="34" charset="0"/>
              </a:rPr>
              <a:t>m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Y   (</a:t>
            </a:r>
            <a:r>
              <a:rPr lang="en-US" dirty="0" err="1" smtClean="0">
                <a:solidFill>
                  <a:srgbClr val="0000FF"/>
                </a:solidFill>
                <a:latin typeface="Century Gothic" pitchFamily="34" charset="0"/>
              </a:rPr>
              <a:t>m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=an arbitrarily large numerical constant)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≥ 50 Y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</a:t>
            </a:r>
            <a:r>
              <a:rPr lang="en-US" dirty="0">
                <a:solidFill>
                  <a:srgbClr val="0000FF"/>
                </a:solidFill>
                <a:latin typeface="Century Gothic" pitchFamily="34" charset="0"/>
              </a:rPr>
              <a:t> ≤ 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50 </a:t>
            </a:r>
          </a:p>
          <a:p>
            <a:pPr algn="l"/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and Y binary.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BF1E9E96-D567-6941-BB4B-4065B7359FF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Optimal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1600200"/>
            <a:ext cx="4800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= 117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21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= 50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  <a:latin typeface="Century Gothic" pitchFamily="34" charset="0"/>
              </a:rPr>
              <a:t>22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= 27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Y = 1</a:t>
            </a:r>
          </a:p>
          <a:p>
            <a:pPr algn="l"/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Total profit = $64,725</a:t>
            </a:r>
            <a:endParaRPr lang="en-US" dirty="0">
              <a:solidFill>
                <a:srgbClr val="0000FF"/>
              </a:solidFill>
              <a:latin typeface="Century Gothic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0BCA510D-D16B-D144-B8A1-97D684FD710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B1FC4E7B-E9C5-0C41-9A77-37E6987F35F9}" type="slidenum">
              <a:rPr lang="en-US"/>
              <a:pPr/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Summary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Integer Linear Programming </a:t>
            </a:r>
          </a:p>
          <a:p>
            <a:pPr lvl="1"/>
            <a:r>
              <a:rPr lang="en-US">
                <a:latin typeface="Century Gothic" charset="0"/>
              </a:rPr>
              <a:t>More difficult to solve compared to LP</a:t>
            </a:r>
          </a:p>
          <a:p>
            <a:pPr lvl="1"/>
            <a:r>
              <a:rPr lang="en-US">
                <a:latin typeface="Century Gothic" charset="0"/>
              </a:rPr>
              <a:t>Need to re-solve the problem for sensitivity questions</a:t>
            </a:r>
          </a:p>
          <a:p>
            <a:r>
              <a:rPr lang="en-US">
                <a:latin typeface="Century Gothic" charset="0"/>
              </a:rPr>
              <a:t>Binary variables is powerful in </a:t>
            </a:r>
          </a:p>
          <a:p>
            <a:pPr lvl="1"/>
            <a:r>
              <a:rPr lang="en-US" b="1">
                <a:latin typeface="Century Gothic" charset="0"/>
              </a:rPr>
              <a:t>describing logical constraints</a:t>
            </a:r>
          </a:p>
          <a:p>
            <a:pPr lvl="1"/>
            <a:r>
              <a:rPr lang="en-US" b="1">
                <a:latin typeface="Century Gothic" charset="0"/>
              </a:rPr>
              <a:t>modeling the fixed cost</a:t>
            </a:r>
          </a:p>
          <a:p>
            <a:pPr lvl="1"/>
            <a:r>
              <a:rPr lang="en-US" b="1">
                <a:latin typeface="Century Gothic" charset="0"/>
              </a:rPr>
              <a:t>modeling capacity constraint</a:t>
            </a:r>
          </a:p>
          <a:p>
            <a:pPr lvl="1"/>
            <a:r>
              <a:rPr lang="en-US" b="1">
                <a:latin typeface="Century Gothic" charset="0"/>
              </a:rPr>
              <a:t>modeling quantity threshold</a:t>
            </a:r>
          </a:p>
          <a:p>
            <a:pPr lvl="2">
              <a:buFontTx/>
              <a:buNone/>
            </a:pPr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</p:txBody>
      </p:sp>
      <p:sp>
        <p:nvSpPr>
          <p:cNvPr id="2048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B999833D-13A8-424A-AFD2-7B031E3171B2}" type="slidenum">
              <a:rPr lang="en-US"/>
              <a:pPr/>
              <a:t>2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</a:rPr>
              <a:t>Amazon warehouse location</a:t>
            </a:r>
            <a:endParaRPr lang="en-US" dirty="0">
              <a:latin typeface="Century Gothic" charset="0"/>
            </a:endParaRPr>
          </a:p>
        </p:txBody>
      </p:sp>
      <p:sp>
        <p:nvSpPr>
          <p:cNvPr id="512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95400"/>
            <a:ext cx="5905500" cy="1600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B999833D-13A8-424A-AFD2-7B031E3171B2}" type="slidenum">
              <a:rPr lang="en-US"/>
              <a:pPr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</a:rPr>
              <a:t>Bakery Question</a:t>
            </a:r>
            <a:endParaRPr lang="en-US" dirty="0">
              <a:latin typeface="Century Gothic" charset="0"/>
            </a:endParaRPr>
          </a:p>
        </p:txBody>
      </p:sp>
      <p:sp>
        <p:nvSpPr>
          <p:cNvPr id="512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6400"/>
            <a:ext cx="58928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1105"/>
      </p:ext>
    </p:extLst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28A20A2-0D57-DB4E-AB49-52B305CB6209}" type="slidenum">
              <a:rPr lang="en-US"/>
              <a:pPr/>
              <a:t>4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Solving IP in </a:t>
            </a:r>
            <a:r>
              <a:rPr lang="en-US" dirty="0" smtClean="0">
                <a:latin typeface="Century Gothic" charset="0"/>
              </a:rPr>
              <a:t>Excel</a:t>
            </a:r>
            <a:endParaRPr lang="en-US" dirty="0">
              <a:latin typeface="Century Gothic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38100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entury Gothic" charset="0"/>
              </a:rPr>
              <a:t>1. Add integer constraints</a:t>
            </a:r>
          </a:p>
          <a:p>
            <a:pPr>
              <a:buFontTx/>
              <a:buNone/>
            </a:pPr>
            <a:endParaRPr lang="en-US" sz="2000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entury Gothic" charset="0"/>
              </a:rPr>
              <a:t>2. </a:t>
            </a:r>
            <a:r>
              <a:rPr lang="en-US" sz="2000" dirty="0" smtClean="0">
                <a:latin typeface="Century Gothic" charset="0"/>
              </a:rPr>
              <a:t>Solver Options: Set </a:t>
            </a:r>
            <a:r>
              <a:rPr lang="en-US" sz="2000" b="1" dirty="0">
                <a:solidFill>
                  <a:schemeClr val="hlink"/>
                </a:solidFill>
                <a:latin typeface="Century Gothic" charset="0"/>
              </a:rPr>
              <a:t>0</a:t>
            </a:r>
            <a:r>
              <a:rPr lang="en-US" sz="2000" dirty="0">
                <a:latin typeface="Century Gothic" charset="0"/>
              </a:rPr>
              <a:t> for </a:t>
            </a:r>
            <a:r>
              <a:rPr lang="en-US" sz="2000" b="1" dirty="0" smtClean="0">
                <a:solidFill>
                  <a:srgbClr val="0000FF"/>
                </a:solidFill>
                <a:latin typeface="Century Gothic" charset="0"/>
              </a:rPr>
              <a:t>Integer Optimality (%) </a:t>
            </a:r>
            <a:r>
              <a:rPr lang="en-US" sz="2000" dirty="0" smtClean="0">
                <a:latin typeface="Century Gothic" charset="0"/>
              </a:rPr>
              <a:t>to </a:t>
            </a:r>
            <a:r>
              <a:rPr lang="en-US" sz="2000" dirty="0">
                <a:latin typeface="Century Gothic" charset="0"/>
              </a:rPr>
              <a:t>find the true optimal </a:t>
            </a:r>
            <a:r>
              <a:rPr lang="en-US" sz="2000" dirty="0" smtClean="0">
                <a:latin typeface="Century Gothic" charset="0"/>
              </a:rPr>
              <a:t>solution</a:t>
            </a:r>
          </a:p>
          <a:p>
            <a:pPr>
              <a:buFontTx/>
              <a:buNone/>
            </a:pPr>
            <a:endParaRPr lang="en-US" sz="2000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Century Gothic" charset="0"/>
              </a:rPr>
              <a:t>3</a:t>
            </a:r>
            <a:r>
              <a:rPr lang="en-US" sz="2000" dirty="0">
                <a:latin typeface="Century Gothic" charset="0"/>
              </a:rPr>
              <a:t>. Solver </a:t>
            </a:r>
            <a:r>
              <a:rPr lang="en-US" sz="2000" b="1" dirty="0">
                <a:latin typeface="Century Gothic" charset="0"/>
              </a:rPr>
              <a:t>DOES NOT </a:t>
            </a:r>
            <a:r>
              <a:rPr lang="en-US" sz="2000" dirty="0">
                <a:latin typeface="Century Gothic" charset="0"/>
              </a:rPr>
              <a:t>provide Sensitivity Report. </a:t>
            </a:r>
          </a:p>
          <a:p>
            <a:pPr>
              <a:buFontTx/>
              <a:buNone/>
            </a:pPr>
            <a:endParaRPr lang="en-US" sz="2000" dirty="0">
              <a:latin typeface="Century Gothic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entury Gothic" charset="0"/>
              </a:rPr>
              <a:t>4. To answer sensitivity questions, re-run computer program using updated information</a:t>
            </a: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144347" cy="4973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Callout 1 1"/>
          <p:cNvSpPr/>
          <p:nvPr/>
        </p:nvSpPr>
        <p:spPr bwMode="auto">
          <a:xfrm>
            <a:off x="7162800" y="3068559"/>
            <a:ext cx="1828800" cy="876300"/>
          </a:xfrm>
          <a:prstGeom prst="borderCallout1">
            <a:avLst/>
          </a:prstGeom>
          <a:solidFill>
            <a:srgbClr val="CCFFFF"/>
          </a:solidFill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The limit may need to be increased for larger IP models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810000" y="2590800"/>
            <a:ext cx="2362200" cy="76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8D006CED-76BC-0446-88AA-3352487C32A4}" type="slidenum">
              <a:rPr lang="en-US"/>
              <a:pPr/>
              <a:t>5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Century Gothic" charset="0"/>
              </a:rPr>
              <a:t>Binary (0/1) Variables and Binary Choice Models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hlink"/>
                </a:solidFill>
                <a:latin typeface="Century Gothic" charset="0"/>
              </a:rPr>
              <a:t>          x</a:t>
            </a:r>
            <a:r>
              <a:rPr lang="en-US" sz="2000" baseline="-25000" dirty="0">
                <a:solidFill>
                  <a:schemeClr val="hlink"/>
                </a:solidFill>
                <a:latin typeface="Century Gothic" charset="0"/>
              </a:rPr>
              <a:t>i</a:t>
            </a:r>
            <a:r>
              <a:rPr lang="en-US" sz="2000" dirty="0">
                <a:solidFill>
                  <a:schemeClr val="hlink"/>
                </a:solidFill>
                <a:latin typeface="Century Gothic" charset="0"/>
              </a:rPr>
              <a:t>  = Indicator for  Project</a:t>
            </a:r>
            <a:r>
              <a:rPr lang="en-US" sz="2000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  </a:t>
            </a:r>
            <a:r>
              <a:rPr lang="en-US" sz="2000" dirty="0" err="1">
                <a:solidFill>
                  <a:schemeClr val="hlink"/>
                </a:solidFill>
                <a:latin typeface="Century Gothic" charset="0"/>
                <a:sym typeface="Symbol" charset="2"/>
              </a:rPr>
              <a:t>i</a:t>
            </a:r>
            <a:r>
              <a:rPr lang="en-US" sz="2000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 =</a:t>
            </a:r>
            <a:endParaRPr lang="en-US" sz="2000" dirty="0">
              <a:solidFill>
                <a:schemeClr val="hlink"/>
              </a:solidFill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entury Gothic" charset="0"/>
              </a:rPr>
              <a:t>1. </a:t>
            </a:r>
            <a:r>
              <a:rPr lang="en-US" sz="2000" u="sng" dirty="0">
                <a:latin typeface="Century Gothic" charset="0"/>
              </a:rPr>
              <a:t>Mutually </a:t>
            </a:r>
            <a:r>
              <a:rPr lang="en-US" sz="2000" u="sng">
                <a:latin typeface="Century Gothic" charset="0"/>
              </a:rPr>
              <a:t>Exclusive</a:t>
            </a:r>
            <a:r>
              <a:rPr lang="en-US" sz="2000">
                <a:latin typeface="Century Gothic" charset="0"/>
              </a:rPr>
              <a:t> </a:t>
            </a:r>
            <a:r>
              <a:rPr lang="en-US" sz="2000" smtClean="0">
                <a:latin typeface="Century Gothic" charset="0"/>
              </a:rPr>
              <a:t>Constraint</a:t>
            </a:r>
            <a:endParaRPr lang="en-US" sz="2000" dirty="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entury Gothic" charset="0"/>
              </a:rPr>
              <a:t>      Example: Can’t select both Project 1 and Project 3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entury Gothic" charset="0"/>
              </a:rPr>
              <a:t>2. </a:t>
            </a:r>
            <a:r>
              <a:rPr lang="en-US" sz="2000" u="sng" dirty="0">
                <a:latin typeface="Century Gothic" charset="0"/>
              </a:rPr>
              <a:t>Co-requisite</a:t>
            </a:r>
            <a:r>
              <a:rPr lang="en-US" sz="2000" dirty="0">
                <a:latin typeface="Century Gothic" charset="0"/>
              </a:rPr>
              <a:t> Projects Constraint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entury Gothic" charset="0"/>
              </a:rPr>
              <a:t>     </a:t>
            </a:r>
            <a:r>
              <a:rPr lang="en-US" sz="1800" dirty="0">
                <a:latin typeface="Century Gothic" charset="0"/>
              </a:rPr>
              <a:t>Example: Project 1 and Project 2 have to be selected together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entury Gothic" charset="0"/>
              </a:rPr>
              <a:t>3. </a:t>
            </a:r>
            <a:r>
              <a:rPr lang="en-US" sz="2000" u="sng" dirty="0">
                <a:latin typeface="Century Gothic" charset="0"/>
              </a:rPr>
              <a:t>Prerequisite Projects</a:t>
            </a:r>
            <a:r>
              <a:rPr lang="en-US" sz="2000" dirty="0">
                <a:latin typeface="Century Gothic" charset="0"/>
              </a:rPr>
              <a:t> Constraint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entury Gothic" charset="0"/>
              </a:rPr>
              <a:t>	 </a:t>
            </a:r>
            <a:r>
              <a:rPr lang="en-US" sz="1800" dirty="0">
                <a:latin typeface="Century Gothic" charset="0"/>
              </a:rPr>
              <a:t>Example: Project 4 cannot be selected unless Project 2 is selected, but if Project 2 is selected, Project 4 can be not selected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entury Gothic" charset="0"/>
              </a:rPr>
              <a:t>4.  </a:t>
            </a:r>
            <a:r>
              <a:rPr lang="en-US" sz="1800" u="sng" dirty="0">
                <a:latin typeface="Century Gothic" charset="0"/>
              </a:rPr>
              <a:t>K out of N</a:t>
            </a:r>
            <a:r>
              <a:rPr lang="en-US" sz="1800" dirty="0">
                <a:latin typeface="Century Gothic" charset="0"/>
              </a:rPr>
              <a:t> Projects Constraint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entury Gothic" charset="0"/>
              </a:rPr>
              <a:t>       Example: Must Choose at least one of Projects 5, 6, 7</a:t>
            </a:r>
          </a:p>
        </p:txBody>
      </p:sp>
      <p:sp>
        <p:nvSpPr>
          <p:cNvPr id="11269" name="AutoShape 5"/>
          <p:cNvSpPr>
            <a:spLocks/>
          </p:cNvSpPr>
          <p:nvPr/>
        </p:nvSpPr>
        <p:spPr bwMode="auto">
          <a:xfrm>
            <a:off x="5257800" y="12192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410200" y="1219200"/>
            <a:ext cx="2238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chemeClr val="hlink"/>
                </a:solidFill>
                <a:latin typeface="Century Gothic" charset="0"/>
              </a:rPr>
              <a:t>1  accept Project i</a:t>
            </a:r>
          </a:p>
          <a:p>
            <a:pPr algn="l"/>
            <a:r>
              <a:rPr lang="en-US" b="1">
                <a:solidFill>
                  <a:schemeClr val="hlink"/>
                </a:solidFill>
                <a:latin typeface="Century Gothic" charset="0"/>
              </a:rPr>
              <a:t>0  reject   Project i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224213" y="2359025"/>
            <a:ext cx="1246893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1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 + 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3</a:t>
            </a:r>
            <a:r>
              <a:rPr lang="en-US" b="1" baseline="-25000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≤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1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2670175" y="3492500"/>
            <a:ext cx="2436813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1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 = 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2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 or  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1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 - 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2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 = 0</a:t>
            </a:r>
            <a:endParaRPr lang="en-US" b="1" baseline="-25000" dirty="0">
              <a:solidFill>
                <a:schemeClr val="hlink"/>
              </a:solidFill>
              <a:latin typeface="Century Gothic" charset="0"/>
            </a:endParaRP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2614613" y="4940300"/>
            <a:ext cx="2520204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smtClean="0">
                <a:solidFill>
                  <a:schemeClr val="hlink"/>
                </a:solidFill>
                <a:latin typeface="Century Gothic" charset="0"/>
              </a:rPr>
              <a:t>x</a:t>
            </a:r>
            <a:r>
              <a:rPr lang="en-US" b="1" baseline="-25000" smtClean="0">
                <a:solidFill>
                  <a:schemeClr val="hlink"/>
                </a:solidFill>
                <a:latin typeface="Century Gothic" charset="0"/>
              </a:rPr>
              <a:t>4</a:t>
            </a:r>
            <a:r>
              <a:rPr lang="en-US" b="1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≤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2   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or  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4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 - 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2</a:t>
            </a:r>
            <a:r>
              <a:rPr lang="en-US" b="1" baseline="-25000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≤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0 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3048000" y="6172200"/>
            <a:ext cx="170852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5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 + 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6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+ x</a:t>
            </a:r>
            <a:r>
              <a:rPr lang="en-US" b="1" baseline="-25000" dirty="0">
                <a:solidFill>
                  <a:schemeClr val="hlink"/>
                </a:solidFill>
                <a:latin typeface="Century Gothic" charset="0"/>
              </a:rPr>
              <a:t>7</a:t>
            </a:r>
            <a:r>
              <a:rPr lang="en-US" b="1" baseline="-25000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≥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0000" y="1752600"/>
          <a:ext cx="114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2"/>
                <a:gridCol w="455131"/>
                <a:gridCol w="336177"/>
              </a:tblGrid>
              <a:tr h="2523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x</a:t>
                      </a:r>
                      <a:r>
                        <a:rPr lang="en-US" sz="1200" baseline="-25000" dirty="0" smtClean="0">
                          <a:latin typeface="Century Gothic" pitchFamily="34" charset="0"/>
                        </a:rPr>
                        <a:t>1</a:t>
                      </a:r>
                      <a:endParaRPr lang="en-US" sz="1200" baseline="-250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x</a:t>
                      </a:r>
                      <a:r>
                        <a:rPr lang="en-US" sz="1200" baseline="-25000" dirty="0" smtClean="0">
                          <a:latin typeface="Century Gothic" pitchFamily="34" charset="0"/>
                        </a:rPr>
                        <a:t>3</a:t>
                      </a:r>
                      <a:endParaRPr lang="en-US" sz="1200" baseline="-25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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ym typeface="Wingdings 2"/>
                        </a:rPr>
                        <a:t>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ym typeface="Wingdings 2"/>
                        </a:rPr>
                        <a:t>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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00" y="3352800"/>
          <a:ext cx="114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2"/>
                <a:gridCol w="455131"/>
                <a:gridCol w="336177"/>
              </a:tblGrid>
              <a:tr h="2523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x</a:t>
                      </a:r>
                      <a:r>
                        <a:rPr lang="en-US" sz="1200" baseline="-25000" dirty="0" smtClean="0">
                          <a:latin typeface="Century Gothic" pitchFamily="34" charset="0"/>
                        </a:rPr>
                        <a:t>1</a:t>
                      </a:r>
                      <a:endParaRPr lang="en-US" sz="1200" baseline="-250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x</a:t>
                      </a:r>
                      <a:r>
                        <a:rPr lang="en-US" sz="1200" baseline="-25000" dirty="0" smtClean="0">
                          <a:latin typeface="Century Gothic" pitchFamily="34" charset="0"/>
                        </a:rPr>
                        <a:t>2</a:t>
                      </a:r>
                      <a:endParaRPr lang="en-US" sz="1200" baseline="-25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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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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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620000" y="4800600"/>
          <a:ext cx="114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2"/>
                <a:gridCol w="455131"/>
                <a:gridCol w="336177"/>
              </a:tblGrid>
              <a:tr h="2523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x</a:t>
                      </a:r>
                      <a:r>
                        <a:rPr lang="en-US" sz="1200" baseline="-25000" dirty="0" smtClean="0">
                          <a:latin typeface="Century Gothic" pitchFamily="34" charset="0"/>
                        </a:rPr>
                        <a:t>2</a:t>
                      </a:r>
                      <a:endParaRPr lang="en-US" sz="1200" baseline="-250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x</a:t>
                      </a:r>
                      <a:r>
                        <a:rPr lang="en-US" sz="1200" baseline="-25000" dirty="0" smtClean="0">
                          <a:latin typeface="Century Gothic" pitchFamily="34" charset="0"/>
                        </a:rPr>
                        <a:t>4</a:t>
                      </a:r>
                      <a:endParaRPr lang="en-US" sz="1200" baseline="-25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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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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0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 2"/>
                        </a:rPr>
                        <a:t>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 Gothic" pitchFamily="34" charset="0"/>
                        </a:rPr>
                        <a:t>1</a:t>
                      </a:r>
                      <a:endParaRPr lang="en-US" sz="12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 animBg="1"/>
      <p:bldP spid="92169" grpId="0" animBg="1"/>
      <p:bldP spid="92170" grpId="0" animBg="1"/>
      <p:bldP spid="921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7E2BFA67-FAE1-884B-8FA4-4EE992294146}" type="slidenum">
              <a:rPr lang="en-US"/>
              <a:pPr/>
              <a:t>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Century Gothic" charset="0"/>
              </a:rPr>
              <a:t>Fixed Costs &amp; Capacity Constraints – Toy-R-4-U</a:t>
            </a:r>
          </a:p>
        </p:txBody>
      </p:sp>
      <p:sp>
        <p:nvSpPr>
          <p:cNvPr id="1741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The Toys-R-4-U Company has developed two new toys for possible inclusion in its product line for the upcoming Christmas season.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The company has two factories that are capable of producing these toys. Setting up the production facilities to begin production would cost $50,000 for Toy 1 and $80,000 for Toy 2. That is, if Toy 1 is set up to be produced in factory 1, then $50,000 will be incurred. If Toy 1 is also set up to be produced in factory 2, then another $50,000 will be incurred. Same logic applies to Toy 2. The unit profit of Toy 1 is $10, and the unit profit of Toy 2 is $15.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</a:t>
            </a:r>
            <a:r>
              <a:rPr lang="en-US" sz="1600" b="1">
                <a:latin typeface="Century Gothic" charset="0"/>
              </a:rPr>
              <a:t>Toy 1 </a:t>
            </a:r>
            <a:r>
              <a:rPr lang="en-US" sz="1600">
                <a:latin typeface="Century Gothic" charset="0"/>
              </a:rPr>
              <a:t>can be produced at the rate of </a:t>
            </a:r>
            <a:r>
              <a:rPr lang="en-US" sz="1600" b="1">
                <a:latin typeface="Century Gothic" charset="0"/>
              </a:rPr>
              <a:t>50 units per hour in factory 1 </a:t>
            </a:r>
            <a:r>
              <a:rPr lang="en-US" sz="1600">
                <a:latin typeface="Century Gothic" charset="0"/>
              </a:rPr>
              <a:t>and </a:t>
            </a:r>
            <a:r>
              <a:rPr lang="en-US" sz="1600" b="1">
                <a:latin typeface="Century Gothic" charset="0"/>
              </a:rPr>
              <a:t>40 units per hour in factory 2</a:t>
            </a:r>
            <a:r>
              <a:rPr lang="en-US" sz="1600">
                <a:latin typeface="Century Gothic" charset="0"/>
              </a:rPr>
              <a:t>. </a:t>
            </a:r>
            <a:r>
              <a:rPr lang="en-US" sz="1600" b="1">
                <a:latin typeface="Century Gothic" charset="0"/>
              </a:rPr>
              <a:t>Toy 2</a:t>
            </a:r>
            <a:r>
              <a:rPr lang="en-US" sz="1600">
                <a:latin typeface="Century Gothic" charset="0"/>
              </a:rPr>
              <a:t> can be produced at the rate of </a:t>
            </a:r>
            <a:r>
              <a:rPr lang="en-US" sz="1600" b="1">
                <a:latin typeface="Century Gothic" charset="0"/>
              </a:rPr>
              <a:t>40 units per hour in factory 1 </a:t>
            </a:r>
            <a:r>
              <a:rPr lang="en-US" sz="1600">
                <a:latin typeface="Century Gothic" charset="0"/>
              </a:rPr>
              <a:t>and </a:t>
            </a:r>
            <a:r>
              <a:rPr lang="en-US" sz="1600" b="1">
                <a:latin typeface="Century Gothic" charset="0"/>
              </a:rPr>
              <a:t>25 units per hour in factory 2</a:t>
            </a:r>
            <a:r>
              <a:rPr lang="en-US" sz="1600">
                <a:latin typeface="Century Gothic" charset="0"/>
              </a:rPr>
              <a:t>. Factories 1 and 2, respectively, have 500 hours and 700 hours of production time available before Christmas that could be used to produce these toys.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Formulate a Mixed Integer LP to determine </a:t>
            </a:r>
            <a:r>
              <a:rPr lang="en-US" sz="1600" b="1" u="sng">
                <a:latin typeface="Century Gothic" charset="0"/>
              </a:rPr>
              <a:t>how many units (if any) of each new toy</a:t>
            </a:r>
            <a:r>
              <a:rPr lang="en-US" sz="1600">
                <a:latin typeface="Century Gothic" charset="0"/>
              </a:rPr>
              <a:t> should be produced and </a:t>
            </a:r>
            <a:r>
              <a:rPr lang="en-US" sz="1600" b="1">
                <a:latin typeface="Century Gothic" charset="0"/>
              </a:rPr>
              <a:t>in which factory (or factories) they should be produced</a:t>
            </a:r>
            <a:r>
              <a:rPr lang="en-US" sz="1600">
                <a:latin typeface="Century Gothic" charset="0"/>
              </a:rPr>
              <a:t> to maximize the total profit. </a:t>
            </a:r>
          </a:p>
        </p:txBody>
      </p:sp>
      <p:pic>
        <p:nvPicPr>
          <p:cNvPr id="17413" name="Picture 15" descr="j0232903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5486400"/>
            <a:ext cx="890588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58C90862-E4C0-C243-B62C-13FAFB657D79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Formulation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r>
              <a:rPr lang="en-US">
                <a:latin typeface="Century Gothic" charset="0"/>
              </a:rPr>
              <a:t>Decision Variables:</a:t>
            </a: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  <a:p>
            <a:endParaRPr lang="en-US">
              <a:latin typeface="Century Gothic" charset="0"/>
            </a:endParaRPr>
          </a:p>
          <a:p>
            <a:r>
              <a:rPr lang="en-US">
                <a:latin typeface="Century Gothic" charset="0"/>
              </a:rPr>
              <a:t>Objective Function: </a:t>
            </a:r>
          </a:p>
          <a:p>
            <a:pPr>
              <a:buFontTx/>
              <a:buNone/>
            </a:pPr>
            <a:r>
              <a:rPr lang="en-US">
                <a:latin typeface="Century Gothic" charset="0"/>
              </a:rPr>
              <a:t>          MAX</a:t>
            </a:r>
          </a:p>
          <a:p>
            <a:r>
              <a:rPr lang="en-US">
                <a:latin typeface="Century Gothic" charset="0"/>
              </a:rPr>
              <a:t>Constraints:</a:t>
            </a:r>
          </a:p>
          <a:p>
            <a:pPr>
              <a:buFontTx/>
              <a:buNone/>
            </a:pPr>
            <a:r>
              <a:rPr lang="en-US" sz="1600">
                <a:latin typeface="Century Gothic" charset="0"/>
              </a:rPr>
              <a:t>		</a:t>
            </a:r>
          </a:p>
        </p:txBody>
      </p:sp>
      <p:pic>
        <p:nvPicPr>
          <p:cNvPr id="18437" name="Picture 4" descr="j0232903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5486400"/>
            <a:ext cx="890588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6F2246A8-CD17-F248-B68E-EAC40C899A8A}" type="slidenum">
              <a:rPr lang="en-US"/>
              <a:pPr/>
              <a:t>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001000" cy="1143000"/>
          </a:xfrm>
        </p:spPr>
        <p:txBody>
          <a:bodyPr/>
          <a:lstStyle/>
          <a:p>
            <a:r>
              <a:rPr lang="en-US" sz="2800">
                <a:latin typeface="Century Gothic" charset="0"/>
              </a:rPr>
              <a:t>Threshold Levels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Century Gothic" charset="0"/>
              </a:rPr>
              <a:t>In the Toys-R-4-U problem, each factory requires a minimum of 200 hours of utilization </a:t>
            </a:r>
            <a:r>
              <a:rPr lang="en-US" sz="2000" b="1">
                <a:latin typeface="Century Gothic" charset="0"/>
              </a:rPr>
              <a:t>per setup</a:t>
            </a:r>
            <a:r>
              <a:rPr lang="en-US" sz="2000">
                <a:latin typeface="Century Gothic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000">
              <a:latin typeface="Century Gothic" charset="0"/>
            </a:endParaRPr>
          </a:p>
          <a:p>
            <a:pPr>
              <a:lnSpc>
                <a:spcPct val="90000"/>
              </a:lnSpc>
            </a:pPr>
            <a:endParaRPr lang="en-US" sz="2000">
              <a:latin typeface="Century Gothic" charset="0"/>
            </a:endParaRPr>
          </a:p>
          <a:p>
            <a:pPr>
              <a:lnSpc>
                <a:spcPct val="90000"/>
              </a:lnSpc>
            </a:pPr>
            <a:endParaRPr lang="en-US" sz="2000">
              <a:latin typeface="Century Gothic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entury Gothic" charset="0"/>
              </a:rPr>
              <a:t>In the Toys-R-4-U problem, each factory requires a </a:t>
            </a:r>
            <a:r>
              <a:rPr lang="en-US" sz="2000" b="1">
                <a:latin typeface="Century Gothic" charset="0"/>
              </a:rPr>
              <a:t>minimum of 300 hours of utilization </a:t>
            </a:r>
            <a:r>
              <a:rPr lang="en-US" sz="2000">
                <a:latin typeface="Century Gothic" charset="0"/>
              </a:rPr>
              <a:t>if the facility is used. That is, </a:t>
            </a:r>
            <a:r>
              <a:rPr lang="en-US" sz="2000" b="1">
                <a:latin typeface="Century Gothic" charset="0"/>
              </a:rPr>
              <a:t>the total number of hours used should be greater than or equal to 300</a:t>
            </a:r>
            <a:r>
              <a:rPr lang="en-US" sz="2000">
                <a:latin typeface="Century Gothic" charset="0"/>
              </a:rPr>
              <a:t> regardless of it is one setup or two setups. If the factory is not used at all, this requirement does not apply. </a:t>
            </a:r>
          </a:p>
          <a:p>
            <a:pPr>
              <a:lnSpc>
                <a:spcPct val="90000"/>
              </a:lnSpc>
            </a:pPr>
            <a:endParaRPr lang="en-US" sz="2000">
              <a:latin typeface="Century Gothic" charset="0"/>
            </a:endParaRPr>
          </a:p>
        </p:txBody>
      </p:sp>
      <p:pic>
        <p:nvPicPr>
          <p:cNvPr id="19461" name="Picture 13" descr="j0232903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5486400"/>
            <a:ext cx="890588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More on Formulating Minimum Order/Purchase Size  Requirement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Many production and distribution problems have minimum lot size or order size requirements:</a:t>
            </a:r>
          </a:p>
          <a:p>
            <a:pPr lvl="1"/>
            <a:r>
              <a:rPr lang="en-US" sz="2400" dirty="0" smtClean="0"/>
              <a:t>A supplier may require a minimum order of 10 units.</a:t>
            </a:r>
          </a:p>
          <a:p>
            <a:pPr lvl="1"/>
            <a:r>
              <a:rPr lang="en-US" sz="2400" dirty="0" smtClean="0"/>
              <a:t>A manufacturer may not produce any units of a given item unless a certain minimum lot size will be produced.   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10/14/2013,    10/16/2013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smtClean="0"/>
          </a:p>
          <a:p>
            <a:fld id="{0BCA510D-D16B-D144-B8A1-97D684FD71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Professor Dong,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33CC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33CC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11305</TotalTime>
  <Words>1129</Words>
  <Application>Microsoft Macintosh PowerPoint</Application>
  <PresentationFormat>On-screen Show (4:3)</PresentationFormat>
  <Paragraphs>240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Lecture 8  Integer Linear Programming</vt:lpstr>
      <vt:lpstr>Amazon warehouse location</vt:lpstr>
      <vt:lpstr>Bakery Question</vt:lpstr>
      <vt:lpstr>Solving IP in Excel</vt:lpstr>
      <vt:lpstr>Binary (0/1) Variables and Binary Choice Models </vt:lpstr>
      <vt:lpstr>Fixed Costs &amp; Capacity Constraints – Toy-R-4-U</vt:lpstr>
      <vt:lpstr>Formulation</vt:lpstr>
      <vt:lpstr>Threshold Levels</vt:lpstr>
      <vt:lpstr>More on Formulating Minimum Order/Purchase Size  Requirement</vt:lpstr>
      <vt:lpstr>Modeling </vt:lpstr>
      <vt:lpstr>Blue Ridge Hot Tubs</vt:lpstr>
      <vt:lpstr>Blue Ridge Hot Tubs (cont.)</vt:lpstr>
      <vt:lpstr>Blue Ridge Hot Tubs</vt:lpstr>
      <vt:lpstr>Blue Ridge Hot Tubs</vt:lpstr>
      <vt:lpstr>Blue Ridge Hot Tubs</vt:lpstr>
      <vt:lpstr>An Optimal Solution</vt:lpstr>
      <vt:lpstr>Summary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OMM 230 Management Science</dc:title>
  <dc:creator>Olin School of Business</dc:creator>
  <cp:lastModifiedBy>Jacob Feldman</cp:lastModifiedBy>
  <cp:revision>406</cp:revision>
  <cp:lastPrinted>2001-02-21T16:52:24Z</cp:lastPrinted>
  <dcterms:created xsi:type="dcterms:W3CDTF">2008-09-29T16:52:17Z</dcterms:created>
  <dcterms:modified xsi:type="dcterms:W3CDTF">2015-09-21T13:41:05Z</dcterms:modified>
</cp:coreProperties>
</file>