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2" r:id="rId4"/>
    <p:sldId id="293" r:id="rId5"/>
    <p:sldId id="291" r:id="rId6"/>
    <p:sldId id="290" r:id="rId7"/>
    <p:sldId id="258" r:id="rId8"/>
    <p:sldId id="285" r:id="rId9"/>
    <p:sldId id="257" r:id="rId10"/>
    <p:sldId id="260" r:id="rId11"/>
    <p:sldId id="287" r:id="rId12"/>
    <p:sldId id="261" r:id="rId13"/>
    <p:sldId id="265" r:id="rId14"/>
    <p:sldId id="269" r:id="rId15"/>
    <p:sldId id="268" r:id="rId16"/>
    <p:sldId id="264" r:id="rId17"/>
    <p:sldId id="267" r:id="rId18"/>
    <p:sldId id="278" r:id="rId19"/>
    <p:sldId id="279" r:id="rId20"/>
    <p:sldId id="286" r:id="rId21"/>
    <p:sldId id="288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66FF"/>
    <a:srgbClr val="0000FF"/>
    <a:srgbClr val="FFFFFF"/>
    <a:srgbClr val="99FF33"/>
    <a:srgbClr val="CCFF66"/>
    <a:srgbClr val="CCFF99"/>
    <a:srgbClr val="99FF99"/>
    <a:srgbClr val="C0C0C0"/>
    <a:srgbClr val="0066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49" autoAdjust="0"/>
  </p:normalViewPr>
  <p:slideViewPr>
    <p:cSldViewPr>
      <p:cViewPr>
        <p:scale>
          <a:sx n="88" d="100"/>
          <a:sy n="88" d="100"/>
        </p:scale>
        <p:origin x="-168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-72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1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6063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56063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E64649-3E78-774A-B474-3D5B7DA4D4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6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4520"/>
            <a:ext cx="5140112" cy="418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262E92F-7195-F947-91EF-277DCA2E2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D1225-71DE-AE41-9D3D-8480D8A73FC6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Professor Dong Washington University in St. Louis, 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4A1087-C925-A34E-AE4E-961DF6D30E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25D180-8229-1549-91DC-93E8E1B03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CB4A76-C28B-F443-9F7B-34419230E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0C1083-1FD9-B948-8052-947AD402A0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4B811-F90B-8141-AA95-AE423323A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D01C03-C88F-5F4E-BD70-E36874404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40C64E5-39D5-E042-92EA-78603F5ED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260609-D763-B145-8F1A-04E6184E57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DD06C0A-D03A-BD46-9BB1-D1A007663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93B2ED-353A-C049-B3FE-BFA0719E8E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4AA9B1-F141-CF46-9413-BF76BD0C2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hm00063_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457200"/>
            <a:ext cx="727075" cy="893763"/>
          </a:xfrm>
          <a:prstGeom prst="rect">
            <a:avLst/>
          </a:prstGeom>
          <a:noFill/>
        </p:spPr>
      </p:pic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dirty="0" smtClean="0"/>
              <a:t>9/23/2013,         9/25/2013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64275"/>
            <a:ext cx="5410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6477000" y="626427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E18D8E5-6224-044B-B8AE-814F340342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0"/>
            <a:ext cx="185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sz="1800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7427913" y="0"/>
            <a:ext cx="171608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entury Gothic" pitchFamily="34" charset="0"/>
              </a:rPr>
              <a:t>Lecture 6</a:t>
            </a:r>
          </a:p>
          <a:p>
            <a:pPr algn="r"/>
            <a:r>
              <a:rPr lang="en-US" sz="1200">
                <a:latin typeface="Century Gothic" pitchFamily="34" charset="0"/>
              </a:rPr>
              <a:t>Linear Programming:</a:t>
            </a:r>
          </a:p>
          <a:p>
            <a:pPr algn="r"/>
            <a:r>
              <a:rPr lang="en-US" sz="1200">
                <a:latin typeface="Century Gothic" pitchFamily="34" charset="0"/>
              </a:rPr>
              <a:t>Sensitivity Analysis</a:t>
            </a:r>
            <a:endParaRPr lang="en-US" sz="180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71FD-F1F0-4045-A948-46EE460DEED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4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Linear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Max Flows + </a:t>
            </a:r>
            <a:r>
              <a:rPr lang="en-US" sz="2800" dirty="0" smtClean="0"/>
              <a:t>Sensitivity </a:t>
            </a:r>
            <a:r>
              <a:rPr lang="en-US" sz="2800" dirty="0"/>
              <a:t>Analysis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Professor Dong</a:t>
            </a:r>
          </a:p>
          <a:p>
            <a:r>
              <a:rPr lang="en-US" dirty="0" smtClean="0"/>
              <a:t>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D648-43A7-CA49-9480-734E3BCE3906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Change in OBJ Function Coefficient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057400" y="1828800"/>
            <a:ext cx="49214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 +    </a:t>
            </a:r>
            <a:r>
              <a:rPr lang="en-US" sz="1400" b="1" i="1" dirty="0">
                <a:solidFill>
                  <a:srgbClr val="0000FF"/>
                </a:solidFill>
                <a:latin typeface="Lucida Sans" charset="0"/>
              </a:rPr>
              <a:t>9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   x</a:t>
            </a:r>
            <a:r>
              <a:rPr lang="en-US" sz="1400" b="1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endParaRPr lang="en-US" sz="1400" dirty="0">
              <a:latin typeface="Lucida Sans" charset="0"/>
            </a:endParaRPr>
          </a:p>
          <a:p>
            <a:pPr algn="l"/>
            <a:r>
              <a:rPr lang="en-US" sz="1400" dirty="0">
                <a:latin typeface="Lucida Sans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Lucida Sans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≥ 0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,  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0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,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92125" y="1189038"/>
            <a:ext cx="80406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b="1">
                <a:latin typeface="Century Gothic" charset="0"/>
              </a:rPr>
              <a:t>       Q1. What if the unit profit of the deluxe bag is $10  instead of $9?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latin typeface="Century Gothic" charset="0"/>
              </a:rPr>
              <a:t>              What will happen to the optimal production plan and the optimal profit?</a:t>
            </a:r>
          </a:p>
        </p:txBody>
      </p:sp>
      <p:grpSp>
        <p:nvGrpSpPr>
          <p:cNvPr id="85022" name="Group 30"/>
          <p:cNvGrpSpPr>
            <a:grpSpLocks/>
          </p:cNvGrpSpPr>
          <p:nvPr/>
        </p:nvGrpSpPr>
        <p:grpSpPr bwMode="auto">
          <a:xfrm>
            <a:off x="6234113" y="1828800"/>
            <a:ext cx="1843087" cy="304800"/>
            <a:chOff x="3840" y="1152"/>
            <a:chExt cx="1161" cy="192"/>
          </a:xfrm>
        </p:grpSpPr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4052" y="1152"/>
              <a:ext cx="9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10 x</a:t>
              </a:r>
              <a:r>
                <a:rPr lang="en-US" sz="1400" b="1" i="1" baseline="-25000">
                  <a:solidFill>
                    <a:schemeClr val="accent2"/>
                  </a:solidFill>
                  <a:latin typeface="Lucida Sans" charset="0"/>
                </a:rPr>
                <a:t>1</a:t>
              </a:r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 + </a:t>
              </a:r>
              <a:r>
                <a:rPr lang="en-US" sz="1400" b="1" i="1">
                  <a:solidFill>
                    <a:srgbClr val="FF3300"/>
                  </a:solidFill>
                  <a:latin typeface="Lucida Sans" charset="0"/>
                </a:rPr>
                <a:t>10  </a:t>
              </a:r>
              <a:r>
                <a:rPr lang="en-US" sz="1400" b="1" i="1">
                  <a:solidFill>
                    <a:schemeClr val="hlink"/>
                  </a:solidFill>
                  <a:latin typeface="Lucida Sans" charset="0"/>
                </a:rPr>
                <a:t> </a:t>
              </a:r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x</a:t>
              </a:r>
              <a:r>
                <a:rPr lang="en-US" sz="1400" b="1" i="1" baseline="-25000">
                  <a:solidFill>
                    <a:schemeClr val="accent2"/>
                  </a:solidFill>
                  <a:latin typeface="Lucida Sans" charset="0"/>
                </a:rPr>
                <a:t>2</a:t>
              </a:r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295400" y="5867400"/>
            <a:ext cx="7007485" cy="923330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-9 ≤ 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5.29 (the allowable increase of the coefficient of </a:t>
            </a:r>
            <a:r>
              <a:rPr lang="en-US" sz="1800" b="1" i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800" b="1" i="1" baseline="-25000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) </a:t>
            </a:r>
            <a:endParaRPr lang="en-US" sz="1800" b="1" dirty="0" smtClean="0">
              <a:solidFill>
                <a:schemeClr val="hlink"/>
              </a:solidFill>
              <a:latin typeface="Century Gothic" charset="0"/>
              <a:sym typeface="Symbol" charset="2"/>
            </a:endParaRPr>
          </a:p>
          <a:p>
            <a:pPr algn="l"/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=&gt; 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Solution (540, 252) does NOT change</a:t>
            </a:r>
          </a:p>
          <a:p>
            <a:pPr algn="l"/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New profit = old profit + (10-9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)×252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= 7668+252=7920</a:t>
            </a:r>
          </a:p>
        </p:txBody>
      </p:sp>
      <p:pic>
        <p:nvPicPr>
          <p:cNvPr id="85021" name="Picture 29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62300"/>
            <a:ext cx="7029450" cy="2628900"/>
          </a:xfrm>
          <a:prstGeom prst="rect">
            <a:avLst/>
          </a:prstGeom>
          <a:noFill/>
        </p:spPr>
      </p:pic>
      <p:sp>
        <p:nvSpPr>
          <p:cNvPr id="85025" name="AutoShape 33"/>
          <p:cNvSpPr>
            <a:spLocks noChangeArrowheads="1"/>
          </p:cNvSpPr>
          <p:nvPr/>
        </p:nvSpPr>
        <p:spPr bwMode="auto">
          <a:xfrm>
            <a:off x="5486400" y="1828800"/>
            <a:ext cx="228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26" name="AutoShape 34"/>
          <p:cNvSpPr>
            <a:spLocks noChangeArrowheads="1"/>
          </p:cNvSpPr>
          <p:nvPr/>
        </p:nvSpPr>
        <p:spPr bwMode="auto">
          <a:xfrm>
            <a:off x="7391400" y="1828800"/>
            <a:ext cx="304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27" name="AutoShape 35"/>
          <p:cNvSpPr>
            <a:spLocks noChangeArrowheads="1"/>
          </p:cNvSpPr>
          <p:nvPr/>
        </p:nvSpPr>
        <p:spPr bwMode="auto">
          <a:xfrm>
            <a:off x="6400800" y="3975100"/>
            <a:ext cx="990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5005" grpId="0" animBg="1" autoUpdateAnimBg="0"/>
      <p:bldP spid="85025" grpId="0" animBg="1"/>
      <p:bldP spid="85026" grpId="0" animBg="1"/>
      <p:bldP spid="850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5C25-6CFA-434F-ABF0-5AB179A8959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“Allowable Increase” and </a:t>
            </a:r>
            <a:br>
              <a:rPr lang="en-US" sz="2400"/>
            </a:br>
            <a:r>
              <a:rPr lang="en-US" sz="2400"/>
              <a:t>“Allowable Decrease” in the “Adjustable Cells”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800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 Suppose                                Let     </a:t>
            </a:r>
          </a:p>
          <a:p>
            <a:endParaRPr lang="en-US" sz="2000" u="sng" dirty="0"/>
          </a:p>
          <a:p>
            <a:r>
              <a:rPr lang="en-US" sz="2000" dirty="0"/>
              <a:t>“</a:t>
            </a:r>
            <a:r>
              <a:rPr lang="en-US" sz="2000" b="1" dirty="0"/>
              <a:t>Allowable” ranges</a:t>
            </a:r>
            <a:r>
              <a:rPr lang="en-US" sz="1800" dirty="0"/>
              <a:t> </a:t>
            </a:r>
            <a:r>
              <a:rPr lang="en-US" sz="2000" dirty="0"/>
              <a:t>tell you how much the </a:t>
            </a:r>
            <a:r>
              <a:rPr lang="en-US" sz="2000" b="1" dirty="0"/>
              <a:t>coefficient of a given decision variable</a:t>
            </a:r>
            <a:r>
              <a:rPr lang="en-US" sz="2000" dirty="0"/>
              <a:t> in the objective function </a:t>
            </a:r>
            <a:r>
              <a:rPr lang="en-US" sz="2000" b="1" dirty="0"/>
              <a:t>may be increased or decreased </a:t>
            </a:r>
            <a:r>
              <a:rPr lang="en-US" sz="2000" b="1" u="sng" dirty="0"/>
              <a:t>without changing the optimal solution</a:t>
            </a:r>
            <a:r>
              <a:rPr lang="en-US" sz="2000" u="sng" dirty="0"/>
              <a:t> </a:t>
            </a:r>
            <a:r>
              <a:rPr lang="en-US" sz="2000" dirty="0"/>
              <a:t>(the value of the decision </a:t>
            </a:r>
            <a:r>
              <a:rPr lang="en-US" sz="2000" dirty="0" smtClean="0"/>
              <a:t>variables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*), </a:t>
            </a:r>
            <a:r>
              <a:rPr lang="en-US" sz="2000" dirty="0"/>
              <a:t>where all other data are assumed to be fixed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b="1" dirty="0"/>
              <a:t>Calculate the new Objective Function Value (</a:t>
            </a:r>
            <a:r>
              <a:rPr lang="en-US" sz="2000" b="1" dirty="0" err="1"/>
              <a:t>OV</a:t>
            </a:r>
            <a:r>
              <a:rPr lang="en-US" sz="2000" b="1" baseline="-25000" dirty="0" err="1"/>
              <a:t>new</a:t>
            </a:r>
            <a:r>
              <a:rPr lang="en-US" sz="2000" b="1" dirty="0"/>
              <a:t>)</a:t>
            </a:r>
            <a:endParaRPr lang="en-US" sz="2000" b="1" dirty="0">
              <a:solidFill>
                <a:schemeClr val="hlink"/>
              </a:solidFill>
            </a:endParaRP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When </a:t>
            </a:r>
            <a:r>
              <a:rPr lang="en-US" sz="1800" b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800" b="1" dirty="0" err="1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800" b="1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800" b="1" dirty="0" smtClean="0">
                <a:solidFill>
                  <a:schemeClr val="hlink"/>
                </a:solidFill>
                <a:sym typeface="Symbol"/>
              </a:rPr>
              <a:t>is </a:t>
            </a:r>
            <a:r>
              <a:rPr lang="en-US" sz="1800" b="1" u="sng" dirty="0" smtClean="0">
                <a:solidFill>
                  <a:schemeClr val="hlink"/>
                </a:solidFill>
              </a:rPr>
              <a:t>within</a:t>
            </a:r>
            <a:r>
              <a:rPr 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sz="1800" b="1" dirty="0">
                <a:solidFill>
                  <a:schemeClr val="hlink"/>
                </a:solidFill>
              </a:rPr>
              <a:t>the “Allowable” range</a:t>
            </a:r>
            <a:r>
              <a:rPr lang="en-US" sz="1800" dirty="0">
                <a:solidFill>
                  <a:schemeClr val="hlink"/>
                </a:solidFill>
              </a:rPr>
              <a:t>:   </a:t>
            </a:r>
            <a:r>
              <a:rPr lang="en-US" sz="1800" b="1" dirty="0" err="1">
                <a:solidFill>
                  <a:schemeClr val="hlink"/>
                </a:solidFill>
              </a:rPr>
              <a:t>x</a:t>
            </a:r>
            <a:r>
              <a:rPr lang="en-US" sz="1800" b="1" baseline="-25000" dirty="0" err="1">
                <a:solidFill>
                  <a:schemeClr val="hlink"/>
                </a:solidFill>
              </a:rPr>
              <a:t>new</a:t>
            </a:r>
            <a:r>
              <a:rPr lang="en-US" sz="1800" b="1" baseline="30000" dirty="0">
                <a:solidFill>
                  <a:schemeClr val="hlink"/>
                </a:solidFill>
              </a:rPr>
              <a:t>* </a:t>
            </a:r>
            <a:r>
              <a:rPr lang="en-US" sz="1800" b="1" dirty="0">
                <a:solidFill>
                  <a:schemeClr val="hlink"/>
                </a:solidFill>
              </a:rPr>
              <a:t>=</a:t>
            </a:r>
            <a:r>
              <a:rPr lang="en-US" sz="1800" b="1" dirty="0" err="1">
                <a:solidFill>
                  <a:schemeClr val="hlink"/>
                </a:solidFill>
              </a:rPr>
              <a:t>x</a:t>
            </a:r>
            <a:r>
              <a:rPr lang="en-US" sz="1800" b="1" baseline="-25000" dirty="0" err="1">
                <a:solidFill>
                  <a:schemeClr val="hlink"/>
                </a:solidFill>
              </a:rPr>
              <a:t>old</a:t>
            </a:r>
            <a:r>
              <a:rPr lang="en-US" sz="1800" b="1" baseline="30000" dirty="0">
                <a:solidFill>
                  <a:schemeClr val="hlink"/>
                </a:solidFill>
              </a:rPr>
              <a:t>*</a:t>
            </a:r>
          </a:p>
          <a:p>
            <a:pPr lvl="1"/>
            <a:endParaRPr lang="en-US" sz="1800" b="1" baseline="30000" dirty="0">
              <a:solidFill>
                <a:schemeClr val="hlink"/>
              </a:solidFill>
            </a:endParaRPr>
          </a:p>
          <a:p>
            <a:pPr lvl="1"/>
            <a:endParaRPr lang="en-US" sz="1800" baseline="300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 baseline="30000" dirty="0">
                <a:solidFill>
                  <a:schemeClr val="hlink"/>
                </a:solidFill>
              </a:rPr>
              <a:t>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When 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800" b="1" dirty="0" err="1">
                <a:solidFill>
                  <a:srgbClr val="FF0000"/>
                </a:solidFill>
                <a:sym typeface="Symbol"/>
              </a:rPr>
              <a:t>C</a:t>
            </a:r>
            <a:r>
              <a:rPr lang="en-US" sz="1800" b="1" baseline="-25000" dirty="0" err="1">
                <a:solidFill>
                  <a:srgbClr val="FF0000"/>
                </a:solidFill>
                <a:sym typeface="Symbol"/>
              </a:rPr>
              <a:t>i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800" b="1" dirty="0">
                <a:solidFill>
                  <a:schemeClr val="hlink"/>
                </a:solidFill>
                <a:sym typeface="Symbol"/>
              </a:rPr>
              <a:t>is </a:t>
            </a:r>
            <a:r>
              <a:rPr lang="en-US" sz="1800" b="1" u="sng" dirty="0" smtClean="0">
                <a:solidFill>
                  <a:schemeClr val="hlink"/>
                </a:solidFill>
              </a:rPr>
              <a:t>outside</a:t>
            </a:r>
            <a:r>
              <a:rPr 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sz="1800" b="1" dirty="0">
                <a:solidFill>
                  <a:schemeClr val="hlink"/>
                </a:solidFill>
              </a:rPr>
              <a:t>the “Allowable” range</a:t>
            </a:r>
            <a:r>
              <a:rPr lang="en-US" sz="1800" dirty="0">
                <a:solidFill>
                  <a:schemeClr val="hlink"/>
                </a:solidFill>
              </a:rPr>
              <a:t>: </a:t>
            </a:r>
            <a:r>
              <a:rPr lang="en-US" sz="1800" dirty="0" err="1">
                <a:solidFill>
                  <a:schemeClr val="hlink"/>
                </a:solidFill>
              </a:rPr>
              <a:t>x</a:t>
            </a:r>
            <a:r>
              <a:rPr lang="en-US" sz="1800" baseline="-25000" dirty="0" err="1">
                <a:solidFill>
                  <a:schemeClr val="hlink"/>
                </a:solidFill>
              </a:rPr>
              <a:t>new</a:t>
            </a:r>
            <a:r>
              <a:rPr lang="en-US" sz="1800" baseline="30000" dirty="0">
                <a:solidFill>
                  <a:schemeClr val="hlink"/>
                </a:solidFill>
              </a:rPr>
              <a:t>* </a:t>
            </a:r>
            <a:r>
              <a:rPr lang="en-US" sz="1800" dirty="0">
                <a:solidFill>
                  <a:schemeClr val="hlink"/>
                </a:solidFill>
              </a:rPr>
              <a:t> ≠ </a:t>
            </a:r>
            <a:r>
              <a:rPr lang="en-US" sz="1800" dirty="0" err="1">
                <a:solidFill>
                  <a:schemeClr val="hlink"/>
                </a:solidFill>
              </a:rPr>
              <a:t>x</a:t>
            </a:r>
            <a:r>
              <a:rPr lang="en-US" sz="1800" baseline="-25000" dirty="0" err="1">
                <a:solidFill>
                  <a:schemeClr val="hlink"/>
                </a:solidFill>
              </a:rPr>
              <a:t>old</a:t>
            </a:r>
            <a:r>
              <a:rPr lang="en-US" sz="1800" baseline="30000" dirty="0">
                <a:solidFill>
                  <a:schemeClr val="hlink"/>
                </a:solidFill>
              </a:rPr>
              <a:t>*, </a:t>
            </a:r>
            <a:r>
              <a:rPr lang="en-US" sz="1800" b="1" dirty="0">
                <a:solidFill>
                  <a:schemeClr val="hlink"/>
                </a:solidFill>
              </a:rPr>
              <a:t>re-formulate LP and resolve</a:t>
            </a:r>
            <a:r>
              <a:rPr lang="en-US" sz="1800" dirty="0">
                <a:solidFill>
                  <a:schemeClr val="hlink"/>
                </a:solidFill>
              </a:rPr>
              <a:t>!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133600" y="48006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name="Equation" r:id="rId3" imgW="1460160" imgH="253800" progId="Equation.DSMT4">
                  <p:embed/>
                </p:oleObj>
              </mc:Choice>
              <mc:Fallback>
                <p:oleObj name="Equation" r:id="rId3" imgW="14601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350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1828800" y="12954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3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98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4572000" y="1362075"/>
          <a:ext cx="2438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4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62075"/>
                        <a:ext cx="2438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E038-8EFF-1D4C-8581-ABFDA3352DDE}" type="slidenum">
              <a:rPr lang="en-US"/>
              <a:pPr/>
              <a:t>12</a:t>
            </a:fld>
            <a:endParaRPr lang="en-US"/>
          </a:p>
        </p:txBody>
      </p:sp>
      <p:pic>
        <p:nvPicPr>
          <p:cNvPr id="86065" name="Picture 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86050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66" name="Line 50"/>
          <p:cNvSpPr>
            <a:spLocks noChangeShapeType="1"/>
          </p:cNvSpPr>
          <p:nvPr/>
        </p:nvSpPr>
        <p:spPr bwMode="auto">
          <a:xfrm>
            <a:off x="3124200" y="3429000"/>
            <a:ext cx="4572000" cy="17287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7" name="Line 51"/>
          <p:cNvSpPr>
            <a:spLocks noChangeShapeType="1"/>
          </p:cNvSpPr>
          <p:nvPr/>
        </p:nvSpPr>
        <p:spPr bwMode="auto">
          <a:xfrm flipH="1" flipV="1">
            <a:off x="3810000" y="2743200"/>
            <a:ext cx="3352800" cy="2819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061" name="Group 45"/>
          <p:cNvGrpSpPr>
            <a:grpSpLocks/>
          </p:cNvGrpSpPr>
          <p:nvPr/>
        </p:nvGrpSpPr>
        <p:grpSpPr bwMode="auto">
          <a:xfrm>
            <a:off x="4975225" y="3894138"/>
            <a:ext cx="282575" cy="373062"/>
            <a:chOff x="3134" y="2453"/>
            <a:chExt cx="178" cy="235"/>
          </a:xfrm>
        </p:grpSpPr>
        <p:sp>
          <p:nvSpPr>
            <p:cNvPr id="86029" name="Arc 13"/>
            <p:cNvSpPr>
              <a:spLocks/>
            </p:cNvSpPr>
            <p:nvPr/>
          </p:nvSpPr>
          <p:spPr bwMode="auto">
            <a:xfrm flipH="1">
              <a:off x="3134" y="2544"/>
              <a:ext cx="81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326"/>
                <a:gd name="T1" fmla="*/ 0 h 21600"/>
                <a:gd name="T2" fmla="*/ 18326 w 18326"/>
                <a:gd name="T3" fmla="*/ 10166 h 21600"/>
                <a:gd name="T4" fmla="*/ 0 w 183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26" h="21600" fill="none" extrusionOk="0">
                  <a:moveTo>
                    <a:pt x="0" y="-1"/>
                  </a:moveTo>
                  <a:cubicBezTo>
                    <a:pt x="7453" y="-1"/>
                    <a:pt x="14380" y="3842"/>
                    <a:pt x="18325" y="10166"/>
                  </a:cubicBezTo>
                </a:path>
                <a:path w="18326" h="21600" stroke="0" extrusionOk="0">
                  <a:moveTo>
                    <a:pt x="0" y="-1"/>
                  </a:moveTo>
                  <a:cubicBezTo>
                    <a:pt x="7453" y="-1"/>
                    <a:pt x="14380" y="3842"/>
                    <a:pt x="18325" y="101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32" name="Arc 16"/>
            <p:cNvSpPr>
              <a:spLocks/>
            </p:cNvSpPr>
            <p:nvPr/>
          </p:nvSpPr>
          <p:spPr bwMode="auto">
            <a:xfrm flipH="1">
              <a:off x="3216" y="2453"/>
              <a:ext cx="96" cy="91"/>
            </a:xfrm>
            <a:custGeom>
              <a:avLst/>
              <a:gdLst>
                <a:gd name="G0" fmla="+- 0 0 0"/>
                <a:gd name="G1" fmla="+- 13624 0 0"/>
                <a:gd name="G2" fmla="+- 21600 0 0"/>
                <a:gd name="T0" fmla="*/ 16762 w 21600"/>
                <a:gd name="T1" fmla="*/ 0 h 13624"/>
                <a:gd name="T2" fmla="*/ 21600 w 21600"/>
                <a:gd name="T3" fmla="*/ 13624 h 13624"/>
                <a:gd name="T4" fmla="*/ 0 w 21600"/>
                <a:gd name="T5" fmla="*/ 13624 h 1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624" fill="none" extrusionOk="0">
                  <a:moveTo>
                    <a:pt x="16761" y="0"/>
                  </a:moveTo>
                  <a:cubicBezTo>
                    <a:pt x="19891" y="3850"/>
                    <a:pt x="21600" y="8661"/>
                    <a:pt x="21600" y="13624"/>
                  </a:cubicBezTo>
                </a:path>
                <a:path w="21600" h="13624" stroke="0" extrusionOk="0">
                  <a:moveTo>
                    <a:pt x="16761" y="0"/>
                  </a:moveTo>
                  <a:cubicBezTo>
                    <a:pt x="19891" y="3850"/>
                    <a:pt x="21600" y="8661"/>
                    <a:pt x="21600" y="13624"/>
                  </a:cubicBezTo>
                  <a:lnTo>
                    <a:pt x="0" y="13624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/>
              <a:t> </a:t>
            </a:r>
            <a:r>
              <a:rPr lang="en-US" sz="2400"/>
              <a:t>Change in OBJ Function Coefficient </a:t>
            </a:r>
            <a:br>
              <a:rPr lang="en-US" sz="2400"/>
            </a:br>
            <a:r>
              <a:rPr lang="en-US" sz="2400"/>
              <a:t>– Graphical Interpretation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857250" y="1371600"/>
            <a:ext cx="7448550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(540, 252) remains optimal as long as the objective function stays </a:t>
            </a:r>
          </a:p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within the cone formed by the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binding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constraints </a:t>
            </a:r>
          </a:p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(here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finishing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and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cutting &amp; dyeing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are binding constraints)</a:t>
            </a:r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V="1">
            <a:off x="4038600" y="3810000"/>
            <a:ext cx="1524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 flipH="1" flipV="1">
            <a:off x="4648200" y="3505200"/>
            <a:ext cx="38100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2" name="Oval 46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5867400" y="4267200"/>
            <a:ext cx="1220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 Black" charset="0"/>
              </a:rPr>
              <a:t>(540,252)</a:t>
            </a:r>
          </a:p>
        </p:txBody>
      </p:sp>
      <p:sp>
        <p:nvSpPr>
          <p:cNvPr id="86064" name="Line 48"/>
          <p:cNvSpPr>
            <a:spLocks noChangeShapeType="1"/>
          </p:cNvSpPr>
          <p:nvPr/>
        </p:nvSpPr>
        <p:spPr bwMode="auto">
          <a:xfrm flipH="1">
            <a:off x="5334000" y="38100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3505200"/>
            <a:ext cx="22098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Iso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-profit line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F3DC-F378-684E-83B4-594B2E258B7D}" type="slidenum">
              <a:rPr lang="en-US"/>
              <a:pPr/>
              <a:t>13</a:t>
            </a:fld>
            <a:endParaRPr lang="en-US"/>
          </a:p>
        </p:txBody>
      </p:sp>
      <p:pic>
        <p:nvPicPr>
          <p:cNvPr id="90129" name="Picture 17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7029450" cy="2628900"/>
          </a:xfrm>
          <a:prstGeom prst="rect">
            <a:avLst/>
          </a:prstGeom>
          <a:noFill/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Change in RHS Value of A Constraint</a:t>
            </a:r>
            <a:br>
              <a:rPr lang="en-US" sz="2400"/>
            </a:br>
            <a:r>
              <a:rPr lang="en-US" sz="2400"/>
              <a:t>– Shadow Price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87325" y="1249363"/>
            <a:ext cx="8564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b="1">
                <a:latin typeface="Century Gothic" charset="0"/>
              </a:rPr>
              <a:t>Q2: What if an additional </a:t>
            </a:r>
            <a:r>
              <a:rPr lang="en-US" b="1">
                <a:solidFill>
                  <a:srgbClr val="FF3300"/>
                </a:solidFill>
                <a:latin typeface="Century Gothic" charset="0"/>
              </a:rPr>
              <a:t>10</a:t>
            </a:r>
            <a:r>
              <a:rPr lang="en-US" b="1">
                <a:latin typeface="Century Gothic" charset="0"/>
              </a:rPr>
              <a:t> hours of production time is available in cutting &amp; dyeing?</a:t>
            </a:r>
          </a:p>
          <a:p>
            <a:pPr marL="457200" indent="-457200" algn="l"/>
            <a:r>
              <a:rPr lang="en-US" b="1">
                <a:latin typeface="Century Gothic" charset="0"/>
              </a:rPr>
              <a:t>       What will happen to the optimal production plan and the optimal profit? 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057400" y="1752600"/>
            <a:ext cx="4458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entury Gothic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Century Gothic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+ 9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sz="1400" dirty="0">
              <a:latin typeface="Century Gothic" charset="0"/>
            </a:endParaRPr>
          </a:p>
          <a:p>
            <a:pPr algn="l"/>
            <a:r>
              <a:rPr lang="en-US" sz="1400" dirty="0">
                <a:latin typeface="Century Gothic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 </a:t>
            </a:r>
            <a:r>
              <a:rPr lang="en-US" sz="1400" b="1" i="1" dirty="0">
                <a:solidFill>
                  <a:srgbClr val="FF3300"/>
                </a:solidFill>
                <a:latin typeface="Century Gothic" charset="0"/>
                <a:sym typeface="Symbol" charset="2"/>
              </a:rPr>
              <a:t>630</a:t>
            </a:r>
            <a:endParaRPr lang="en-US" sz="1400" b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sz="1400" i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Century Gothic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≤ 0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,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152525" y="5791200"/>
            <a:ext cx="7495561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640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630 =</a:t>
            </a:r>
            <a:r>
              <a:rPr lang="en-US" dirty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10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52.36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(where 52.36 is the allowable increase of RHS </a:t>
            </a:r>
          </a:p>
          <a:p>
            <a:pPr algn="l"/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of C&amp;D constraint)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=&gt; </a:t>
            </a:r>
            <a:r>
              <a:rPr lang="en-US" dirty="0">
                <a:solidFill>
                  <a:schemeClr val="hlink"/>
                </a:solidFill>
                <a:latin typeface="Century Gothic" charset="0"/>
              </a:rPr>
              <a:t>New profit = Old profit +shadow </a:t>
            </a:r>
            <a:r>
              <a:rPr lang="en-US" dirty="0" err="1" smtClean="0">
                <a:solidFill>
                  <a:schemeClr val="hlink"/>
                </a:solidFill>
                <a:latin typeface="Century Gothic" charset="0"/>
              </a:rPr>
              <a:t>price×</a:t>
            </a:r>
            <a:r>
              <a:rPr lang="en-US" dirty="0" err="1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RHS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change </a:t>
            </a:r>
            <a:endParaRPr lang="en-US" dirty="0">
              <a:solidFill>
                <a:schemeClr val="hlink"/>
              </a:solidFill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= 7668 + 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4.375×(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640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Math1" pitchFamily="2" charset="2"/>
              </a:rPr>
              <a:t>-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630) = 7711.75.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endParaRPr lang="en-US" b="1" dirty="0">
              <a:solidFill>
                <a:schemeClr val="hlink"/>
              </a:solidFill>
              <a:latin typeface="Century Gothic" charset="0"/>
              <a:sym typeface="Symbol" charset="2"/>
            </a:endParaRPr>
          </a:p>
        </p:txBody>
      </p:sp>
      <p:sp>
        <p:nvSpPr>
          <p:cNvPr id="90131" name="AutoShape 19"/>
          <p:cNvSpPr>
            <a:spLocks noChangeArrowheads="1"/>
          </p:cNvSpPr>
          <p:nvPr/>
        </p:nvSpPr>
        <p:spPr bwMode="auto">
          <a:xfrm>
            <a:off x="5715000" y="1981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0138" name="Group 26"/>
          <p:cNvGrpSpPr>
            <a:grpSpLocks/>
          </p:cNvGrpSpPr>
          <p:nvPr/>
        </p:nvGrpSpPr>
        <p:grpSpPr bwMode="auto">
          <a:xfrm>
            <a:off x="6400800" y="1981200"/>
            <a:ext cx="1951038" cy="304800"/>
            <a:chOff x="3744" y="1248"/>
            <a:chExt cx="1229" cy="192"/>
          </a:xfrm>
        </p:grpSpPr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3985" y="1248"/>
              <a:ext cx="9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 dirty="0">
                  <a:solidFill>
                    <a:schemeClr val="accent2"/>
                  </a:solidFill>
                </a:rPr>
                <a:t>7/10 x</a:t>
              </a:r>
              <a:r>
                <a:rPr lang="en-US" sz="1400" b="1" i="1" baseline="-25000" dirty="0">
                  <a:solidFill>
                    <a:schemeClr val="accent2"/>
                  </a:solidFill>
                </a:rPr>
                <a:t>1</a:t>
              </a:r>
              <a:r>
                <a:rPr lang="en-US" sz="1400" b="1" i="1" dirty="0">
                  <a:solidFill>
                    <a:schemeClr val="accent2"/>
                  </a:solidFill>
                </a:rPr>
                <a:t> + x</a:t>
              </a:r>
              <a:r>
                <a:rPr lang="en-US" sz="1400" b="1" i="1" baseline="-25000" dirty="0">
                  <a:solidFill>
                    <a:schemeClr val="accent2"/>
                  </a:solidFill>
                </a:rPr>
                <a:t>2</a:t>
              </a:r>
              <a:r>
                <a:rPr lang="en-US" sz="1400" b="1" i="1" dirty="0">
                  <a:solidFill>
                    <a:schemeClr val="accent2"/>
                  </a:solidFill>
                </a:rPr>
                <a:t>  </a:t>
              </a:r>
              <a:r>
                <a:rPr lang="en-US" sz="1400" b="1" i="1" dirty="0">
                  <a:solidFill>
                    <a:schemeClr val="accent2"/>
                  </a:solidFill>
                  <a:ea typeface="Times New Roman" charset="0"/>
                  <a:cs typeface="Times New Roman" charset="0"/>
                </a:rPr>
                <a:t>≤  </a:t>
              </a:r>
              <a:r>
                <a:rPr lang="en-US" sz="1400" b="1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640</a:t>
              </a:r>
              <a:endParaRPr lang="en-US" sz="1400" b="1" i="1" baseline="-25000" dirty="0">
                <a:solidFill>
                  <a:srgbClr val="FF0000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3744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135" name="AutoShape 23"/>
          <p:cNvSpPr>
            <a:spLocks noChangeArrowheads="1"/>
          </p:cNvSpPr>
          <p:nvPr/>
        </p:nvSpPr>
        <p:spPr bwMode="auto">
          <a:xfrm>
            <a:off x="7924800" y="19812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4800600" y="4419600"/>
            <a:ext cx="8382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7" name="AutoShape 25"/>
          <p:cNvSpPr>
            <a:spLocks noChangeArrowheads="1"/>
          </p:cNvSpPr>
          <p:nvPr/>
        </p:nvSpPr>
        <p:spPr bwMode="auto">
          <a:xfrm>
            <a:off x="6400800" y="44196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 animBg="1" autoUpdateAnimBg="0"/>
      <p:bldP spid="90131" grpId="0" animBg="1"/>
      <p:bldP spid="90135" grpId="0" animBg="1"/>
      <p:bldP spid="90136" grpId="0" animBg="1"/>
      <p:bldP spid="90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Interpretations of Shadow Price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3505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600" b="1" dirty="0"/>
              <a:t>“Allowable Increase” and “Allowable Decrease” in Constraints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“Allowable increase”= increase over which shadow price holds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“Allowable Decrease” = decrease over which shadow price holds</a:t>
            </a:r>
            <a:endParaRPr lang="en-US" sz="1600" b="1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Suppose                          </a:t>
            </a:r>
            <a:r>
              <a:rPr lang="en-US" sz="1600" dirty="0"/>
              <a:t>Let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When 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600" b="1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1600" b="1" baseline="-25000" dirty="0" err="1">
                <a:solidFill>
                  <a:srgbClr val="FF0000"/>
                </a:solidFill>
                <a:sym typeface="Symbol"/>
              </a:rPr>
              <a:t>j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dirty="0" smtClean="0">
                <a:sym typeface="Symbol"/>
              </a:rPr>
              <a:t>is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u="sng" dirty="0" smtClean="0"/>
              <a:t>within</a:t>
            </a:r>
            <a:r>
              <a:rPr lang="en-US" sz="1600" b="1" dirty="0" smtClean="0"/>
              <a:t> </a:t>
            </a:r>
            <a:r>
              <a:rPr lang="en-US" sz="1600" b="1" dirty="0"/>
              <a:t>the “Allowable” range</a:t>
            </a:r>
            <a:r>
              <a:rPr lang="en-US" sz="1600" dirty="0"/>
              <a:t> : </a:t>
            </a:r>
            <a:r>
              <a:rPr lang="en-US" sz="1600" b="1" dirty="0"/>
              <a:t>shadow price can be used in the following way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OV</a:t>
            </a:r>
            <a:r>
              <a:rPr lang="en-US" sz="1600" baseline="-25000" dirty="0" err="1"/>
              <a:t>new</a:t>
            </a:r>
            <a:r>
              <a:rPr lang="en-US" sz="1600" baseline="-250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OV</a:t>
            </a:r>
            <a:r>
              <a:rPr lang="en-US" sz="1600" baseline="-25000" dirty="0" err="1"/>
              <a:t>old</a:t>
            </a:r>
            <a:r>
              <a:rPr lang="en-US" sz="1600" dirty="0"/>
              <a:t> + shadow price </a:t>
            </a:r>
            <a:r>
              <a:rPr lang="en-US" sz="1600" dirty="0">
                <a:sym typeface="Math1" pitchFamily="2" charset="2"/>
              </a:rPr>
              <a:t>* </a:t>
            </a:r>
            <a:r>
              <a:rPr lang="el-GR" sz="1600" dirty="0">
                <a:sym typeface="Math1" pitchFamily="2" charset="2"/>
              </a:rPr>
              <a:t>Δ</a:t>
            </a:r>
            <a:r>
              <a:rPr lang="en-US" sz="1600" dirty="0" err="1">
                <a:sym typeface="Math1" pitchFamily="2" charset="2"/>
              </a:rPr>
              <a:t>B</a:t>
            </a:r>
            <a:r>
              <a:rPr lang="en-US" sz="1600" baseline="-25000" dirty="0" err="1">
                <a:sym typeface="Math1" pitchFamily="2" charset="2"/>
              </a:rPr>
              <a:t>j</a:t>
            </a:r>
            <a:endParaRPr lang="en-US" sz="1600" baseline="-25000" dirty="0">
              <a:sym typeface="Math1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>
                <a:sym typeface="Math1" pitchFamily="2" charset="2"/>
              </a:rPr>
              <a:t>For binding constraint:</a:t>
            </a:r>
            <a:r>
              <a:rPr lang="en-US" sz="1600" dirty="0">
                <a:sym typeface="Math1" pitchFamily="2" charset="2"/>
              </a:rPr>
              <a:t> optimal solution will be different, re-formulate LP, and re-solve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sym typeface="Math1" pitchFamily="2" charset="2"/>
              </a:rPr>
              <a:t>For non-binding constraint:</a:t>
            </a:r>
            <a:r>
              <a:rPr lang="en-US" sz="1600" dirty="0">
                <a:sym typeface="Math1" pitchFamily="2" charset="2"/>
              </a:rPr>
              <a:t> optimal solution will be the same.</a:t>
            </a:r>
            <a:endParaRPr lang="el-GR" sz="1600" dirty="0">
              <a:sym typeface="Math1" pitchFamily="2" charset="2"/>
            </a:endParaRPr>
          </a:p>
          <a:p>
            <a:pPr lvl="1">
              <a:lnSpc>
                <a:spcPct val="80000"/>
              </a:lnSpc>
            </a:pPr>
            <a:endParaRPr lang="en-US" sz="1600" dirty="0">
              <a:sym typeface="Math1" pitchFamily="2" charset="2"/>
            </a:endParaRPr>
          </a:p>
          <a:p>
            <a:pPr>
              <a:lnSpc>
                <a:spcPct val="80000"/>
              </a:lnSpc>
            </a:pPr>
            <a:r>
              <a:rPr lang="en-US" sz="1600" b="1" dirty="0"/>
              <a:t>When 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600" b="1" dirty="0" err="1">
                <a:solidFill>
                  <a:srgbClr val="FF0000"/>
                </a:solidFill>
                <a:sym typeface="Symbol"/>
              </a:rPr>
              <a:t>B</a:t>
            </a:r>
            <a:r>
              <a:rPr lang="en-US" sz="1600" b="1" baseline="-25000" dirty="0" err="1">
                <a:solidFill>
                  <a:srgbClr val="FF0000"/>
                </a:solidFill>
                <a:sym typeface="Symbol"/>
              </a:rPr>
              <a:t>j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dirty="0">
                <a:sym typeface="Symbol"/>
              </a:rPr>
              <a:t>is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u="sng" dirty="0" smtClean="0"/>
              <a:t>outside</a:t>
            </a:r>
            <a:r>
              <a:rPr lang="en-US" sz="1600" b="1" dirty="0" smtClean="0"/>
              <a:t> </a:t>
            </a:r>
            <a:r>
              <a:rPr lang="en-US" sz="1600" b="1" dirty="0"/>
              <a:t>this “Allowable” range:</a:t>
            </a:r>
            <a:r>
              <a:rPr lang="en-US" sz="1600" dirty="0"/>
              <a:t> </a:t>
            </a:r>
            <a:r>
              <a:rPr lang="en-US" sz="1600" b="1" dirty="0"/>
              <a:t>cannot use the shadow price for changes outside the “Allowable” range , re-formulate LP, re-solve</a:t>
            </a:r>
            <a:r>
              <a:rPr lang="en-US" sz="1600" dirty="0"/>
              <a:t>.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33400" y="1343025"/>
            <a:ext cx="82835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 charset="0"/>
              </a:rPr>
              <a:t>Shadow Price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entury Gothic" charset="0"/>
              </a:rPr>
              <a:t> </a:t>
            </a:r>
          </a:p>
          <a:p>
            <a:pPr algn="l">
              <a:buFontTx/>
              <a:buChar char="•"/>
            </a:pPr>
            <a:r>
              <a:rPr lang="en-US" dirty="0"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Is the amount </a:t>
            </a:r>
            <a:r>
              <a:rPr lang="en-US" dirty="0">
                <a:latin typeface="Century Gothic" charset="0"/>
              </a:rPr>
              <a:t>by which the objective function value changes given a unit increase in the RHS value of the constraint</a:t>
            </a:r>
          </a:p>
          <a:p>
            <a:pPr algn="l">
              <a:buFontTx/>
              <a:buChar char="•"/>
            </a:pPr>
            <a:r>
              <a:rPr lang="en-US" dirty="0"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represents the marginal value of resource, its marginal </a:t>
            </a:r>
            <a:r>
              <a:rPr lang="en-US" dirty="0">
                <a:latin typeface="Century Gothic" charset="0"/>
              </a:rPr>
              <a:t>impact </a:t>
            </a:r>
            <a:r>
              <a:rPr lang="en-US" dirty="0" smtClean="0">
                <a:latin typeface="Century Gothic" charset="0"/>
              </a:rPr>
              <a:t>on </a:t>
            </a:r>
            <a:r>
              <a:rPr lang="en-US" dirty="0">
                <a:latin typeface="Century Gothic" charset="0"/>
              </a:rPr>
              <a:t>the OBJ value</a:t>
            </a:r>
          </a:p>
          <a:p>
            <a:endParaRPr lang="en-US" dirty="0">
              <a:latin typeface="Century Gothic" charset="0"/>
            </a:endParaRPr>
          </a:p>
          <a:p>
            <a:pPr algn="l"/>
            <a:r>
              <a:rPr lang="en-US" dirty="0">
                <a:latin typeface="Century Gothic" charset="0"/>
              </a:rPr>
              <a:t>assuming all other coefficients remain constant</a:t>
            </a:r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15879"/>
              </p:ext>
            </p:extLst>
          </p:nvPr>
        </p:nvGraphicFramePr>
        <p:xfrm>
          <a:off x="1971675" y="4189412"/>
          <a:ext cx="13922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2" name="Equation" r:id="rId3" imgW="876240" imgH="241200" progId="Equation.DSMT4">
                  <p:embed/>
                </p:oleObj>
              </mc:Choice>
              <mc:Fallback>
                <p:oleObj name="Equation" r:id="rId3" imgW="87624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189412"/>
                        <a:ext cx="13922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73419"/>
              </p:ext>
            </p:extLst>
          </p:nvPr>
        </p:nvGraphicFramePr>
        <p:xfrm>
          <a:off x="3951288" y="4217987"/>
          <a:ext cx="21574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3" name="Equation" r:id="rId5" imgW="1180800" imgH="241200" progId="Equation.DSMT4">
                  <p:embed/>
                </p:oleObj>
              </mc:Choice>
              <mc:Fallback>
                <p:oleObj name="Equation" r:id="rId5" imgW="11808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4217987"/>
                        <a:ext cx="215741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13733"/>
              </p:ext>
            </p:extLst>
          </p:nvPr>
        </p:nvGraphicFramePr>
        <p:xfrm>
          <a:off x="4114800" y="36337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37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EFB5-91BE-1142-89D3-E15F8DBF1388}" type="slidenum">
              <a:rPr lang="en-US"/>
              <a:pPr/>
              <a:t>15</a:t>
            </a:fld>
            <a:endParaRPr lang="en-US"/>
          </a:p>
        </p:txBody>
      </p:sp>
      <p:pic>
        <p:nvPicPr>
          <p:cNvPr id="93234" name="Picture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86050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235" name="Line 51"/>
          <p:cNvSpPr>
            <a:spLocks noChangeShapeType="1"/>
          </p:cNvSpPr>
          <p:nvPr/>
        </p:nvSpPr>
        <p:spPr bwMode="auto">
          <a:xfrm>
            <a:off x="3124200" y="3429000"/>
            <a:ext cx="4572000" cy="17287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6" name="Line 52"/>
          <p:cNvSpPr>
            <a:spLocks noChangeShapeType="1"/>
          </p:cNvSpPr>
          <p:nvPr/>
        </p:nvSpPr>
        <p:spPr bwMode="auto">
          <a:xfrm flipH="1" flipV="1">
            <a:off x="3810000" y="2743200"/>
            <a:ext cx="3352800" cy="2819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Effective Range for Shadow Price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85800" y="1447800"/>
            <a:ext cx="7773988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Lucida Sans" charset="0"/>
              </a:rPr>
              <a:t>Effective range for shadow price is specified by </a:t>
            </a:r>
          </a:p>
          <a:p>
            <a:pPr algn="l"/>
            <a:r>
              <a:rPr lang="en-US" sz="1800" b="1">
                <a:solidFill>
                  <a:srgbClr val="FF3300"/>
                </a:solidFill>
                <a:latin typeface="Lucida Sans" charset="0"/>
              </a:rPr>
              <a:t>“Allowable Increase”</a:t>
            </a:r>
            <a:r>
              <a:rPr lang="en-US" sz="1800" b="1">
                <a:latin typeface="Lucida Sans" charset="0"/>
              </a:rPr>
              <a:t> and </a:t>
            </a:r>
            <a:r>
              <a:rPr lang="en-US" sz="1800" b="1">
                <a:solidFill>
                  <a:srgbClr val="FF3300"/>
                </a:solidFill>
                <a:latin typeface="Lucida Sans" charset="0"/>
              </a:rPr>
              <a:t>“Allowable Decrease”</a:t>
            </a:r>
            <a:r>
              <a:rPr lang="en-US" sz="1800" b="1">
                <a:latin typeface="Lucida Sans" charset="0"/>
              </a:rPr>
              <a:t> of CONSTRAINTS</a:t>
            </a:r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>
            <a:off x="3200400" y="3276600"/>
            <a:ext cx="4572000" cy="1752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419600" y="4495800"/>
            <a:ext cx="1092200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rgbClr val="008000"/>
                </a:solidFill>
                <a:latin typeface="Century Gothic" charset="0"/>
              </a:rPr>
              <a:t>Old Optimal</a:t>
            </a:r>
          </a:p>
          <a:p>
            <a:pPr algn="l"/>
            <a:r>
              <a:rPr lang="en-US" sz="1200" b="1">
                <a:solidFill>
                  <a:srgbClr val="008000"/>
                </a:solidFill>
                <a:latin typeface="Century Gothic" charset="0"/>
              </a:rPr>
              <a:t>Solution</a:t>
            </a:r>
          </a:p>
        </p:txBody>
      </p:sp>
      <p:sp>
        <p:nvSpPr>
          <p:cNvPr id="93239" name="Line 55"/>
          <p:cNvSpPr>
            <a:spLocks noChangeShapeType="1"/>
          </p:cNvSpPr>
          <p:nvPr/>
        </p:nvSpPr>
        <p:spPr bwMode="auto">
          <a:xfrm flipV="1">
            <a:off x="5562600" y="4495800"/>
            <a:ext cx="2286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40" name="Text Box 56"/>
          <p:cNvSpPr txBox="1">
            <a:spLocks noChangeArrowheads="1"/>
          </p:cNvSpPr>
          <p:nvPr/>
        </p:nvSpPr>
        <p:spPr bwMode="auto">
          <a:xfrm>
            <a:off x="6096000" y="3810000"/>
            <a:ext cx="1158875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8000"/>
                </a:solidFill>
                <a:latin typeface="Century Gothic" charset="0"/>
              </a:rPr>
              <a:t>New Optimal</a:t>
            </a:r>
          </a:p>
          <a:p>
            <a:pPr algn="l"/>
            <a:r>
              <a:rPr lang="en-US" sz="1200" b="1" dirty="0">
                <a:solidFill>
                  <a:srgbClr val="008000"/>
                </a:solidFill>
                <a:latin typeface="Century Gothic" charset="0"/>
              </a:rPr>
              <a:t>Solution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 flipH="1">
            <a:off x="5562600" y="3962400"/>
            <a:ext cx="5334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429000"/>
            <a:ext cx="22098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Iso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-profit line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6529705" y="6124218"/>
            <a:ext cx="1600118" cy="27699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FF"/>
                </a:solidFill>
                <a:latin typeface="Century Gothic" charset="0"/>
              </a:rPr>
              <a:t>Old C&amp;D constraint</a:t>
            </a:r>
            <a:endParaRPr lang="en-US" sz="1200" b="1" dirty="0">
              <a:solidFill>
                <a:srgbClr val="0000FF"/>
              </a:solidFill>
              <a:latin typeface="Century Gothic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7162800" y="4357300"/>
            <a:ext cx="1667444" cy="27699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FF"/>
                </a:solidFill>
                <a:latin typeface="Century Gothic" charset="0"/>
              </a:rPr>
              <a:t>New C&amp;D constraint</a:t>
            </a:r>
            <a:endParaRPr lang="en-US" sz="1200" b="1" dirty="0">
              <a:solidFill>
                <a:srgbClr val="0000FF"/>
              </a:solidFill>
              <a:latin typeface="Century Gothic" charset="0"/>
            </a:endParaRPr>
          </a:p>
        </p:txBody>
      </p:sp>
      <p:cxnSp>
        <p:nvCxnSpPr>
          <p:cNvPr id="3" name="Straight Arrow Connector 2"/>
          <p:cNvCxnSpPr>
            <a:stCxn id="21" idx="0"/>
          </p:cNvCxnSpPr>
          <p:nvPr/>
        </p:nvCxnSpPr>
        <p:spPr bwMode="auto">
          <a:xfrm flipH="1" flipV="1">
            <a:off x="7162800" y="4962525"/>
            <a:ext cx="166964" cy="1161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7010400" y="4495800"/>
            <a:ext cx="152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4648200" y="3657600"/>
            <a:ext cx="865188" cy="109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Freeform 8"/>
          <p:cNvSpPr/>
          <p:nvPr/>
        </p:nvSpPr>
        <p:spPr bwMode="auto">
          <a:xfrm>
            <a:off x="3753293" y="3675321"/>
            <a:ext cx="2073349" cy="779720"/>
          </a:xfrm>
          <a:custGeom>
            <a:avLst/>
            <a:gdLst>
              <a:gd name="connsiteX0" fmla="*/ 1208567 w 2073349"/>
              <a:gd name="connsiteY0" fmla="*/ 279991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78465 h 769088"/>
              <a:gd name="connsiteX4" fmla="*/ 1208567 w 2073349"/>
              <a:gd name="connsiteY4" fmla="*/ 279991 h 769088"/>
              <a:gd name="connsiteX0" fmla="*/ 1208567 w 2073349"/>
              <a:gd name="connsiteY0" fmla="*/ 279991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89097 h 769088"/>
              <a:gd name="connsiteX4" fmla="*/ 1208567 w 2073349"/>
              <a:gd name="connsiteY4" fmla="*/ 279991 h 769088"/>
              <a:gd name="connsiteX0" fmla="*/ 1208567 w 2073349"/>
              <a:gd name="connsiteY0" fmla="*/ 287079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89097 h 769088"/>
              <a:gd name="connsiteX4" fmla="*/ 1208567 w 2073349"/>
              <a:gd name="connsiteY4" fmla="*/ 287079 h 769088"/>
              <a:gd name="connsiteX0" fmla="*/ 1208567 w 2073349"/>
              <a:gd name="connsiteY0" fmla="*/ 287079 h 779720"/>
              <a:gd name="connsiteX1" fmla="*/ 0 w 2073349"/>
              <a:gd name="connsiteY1" fmla="*/ 0 h 779720"/>
              <a:gd name="connsiteX2" fmla="*/ 2073349 w 2073349"/>
              <a:gd name="connsiteY2" fmla="*/ 779720 h 779720"/>
              <a:gd name="connsiteX3" fmla="*/ 1740195 w 2073349"/>
              <a:gd name="connsiteY3" fmla="*/ 489097 h 779720"/>
              <a:gd name="connsiteX4" fmla="*/ 1208567 w 2073349"/>
              <a:gd name="connsiteY4" fmla="*/ 287079 h 7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3349" h="779720">
                <a:moveTo>
                  <a:pt x="1208567" y="287079"/>
                </a:moveTo>
                <a:lnTo>
                  <a:pt x="0" y="0"/>
                </a:lnTo>
                <a:lnTo>
                  <a:pt x="2073349" y="779720"/>
                </a:lnTo>
                <a:lnTo>
                  <a:pt x="1740195" y="489097"/>
                </a:lnTo>
                <a:lnTo>
                  <a:pt x="1208567" y="28707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733800" y="3657600"/>
            <a:ext cx="12192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232" name="Line 48"/>
          <p:cNvSpPr>
            <a:spLocks noChangeShapeType="1"/>
          </p:cNvSpPr>
          <p:nvPr/>
        </p:nvSpPr>
        <p:spPr bwMode="auto">
          <a:xfrm flipH="1" flipV="1">
            <a:off x="5513388" y="4191000"/>
            <a:ext cx="277812" cy="228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5475288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91881" y="2719387"/>
            <a:ext cx="4267200" cy="2647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4495800" y="3505201"/>
            <a:ext cx="979488" cy="93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5" grpId="0" animBg="1"/>
      <p:bldP spid="93236" grpId="0" animBg="1"/>
      <p:bldP spid="93202" grpId="0" animBg="1" autoUpdateAnimBg="0"/>
      <p:bldP spid="93226" grpId="0" animBg="1"/>
      <p:bldP spid="93240" grpId="0" animBg="1"/>
      <p:bldP spid="93241" grpId="0" animBg="1"/>
      <p:bldP spid="21" grpId="0" animBg="1"/>
      <p:bldP spid="22" grpId="0" animBg="1"/>
      <p:bldP spid="9" grpId="0" animBg="1"/>
      <p:bldP spid="93232" grpId="0" animBg="1"/>
      <p:bldP spid="932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2BC5-1581-E44D-B2C3-ED92AD4A6196}" type="slidenum">
              <a:rPr lang="en-US"/>
              <a:pPr/>
              <a:t>16</a:t>
            </a:fld>
            <a:endParaRPr lang="en-US"/>
          </a:p>
        </p:txBody>
      </p:sp>
      <p:pic>
        <p:nvPicPr>
          <p:cNvPr id="89109" name="Picture 21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7715250" cy="2651125"/>
          </a:xfrm>
          <a:prstGeom prst="rect">
            <a:avLst/>
          </a:prstGeom>
          <a:noFill/>
        </p:spPr>
      </p:pic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r>
              <a:rPr lang="en-US" sz="2400"/>
              <a:t>Change in OBJ Function Coefficient - Reduced Cost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latin typeface="Century Gothic" charset="0"/>
              </a:rPr>
              <a:t>Q3. Suppose we have the following golf bag problem: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447572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entury Gothic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Century Gothic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+ </a:t>
            </a:r>
            <a:r>
              <a:rPr lang="en-US" sz="1400" b="1" i="1" dirty="0">
                <a:solidFill>
                  <a:srgbClr val="FF3300"/>
                </a:solidFill>
                <a:latin typeface="Century Gothic" charset="0"/>
              </a:rPr>
              <a:t>6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sz="1400" dirty="0">
              <a:latin typeface="Century Gothic" charset="0"/>
            </a:endParaRPr>
          </a:p>
          <a:p>
            <a:pPr algn="l"/>
            <a:r>
              <a:rPr lang="en-US" sz="1400" dirty="0">
                <a:latin typeface="Century Gothic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630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sz="1400" i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Century Gothic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610225" y="2057400"/>
            <a:ext cx="3355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solidFill>
                  <a:srgbClr val="FF3300"/>
                </a:solidFill>
                <a:latin typeface="Century Gothic" charset="0"/>
                <a:sym typeface="Symbol" charset="2"/>
              </a:rPr>
              <a:t>=&gt; </a:t>
            </a:r>
            <a:r>
              <a:rPr lang="en-US" sz="1800" b="1" dirty="0" smtClean="0">
                <a:solidFill>
                  <a:srgbClr val="FF3300"/>
                </a:solidFill>
                <a:latin typeface="Century Gothic" charset="0"/>
              </a:rPr>
              <a:t>Optimal </a:t>
            </a:r>
            <a:r>
              <a:rPr lang="en-US" sz="1800" b="1" dirty="0">
                <a:solidFill>
                  <a:srgbClr val="FF3300"/>
                </a:solidFill>
                <a:latin typeface="Century Gothic" charset="0"/>
              </a:rPr>
              <a:t>solution: (708, 0)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066800" y="3068638"/>
            <a:ext cx="6921500" cy="652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Century Gothic" charset="0"/>
              </a:rPr>
              <a:t>Q3. What minimal unit profit should the deluxe bag generate 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Century Gothic" charset="0"/>
              </a:rPr>
              <a:t>in order to have positive production?</a:t>
            </a:r>
          </a:p>
        </p:txBody>
      </p: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4572000" y="44958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106" grpId="0" animBg="1"/>
      <p:bldP spid="89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Reduced Cost – Graphical Interpretation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42338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entury Gothic" charset="0"/>
              </a:rPr>
              <a:t>Reduced Cost</a:t>
            </a:r>
            <a:r>
              <a:rPr lang="en-US" sz="2000">
                <a:latin typeface="Century Gothic" charset="0"/>
              </a:rPr>
              <a:t> of </a:t>
            </a:r>
            <a:r>
              <a:rPr lang="en-US" sz="2000" b="1">
                <a:latin typeface="Century Gothic" charset="0"/>
              </a:rPr>
              <a:t>a product</a:t>
            </a:r>
            <a:r>
              <a:rPr lang="en-US" sz="2000">
                <a:latin typeface="Century Gothic" charset="0"/>
              </a:rPr>
              <a:t> </a:t>
            </a:r>
          </a:p>
          <a:p>
            <a:pPr algn="l"/>
            <a:r>
              <a:rPr lang="en-US" sz="2000">
                <a:latin typeface="Century Gothic" charset="0"/>
              </a:rPr>
              <a:t>= </a:t>
            </a:r>
            <a:r>
              <a:rPr lang="en-US" sz="2000" b="1">
                <a:latin typeface="Century Gothic" charset="0"/>
              </a:rPr>
              <a:t>difference</a:t>
            </a:r>
            <a:r>
              <a:rPr lang="en-US" sz="2000">
                <a:latin typeface="Century Gothic" charset="0"/>
              </a:rPr>
              <a:t> between </a:t>
            </a:r>
            <a:r>
              <a:rPr lang="en-US" sz="2000" b="1">
                <a:latin typeface="Century Gothic" charset="0"/>
              </a:rPr>
              <a:t>its marginal contribution</a:t>
            </a:r>
            <a:r>
              <a:rPr lang="en-US" sz="2000">
                <a:latin typeface="Century Gothic" charset="0"/>
              </a:rPr>
              <a:t> to the OBJ </a:t>
            </a:r>
          </a:p>
          <a:p>
            <a:pPr algn="l"/>
            <a:r>
              <a:rPr lang="en-US" sz="2000">
                <a:latin typeface="Century Gothic" charset="0"/>
              </a:rPr>
              <a:t>function value and </a:t>
            </a:r>
            <a:r>
              <a:rPr lang="en-US" sz="2000" b="1">
                <a:latin typeface="Century Gothic" charset="0"/>
              </a:rPr>
              <a:t>the marginal value of the resources it consumes</a:t>
            </a:r>
            <a:r>
              <a:rPr lang="en-US" sz="2000">
                <a:latin typeface="Century Gothic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2302907"/>
            <a:ext cx="3124200" cy="4924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j-lt"/>
              </a:rPr>
              <a:t>Producing 1 unit deluxe bag</a:t>
            </a:r>
          </a:p>
          <a:p>
            <a:pPr algn="l"/>
            <a:r>
              <a:rPr lang="en-US" sz="1200" dirty="0" smtClean="0">
                <a:latin typeface="+mj-lt"/>
              </a:rPr>
              <a:t>consumes</a:t>
            </a:r>
          </a:p>
          <a:p>
            <a:pPr algn="l"/>
            <a:endParaRPr lang="en-US" sz="1200" dirty="0" smtClean="0">
              <a:latin typeface="+mj-lt"/>
            </a:endParaRPr>
          </a:p>
          <a:p>
            <a:pPr algn="l"/>
            <a:r>
              <a:rPr lang="en-US" sz="1200" b="1" u="sng" dirty="0" smtClean="0">
                <a:latin typeface="+mj-lt"/>
              </a:rPr>
              <a:t>Resource      hr       Shadow price</a:t>
            </a:r>
          </a:p>
          <a:p>
            <a:pPr algn="l"/>
            <a:r>
              <a:rPr lang="en-US" sz="1200" dirty="0" smtClean="0">
                <a:latin typeface="+mj-lt"/>
              </a:rPr>
              <a:t>C&amp;D:              </a:t>
            </a:r>
            <a:r>
              <a:rPr lang="en-US" sz="1200" b="1" dirty="0" smtClean="0">
                <a:latin typeface="+mj-lt"/>
              </a:rPr>
              <a:t>1                  0</a:t>
            </a:r>
          </a:p>
          <a:p>
            <a:pPr algn="l"/>
            <a:r>
              <a:rPr lang="en-US" sz="1200" dirty="0" smtClean="0">
                <a:latin typeface="+mj-lt"/>
              </a:rPr>
              <a:t>S:                    </a:t>
            </a:r>
            <a:r>
              <a:rPr lang="en-US" sz="1200" b="1" dirty="0" smtClean="0">
                <a:latin typeface="+mj-lt"/>
              </a:rPr>
              <a:t>5/6               0</a:t>
            </a:r>
          </a:p>
          <a:p>
            <a:pPr algn="l"/>
            <a:r>
              <a:rPr lang="en-US" sz="1200" dirty="0" smtClean="0">
                <a:latin typeface="+mj-lt"/>
              </a:rPr>
              <a:t>F:                    </a:t>
            </a:r>
            <a:r>
              <a:rPr lang="en-US" sz="1200" b="1" dirty="0" smtClean="0">
                <a:latin typeface="+mj-lt"/>
              </a:rPr>
              <a:t>2/3               10</a:t>
            </a:r>
          </a:p>
          <a:p>
            <a:pPr algn="l"/>
            <a:r>
              <a:rPr lang="en-US" sz="1200" u="sng" dirty="0" smtClean="0">
                <a:latin typeface="+mj-lt"/>
              </a:rPr>
              <a:t>I&amp;P:                </a:t>
            </a:r>
            <a:r>
              <a:rPr lang="en-US" sz="1200" b="1" u="sng" dirty="0" smtClean="0">
                <a:latin typeface="+mj-lt"/>
              </a:rPr>
              <a:t>¼                  0_______                      </a:t>
            </a:r>
          </a:p>
          <a:p>
            <a:pPr algn="l"/>
            <a:endParaRPr lang="en-US" sz="1200" u="sng" dirty="0" smtClean="0">
              <a:latin typeface="+mj-lt"/>
            </a:endParaRPr>
          </a:p>
          <a:p>
            <a:pPr algn="l"/>
            <a:r>
              <a:rPr lang="en-US" sz="1200" dirty="0" smtClean="0">
                <a:latin typeface="+mj-lt"/>
              </a:rPr>
              <a:t>The marginal value of the resources it consumes is</a:t>
            </a:r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1*0+5/6*0 +2/3*10+1/4*0=20/3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 minimum unit profit of deluxe bag</a:t>
            </a:r>
          </a:p>
          <a:p>
            <a:pPr algn="l"/>
            <a:r>
              <a:rPr lang="en-US" sz="1200" b="1" dirty="0" smtClean="0">
                <a:latin typeface="+mj-lt"/>
              </a:rPr>
              <a:t>should be 20/3=6.67 = (6+0.67)  in order to have positive production.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 current unit profit of deluxe bag </a:t>
            </a:r>
          </a:p>
          <a:p>
            <a:pPr algn="l"/>
            <a:r>
              <a:rPr lang="en-US" sz="1200" b="1" dirty="0" smtClean="0">
                <a:latin typeface="+mj-lt"/>
              </a:rPr>
              <a:t>is 6.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Therefore, reduced cost = 6-20/3</a:t>
            </a:r>
          </a:p>
          <a:p>
            <a:pPr algn="l"/>
            <a:r>
              <a:rPr lang="en-US" sz="1200" b="1" dirty="0" smtClean="0">
                <a:latin typeface="+mj-lt"/>
              </a:rPr>
              <a:t>=</a:t>
            </a:r>
            <a:r>
              <a:rPr lang="en-US" sz="1200" b="1" dirty="0" smtClean="0">
                <a:latin typeface="+mj-lt"/>
                <a:sym typeface="Symbol"/>
              </a:rPr>
              <a:t></a:t>
            </a:r>
            <a:r>
              <a:rPr lang="en-US" sz="1200" b="1" dirty="0" smtClean="0">
                <a:latin typeface="+mj-lt"/>
              </a:rPr>
              <a:t>2/3 = </a:t>
            </a:r>
            <a:r>
              <a:rPr lang="en-US" sz="1200" b="1" dirty="0" smtClean="0">
                <a:latin typeface="+mj-lt"/>
                <a:sym typeface="Symbol"/>
              </a:rPr>
              <a:t></a:t>
            </a:r>
            <a:r>
              <a:rPr lang="en-US" sz="1200" b="1" dirty="0" smtClean="0">
                <a:latin typeface="+mj-lt"/>
              </a:rPr>
              <a:t>0.67, i.e., producing 1 unit deluxe bag reduces profit by 0.67.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endParaRPr lang="en-US" sz="1200" dirty="0" smtClean="0">
              <a:latin typeface="+mj-lt"/>
            </a:endParaRPr>
          </a:p>
          <a:p>
            <a:pPr algn="l"/>
            <a:endParaRPr lang="en-US" sz="1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514600"/>
            <a:ext cx="5562600" cy="2892425"/>
            <a:chOff x="228600" y="2514600"/>
            <a:chExt cx="5562600" cy="2892425"/>
          </a:xfrm>
        </p:grpSpPr>
        <p:pic>
          <p:nvPicPr>
            <p:cNvPr id="92179" name="Picture 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514600"/>
              <a:ext cx="5562600" cy="289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Connector 10"/>
            <p:cNvCxnSpPr/>
            <p:nvPr/>
          </p:nvCxnSpPr>
          <p:spPr bwMode="auto">
            <a:xfrm rot="10800000">
              <a:off x="2514600" y="2514600"/>
              <a:ext cx="3124200" cy="2590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277025" y="2895600"/>
              <a:ext cx="183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 x1 + (20/3) x2 =7080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191000" y="3505200"/>
              <a:ext cx="3810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819400" y="3124200"/>
              <a:ext cx="533400" cy="77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886200" y="3230880"/>
            <a:ext cx="1752600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 x1 + 6x2 =7080   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739-43B5-2E49-A159-BC722030897B}" type="slidenum">
              <a:rPr lang="en-US"/>
              <a:pPr/>
              <a:t>18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sz="2800"/>
              <a:t>Simultaneous Changes in Parameters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1. If </a:t>
            </a:r>
            <a:r>
              <a:rPr lang="en-US" b="1"/>
              <a:t>all changes</a:t>
            </a:r>
            <a:r>
              <a:rPr lang="en-US"/>
              <a:t> are </a:t>
            </a:r>
            <a:r>
              <a:rPr lang="en-US" b="1"/>
              <a:t>in the objective function</a:t>
            </a:r>
            <a:r>
              <a:rPr lang="en-US"/>
              <a:t> coefficients, then you can use the </a:t>
            </a:r>
            <a:r>
              <a:rPr lang="en-US">
                <a:solidFill>
                  <a:srgbClr val="FF3300"/>
                </a:solidFill>
              </a:rPr>
              <a:t>100% rule</a:t>
            </a:r>
            <a:r>
              <a:rPr lang="en-US"/>
              <a:t>.</a:t>
            </a:r>
          </a:p>
          <a:p>
            <a:pPr>
              <a:buFontTx/>
              <a:buNone/>
            </a:pPr>
            <a:r>
              <a:rPr lang="en-US"/>
              <a:t>2. If </a:t>
            </a:r>
            <a:r>
              <a:rPr lang="en-US" b="1"/>
              <a:t>all changes</a:t>
            </a:r>
            <a:r>
              <a:rPr lang="en-US"/>
              <a:t> are </a:t>
            </a:r>
            <a:r>
              <a:rPr lang="en-US" b="1"/>
              <a:t>in the RHS values</a:t>
            </a:r>
            <a:r>
              <a:rPr lang="en-US"/>
              <a:t>, then you can use the </a:t>
            </a:r>
            <a:r>
              <a:rPr lang="en-US">
                <a:solidFill>
                  <a:srgbClr val="FF3300"/>
                </a:solidFill>
              </a:rPr>
              <a:t>100% rule</a:t>
            </a:r>
            <a:r>
              <a:rPr lang="en-US"/>
              <a:t>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3. If </a:t>
            </a:r>
            <a:r>
              <a:rPr lang="en-US" b="1"/>
              <a:t>changes</a:t>
            </a:r>
            <a:r>
              <a:rPr lang="en-US"/>
              <a:t> are </a:t>
            </a:r>
            <a:r>
              <a:rPr lang="en-US" b="1"/>
              <a:t>in both the objective function</a:t>
            </a:r>
            <a:r>
              <a:rPr lang="en-US"/>
              <a:t> and RHS, you must </a:t>
            </a:r>
            <a:r>
              <a:rPr lang="en-US" b="1"/>
              <a:t>reformulate </a:t>
            </a:r>
            <a:r>
              <a:rPr lang="en-US"/>
              <a:t>and </a:t>
            </a:r>
            <a:r>
              <a:rPr lang="en-US" b="1"/>
              <a:t>re-solve</a:t>
            </a:r>
            <a:r>
              <a:rPr lang="en-US"/>
              <a:t>!</a:t>
            </a:r>
          </a:p>
          <a:p>
            <a:pPr>
              <a:buFontTx/>
              <a:buNone/>
            </a:pPr>
            <a:r>
              <a:rPr lang="en-US"/>
              <a:t>4. If </a:t>
            </a:r>
            <a:r>
              <a:rPr lang="en-US" b="1"/>
              <a:t>unsure</a:t>
            </a:r>
            <a:r>
              <a:rPr lang="en-US"/>
              <a:t>, </a:t>
            </a:r>
            <a:r>
              <a:rPr lang="en-US" b="1"/>
              <a:t>reformulate</a:t>
            </a:r>
            <a:r>
              <a:rPr lang="en-US"/>
              <a:t> and </a:t>
            </a:r>
            <a:r>
              <a:rPr lang="en-US" b="1"/>
              <a:t>re-solve</a:t>
            </a:r>
            <a:r>
              <a:rPr lang="en-US"/>
              <a:t>!</a:t>
            </a:r>
          </a:p>
          <a:p>
            <a:pPr>
              <a:buFontTx/>
              <a:buNone/>
            </a:pP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5AE-B5AE-564F-B923-3F3859A54DE8}" type="slidenum">
              <a:rPr lang="en-US"/>
              <a:pPr/>
              <a:t>19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100% Rule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/>
              <a:t>For all changes that are made, </a:t>
            </a:r>
            <a:r>
              <a:rPr lang="en-US" sz="2000" b="1"/>
              <a:t>sum the percentages</a:t>
            </a:r>
            <a:r>
              <a:rPr lang="en-US" sz="2000"/>
              <a:t> of increase-changes with respect to (w.r.t.) the corresponding “Allowable Increases” and the percentages of decrease-changes w.r.t. the corresponding “Allowable Decreases,” </a:t>
            </a:r>
            <a:r>
              <a:rPr lang="en-US" sz="2000" b="1"/>
              <a:t>in absolute values</a:t>
            </a:r>
            <a:r>
              <a:rPr lang="en-US" sz="2000"/>
              <a:t>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2.   </a:t>
            </a:r>
            <a:r>
              <a:rPr lang="en-US" sz="2000" b="1"/>
              <a:t>For simultaneous OBJ coefficient changes</a:t>
            </a:r>
            <a:r>
              <a:rPr lang="en-US" sz="2000"/>
              <a:t>,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		if the sum of the percentage changes does not exceed 100%, the optimal solution will not change.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3.   </a:t>
            </a:r>
            <a:r>
              <a:rPr lang="en-US" sz="2000" b="1"/>
              <a:t>For simultaneous RHS changes</a:t>
            </a:r>
            <a:r>
              <a:rPr lang="en-US" sz="2000"/>
              <a:t>,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		 if the sum of the percentage changes does not exceed 100%, the shadow prices apply.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4.   </a:t>
            </a:r>
            <a:r>
              <a:rPr lang="en-US" sz="2000" b="1"/>
              <a:t>If the sum of the percentage changes DOES exceed 100%, then reformulate and re-solve!</a:t>
            </a:r>
            <a:endParaRPr lang="en-US" sz="2000" b="1">
              <a:latin typeface="Times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790700"/>
            <a:ext cx="6146800" cy="3263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BC4-AD1A-BE44-8E0E-3C80E30A4415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Changes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/>
              <a:t>Q4. If the unit profit of the standard bag decreases to $8 and the unit of deluxe bag increases to $10, does the current production plan remain optimal?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66800" y="5715000"/>
            <a:ext cx="7696200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|10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8|/3.7 +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|10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9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|/5.29 = 0.7296 &lt; 100%</a:t>
            </a:r>
          </a:p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Production plan remains optimal</a:t>
            </a:r>
          </a:p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New Profit = old profit +(8-10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)×540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+ (10-9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)×252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= $6840 </a:t>
            </a:r>
            <a:endParaRPr lang="en-US" sz="1800" dirty="0">
              <a:latin typeface="Century Gothic" charset="0"/>
              <a:sym typeface="Symbol" charset="2"/>
            </a:endParaRPr>
          </a:p>
        </p:txBody>
      </p:sp>
      <p:pic>
        <p:nvPicPr>
          <p:cNvPr id="114697" name="Picture 9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7029450" cy="2628900"/>
          </a:xfrm>
          <a:prstGeom prst="rect">
            <a:avLst/>
          </a:prstGeom>
          <a:noFill/>
        </p:spPr>
      </p:pic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6172200" y="3124200"/>
            <a:ext cx="1905000" cy="806450"/>
            <a:chOff x="3888" y="1968"/>
            <a:chExt cx="1200" cy="508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4512" y="1968"/>
              <a:ext cx="576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2" name="AutoShape 14"/>
            <p:cNvSpPr>
              <a:spLocks noChangeArrowheads="1"/>
            </p:cNvSpPr>
            <p:nvPr/>
          </p:nvSpPr>
          <p:spPr bwMode="auto">
            <a:xfrm>
              <a:off x="3888" y="2332"/>
              <a:ext cx="624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968D-C92F-FC45-B095-33EC9EC93915}" type="slidenum">
              <a:rPr lang="en-US"/>
              <a:pPr/>
              <a:t>21</a:t>
            </a:fld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228600" y="644525"/>
          <a:ext cx="8610600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name="Visio" r:id="rId3" imgW="9635947" imgH="6178296" progId="Visio.Drawing.11">
                  <p:embed/>
                </p:oleObj>
              </mc:Choice>
              <mc:Fallback>
                <p:oleObj name="Visio" r:id="rId3" imgW="9635947" imgH="617829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44525"/>
                        <a:ext cx="8610600" cy="55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Baseball Elimination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600"/>
            <a:ext cx="9144000" cy="284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5334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Detroit Still Win the Division?  We can answer this question using Max 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439812"/>
      </p:ext>
    </p:extLst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Baseball Elimination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3797"/>
      </p:ext>
    </p:extLst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Introduction –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 smtClean="0"/>
              <a:t>In general, we are never content with only the optimal solution to a linear program and want to acquire insight into the economics of the situation we are modeling</a:t>
            </a:r>
          </a:p>
          <a:p>
            <a:r>
              <a:rPr lang="en-US" dirty="0" smtClean="0"/>
              <a:t>For example, we may want to know how sensitive our solution is to changes in the objective function or changes in some of the constraints. (Why?)</a:t>
            </a:r>
          </a:p>
          <a:p>
            <a:r>
              <a:rPr lang="en-US" dirty="0" smtClean="0"/>
              <a:t>Frequently, firms may want to invest in order to alleviate constraints: how exactly should a potential investment be allocated  </a:t>
            </a:r>
          </a:p>
          <a:p>
            <a:r>
              <a:rPr lang="en-US" dirty="0" smtClean="0"/>
              <a:t>Sensitivity analysis is vital to the intelligent use of any optimal LP solution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63781"/>
      </p:ext>
    </p:extLst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dirty="0" smtClean="0"/>
              <a:t>The first part of the lecture gives an “operational overview” of the most important concepts in sensitivity analysis. </a:t>
            </a:r>
          </a:p>
          <a:p>
            <a:r>
              <a:rPr lang="en-US" dirty="0" smtClean="0"/>
              <a:t>In the first part, we’ll learn “how to” using Excel output</a:t>
            </a:r>
          </a:p>
          <a:p>
            <a:r>
              <a:rPr lang="en-US" dirty="0" smtClean="0"/>
              <a:t>Then we’ll try to dig deeper and explore some of the “why” questions</a:t>
            </a:r>
          </a:p>
          <a:p>
            <a:r>
              <a:rPr lang="en-US" dirty="0" smtClean="0"/>
              <a:t>For example, we’ll learn that sensitivity analysis offers a unique insight into the properties of the optimal solution of any linear program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102B-C4FB-3D4A-A771-E52B583C90BA}" type="slidenum">
              <a:rPr lang="en-US"/>
              <a:pPr/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Sensitivity Analysis?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42950" y="2895600"/>
            <a:ext cx="546175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latin typeface="Lucida Sans" charset="0"/>
              </a:rPr>
              <a:t>MAX(MIN)   </a:t>
            </a:r>
            <a:r>
              <a:rPr lang="en-US" sz="1800" b="1" i="1" dirty="0">
                <a:latin typeface="Lucida Sans" charset="0"/>
              </a:rPr>
              <a:t>c</a:t>
            </a:r>
            <a:r>
              <a:rPr lang="en-US" sz="1800" b="1" i="1" baseline="-25000" dirty="0">
                <a:latin typeface="Lucida Sans" charset="0"/>
              </a:rPr>
              <a:t>1</a:t>
            </a:r>
            <a:r>
              <a:rPr lang="en-US" sz="1800" b="1" i="1" dirty="0">
                <a:latin typeface="Lucida Sans" charset="0"/>
              </a:rPr>
              <a:t>  x</a:t>
            </a:r>
            <a:r>
              <a:rPr lang="en-US" sz="1800" b="1" i="1" baseline="-25000" dirty="0">
                <a:latin typeface="Lucida Sans" charset="0"/>
              </a:rPr>
              <a:t>1</a:t>
            </a:r>
            <a:r>
              <a:rPr lang="en-US" sz="1800" b="1" i="1" dirty="0">
                <a:latin typeface="Lucida Sans" charset="0"/>
              </a:rPr>
              <a:t> +  c</a:t>
            </a:r>
            <a:r>
              <a:rPr lang="en-US" sz="1800" b="1" i="1" baseline="-25000" dirty="0">
                <a:latin typeface="Lucida Sans" charset="0"/>
              </a:rPr>
              <a:t>2  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</a:t>
            </a:r>
            <a:r>
              <a:rPr lang="en-US" sz="1800" b="1" i="1" dirty="0" smtClean="0">
                <a:latin typeface="Lucida Sans" charset="0"/>
              </a:rPr>
              <a:t>   c</a:t>
            </a:r>
            <a:r>
              <a:rPr lang="en-US" sz="1800" b="1" i="1" baseline="-25000" dirty="0" smtClean="0">
                <a:latin typeface="Lucida Sans" charset="0"/>
              </a:rPr>
              <a:t>3 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i="1" dirty="0" err="1" smtClean="0">
                <a:latin typeface="Lucida Sans" charset="0"/>
              </a:rPr>
              <a:t>c</a:t>
            </a:r>
            <a:r>
              <a:rPr lang="en-US" sz="1800" b="1" i="1" baseline="-25000" dirty="0" err="1" smtClean="0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endParaRPr lang="en-US" sz="1800" b="1" dirty="0">
              <a:latin typeface="Lucida Sans" charset="0"/>
            </a:endParaRPr>
          </a:p>
          <a:p>
            <a:pPr algn="l"/>
            <a:r>
              <a:rPr lang="en-US" sz="1800" b="1" dirty="0">
                <a:latin typeface="Lucida Sans" charset="0"/>
              </a:rPr>
              <a:t>ST:	</a:t>
            </a: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11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12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13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1n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</a:t>
            </a:r>
            <a:r>
              <a:rPr lang="en-US" sz="1800" b="1" i="1" dirty="0" smtClean="0">
                <a:latin typeface="Lucida Sans" charset="0"/>
              </a:rPr>
              <a:t>     B</a:t>
            </a:r>
            <a:r>
              <a:rPr lang="en-US" sz="1800" b="1" i="1" baseline="-25000" dirty="0" smtClean="0">
                <a:latin typeface="Lucida Sans" charset="0"/>
              </a:rPr>
              <a:t>1 </a:t>
            </a:r>
            <a:endParaRPr lang="en-US" sz="1800" b="1" i="1" baseline="-25000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21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22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23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2n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  </a:t>
            </a:r>
            <a:r>
              <a:rPr lang="en-US" sz="1800" b="1" i="1" dirty="0" smtClean="0">
                <a:latin typeface="Lucida Sans" charset="0"/>
              </a:rPr>
              <a:t>B</a:t>
            </a:r>
            <a:r>
              <a:rPr lang="en-US" sz="1800" b="1" i="1" baseline="-25000" dirty="0" smtClean="0">
                <a:latin typeface="Lucida Sans" charset="0"/>
              </a:rPr>
              <a:t>2</a:t>
            </a:r>
            <a:endParaRPr lang="en-US" sz="1800" b="1" i="1" baseline="-25000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31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32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33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3n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</a:t>
            </a:r>
            <a:r>
              <a:rPr lang="en-US" sz="1800" b="1" i="1" dirty="0" smtClean="0">
                <a:latin typeface="Lucida Sans" charset="0"/>
              </a:rPr>
              <a:t>   </a:t>
            </a:r>
            <a:r>
              <a:rPr lang="en-US" sz="1800" b="1" i="1" dirty="0">
                <a:latin typeface="Lucida Sans" charset="0"/>
              </a:rPr>
              <a:t>B</a:t>
            </a:r>
            <a:r>
              <a:rPr lang="en-US" sz="1800" b="1" i="1" baseline="-25000" dirty="0">
                <a:latin typeface="Lucida Sans" charset="0"/>
              </a:rPr>
              <a:t>3</a:t>
            </a:r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………</a:t>
            </a:r>
          </a:p>
          <a:p>
            <a:pPr algn="l"/>
            <a:r>
              <a:rPr lang="en-US" sz="1800" b="1" i="1" dirty="0">
                <a:latin typeface="Lucida Sans" charset="0"/>
              </a:rPr>
              <a:t>………</a:t>
            </a: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m1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m2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m3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</a:t>
            </a:r>
            <a:r>
              <a:rPr lang="en-US" sz="1800" b="1" i="1" dirty="0" err="1">
                <a:latin typeface="Lucida Sans" charset="0"/>
              </a:rPr>
              <a:t>A</a:t>
            </a:r>
            <a:r>
              <a:rPr lang="en-US" sz="1800" b="1" i="1" baseline="-25000" dirty="0" err="1">
                <a:latin typeface="Lucida Sans" charset="0"/>
              </a:rPr>
              <a:t>mn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B</a:t>
            </a:r>
            <a:r>
              <a:rPr lang="en-US" sz="1800" b="1" i="1" baseline="-25000" dirty="0" err="1">
                <a:latin typeface="Lucida Sans" charset="0"/>
              </a:rPr>
              <a:t>m</a:t>
            </a:r>
            <a:endParaRPr lang="en-US" sz="1800" b="1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i</a:t>
            </a:r>
            <a:r>
              <a:rPr lang="en-US" sz="1800" b="1" i="1" dirty="0">
                <a:latin typeface="Lucida Sans" charset="0"/>
              </a:rPr>
              <a:t>'s</a:t>
            </a:r>
            <a:r>
              <a:rPr lang="en-US" sz="1800" b="1" i="1" dirty="0" smtClean="0">
                <a:latin typeface="Lucida Sans" charset="0"/>
              </a:rPr>
              <a:t> ≥ </a:t>
            </a:r>
            <a:r>
              <a:rPr lang="en-US" sz="1800" b="1" i="1" dirty="0">
                <a:latin typeface="Lucida Sans" charset="0"/>
              </a:rPr>
              <a:t>0</a:t>
            </a:r>
            <a:r>
              <a:rPr lang="en-US" sz="1800" dirty="0">
                <a:latin typeface="Lucida Sans" charset="0"/>
              </a:rPr>
              <a:t> or unrestricted in sign</a:t>
            </a:r>
            <a:endParaRPr lang="en-US" sz="1800" dirty="0">
              <a:latin typeface="Lucida Sans" charset="0"/>
              <a:sym typeface="Symbol" charset="2"/>
            </a:endParaRPr>
          </a:p>
          <a:p>
            <a:pPr algn="l"/>
            <a:endParaRPr lang="en-US" sz="1800" dirty="0">
              <a:latin typeface="Lucida Sans" charset="0"/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22098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1242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1910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54102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5638800" y="350520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638800" y="407035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5638800" y="464820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638800" y="544195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7108825" y="3957638"/>
            <a:ext cx="1882775" cy="92551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Constraints: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Change in RHS 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constants</a:t>
            </a: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H="1" flipV="1">
            <a:off x="6270625" y="3657600"/>
            <a:ext cx="609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6270625" y="42672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H="1">
            <a:off x="6270625" y="4572000"/>
            <a:ext cx="6096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6346825" y="4953000"/>
            <a:ext cx="609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5764213" y="2281238"/>
            <a:ext cx="3038475" cy="650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Objective (OBJ) function: 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Change in</a:t>
            </a:r>
            <a:r>
              <a:rPr lang="en-US" sz="1800">
                <a:latin typeface="Century Gothic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coefficients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2362200" y="2514600"/>
            <a:ext cx="3325813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>
            <a:off x="3478213" y="2590800"/>
            <a:ext cx="22098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4495800" y="2667000"/>
            <a:ext cx="1192213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H="1">
            <a:off x="5638799" y="2743200"/>
            <a:ext cx="49213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0" y="1443038"/>
            <a:ext cx="9090025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  <a:latin typeface="Century Gothic" charset="0"/>
              </a:rPr>
              <a:t>The study of how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changes in the parameters</a:t>
            </a:r>
            <a:r>
              <a:rPr lang="en-US" sz="2000">
                <a:solidFill>
                  <a:schemeClr val="accent2"/>
                </a:solidFill>
                <a:latin typeface="Century Gothic" charset="0"/>
              </a:rPr>
              <a:t> of a linear program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Century Gothic" charset="0"/>
              </a:rPr>
              <a:t>affect the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optimal solution</a:t>
            </a:r>
            <a:r>
              <a:rPr lang="en-US" sz="2000">
                <a:solidFill>
                  <a:srgbClr val="0000FF"/>
                </a:solidFill>
                <a:latin typeface="Century Gothic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(x</a:t>
            </a:r>
            <a:r>
              <a:rPr lang="en-US" sz="2000" b="1" baseline="-25000">
                <a:solidFill>
                  <a:srgbClr val="0000FF"/>
                </a:solidFill>
                <a:latin typeface="Century Gothic" charset="0"/>
              </a:rPr>
              <a:t>i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*)</a:t>
            </a:r>
            <a:r>
              <a:rPr lang="en-US" sz="2000">
                <a:solidFill>
                  <a:srgbClr val="0000FF"/>
                </a:solidFill>
                <a:latin typeface="Century Gothic" charset="0"/>
              </a:rPr>
              <a:t> and the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optimal objective function value</a:t>
            </a:r>
            <a:endParaRPr lang="en-US" sz="2000" b="1">
              <a:latin typeface="Century Gothic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27" grpId="0" animBg="1"/>
      <p:bldP spid="81928" grpId="0" animBg="1"/>
      <p:bldP spid="81929" grpId="0" animBg="1"/>
      <p:bldP spid="81930" grpId="0" animBg="1"/>
      <p:bldP spid="81931" grpId="0" animBg="1"/>
      <p:bldP spid="81934" grpId="0" animBg="1"/>
      <p:bldP spid="81935" grpId="0" animBg="1"/>
      <p:bldP spid="81936" grpId="0" animBg="1"/>
      <p:bldP spid="81937" grpId="0" animBg="1"/>
      <p:bldP spid="81938" grpId="0" animBg="1"/>
      <p:bldP spid="81933" grpId="0" animBg="1"/>
      <p:bldP spid="81940" grpId="0" animBg="1"/>
      <p:bldP spid="81941" grpId="0" animBg="1"/>
      <p:bldP spid="81942" grpId="0" animBg="1"/>
      <p:bldP spid="81943" grpId="0" animBg="1"/>
      <p:bldP spid="8194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31D4-688B-9947-83CD-1BD647DEC113}" type="slidenum">
              <a:rPr lang="en-US"/>
              <a:pPr/>
              <a:t>8</a:t>
            </a:fld>
            <a:endParaRPr lang="en-US"/>
          </a:p>
        </p:txBody>
      </p:sp>
      <p:sp>
        <p:nvSpPr>
          <p:cNvPr id="1136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Sensitivity Report in Excel</a:t>
            </a:r>
          </a:p>
        </p:txBody>
      </p:sp>
      <p:sp>
        <p:nvSpPr>
          <p:cNvPr id="113669" name="AutoShape 2053"/>
          <p:cNvSpPr>
            <a:spLocks/>
          </p:cNvSpPr>
          <p:nvPr/>
        </p:nvSpPr>
        <p:spPr bwMode="auto">
          <a:xfrm>
            <a:off x="2895600" y="4572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0" name="AutoShape 2054"/>
          <p:cNvSpPr>
            <a:spLocks/>
          </p:cNvSpPr>
          <p:nvPr/>
        </p:nvSpPr>
        <p:spPr bwMode="auto">
          <a:xfrm>
            <a:off x="2895600" y="54102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1" name="Text Box 2055"/>
          <p:cNvSpPr txBox="1">
            <a:spLocks noChangeArrowheads="1"/>
          </p:cNvSpPr>
          <p:nvPr/>
        </p:nvSpPr>
        <p:spPr bwMode="auto">
          <a:xfrm>
            <a:off x="107950" y="4772025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  <a:latin typeface="Century Gothic" charset="0"/>
              </a:rPr>
              <a:t>OBJ function related analysis</a:t>
            </a:r>
          </a:p>
        </p:txBody>
      </p:sp>
      <p:sp>
        <p:nvSpPr>
          <p:cNvPr id="113672" name="Text Box 2056"/>
          <p:cNvSpPr txBox="1">
            <a:spLocks noChangeArrowheads="1"/>
          </p:cNvSpPr>
          <p:nvPr/>
        </p:nvSpPr>
        <p:spPr bwMode="auto">
          <a:xfrm>
            <a:off x="311150" y="5838825"/>
            <a:ext cx="2532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  <a:latin typeface="Century Gothic" charset="0"/>
              </a:rPr>
              <a:t>Constraints related analysis</a:t>
            </a:r>
          </a:p>
        </p:txBody>
      </p:sp>
      <p:sp>
        <p:nvSpPr>
          <p:cNvPr id="113677" name="Rectangle 2061"/>
          <p:cNvSpPr>
            <a:spLocks noChangeArrowheads="1"/>
          </p:cNvSpPr>
          <p:nvPr/>
        </p:nvSpPr>
        <p:spPr bwMode="auto">
          <a:xfrm>
            <a:off x="381000" y="1295400"/>
            <a:ext cx="55626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Gothic" charset="0"/>
              </a:rPr>
              <a:t>Profit Contribution            </a:t>
            </a:r>
            <a:r>
              <a:rPr lang="en-US" dirty="0">
                <a:solidFill>
                  <a:schemeClr val="accent2"/>
                </a:solidFill>
                <a:latin typeface="Century Gothic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baseline="-25000" dirty="0">
              <a:latin typeface="Century Gothic" charset="0"/>
            </a:endParaRPr>
          </a:p>
          <a:p>
            <a:pPr algn="l"/>
            <a:r>
              <a:rPr lang="en-US" dirty="0">
                <a:latin typeface="Century Gothic" charset="0"/>
              </a:rPr>
              <a:t>Subject to:</a:t>
            </a:r>
          </a:p>
          <a:p>
            <a:pPr algn="l"/>
            <a:r>
              <a:rPr lang="en-US" dirty="0">
                <a:latin typeface="Century Gothic" charset="0"/>
              </a:rPr>
              <a:t>Cutting &amp; Dyeing: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baseline="-25000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630</a:t>
            </a:r>
            <a:endParaRPr lang="en-US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Sewing:                  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+ 5/6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i="1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Finishing:                       </a:t>
            </a:r>
            <a:r>
              <a:rPr lang="en-US" dirty="0">
                <a:latin typeface="Century Gothic" charset="0"/>
              </a:rPr>
              <a:t>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+ 2/3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Inspection &amp; Packaging: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+ 1/4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Non-negative:            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≥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Century Gothic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    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 smtClean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</a:t>
            </a:r>
            <a:r>
              <a:rPr lang="en-US" dirty="0">
                <a:latin typeface="Century Gothic" charset="0"/>
              </a:rPr>
              <a:t> </a:t>
            </a:r>
          </a:p>
        </p:txBody>
      </p:sp>
      <p:sp>
        <p:nvSpPr>
          <p:cNvPr id="113678" name="Text Box 2062"/>
          <p:cNvSpPr txBox="1">
            <a:spLocks noChangeArrowheads="1"/>
          </p:cNvSpPr>
          <p:nvPr/>
        </p:nvSpPr>
        <p:spPr bwMode="auto">
          <a:xfrm>
            <a:off x="5576888" y="1903413"/>
            <a:ext cx="3354387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entury Gothic" charset="0"/>
              </a:rPr>
              <a:t>Optimal Solution: </a:t>
            </a:r>
            <a:r>
              <a:rPr lang="en-US" b="1" i="1">
                <a:latin typeface="Century Gothic" charset="0"/>
              </a:rPr>
              <a:t>x</a:t>
            </a:r>
            <a:r>
              <a:rPr lang="en-US" b="1" i="1" baseline="-25000">
                <a:latin typeface="Century Gothic" charset="0"/>
              </a:rPr>
              <a:t>1</a:t>
            </a:r>
            <a:r>
              <a:rPr lang="en-US" b="1" i="1">
                <a:latin typeface="Century Gothic" charset="0"/>
              </a:rPr>
              <a:t>=540, x</a:t>
            </a:r>
            <a:r>
              <a:rPr lang="en-US" b="1" i="1" baseline="-25000">
                <a:latin typeface="Century Gothic" charset="0"/>
              </a:rPr>
              <a:t>2</a:t>
            </a:r>
            <a:r>
              <a:rPr lang="en-US" b="1" i="1">
                <a:latin typeface="Century Gothic" charset="0"/>
              </a:rPr>
              <a:t>=252</a:t>
            </a:r>
          </a:p>
          <a:p>
            <a:r>
              <a:rPr lang="en-US" b="1" i="1">
                <a:latin typeface="Century Gothic" charset="0"/>
              </a:rPr>
              <a:t>Optimal profit: 10</a:t>
            </a:r>
            <a:r>
              <a:rPr lang="en-US" b="1" i="1">
                <a:latin typeface="Century Gothic" charset="0"/>
                <a:sym typeface="Math1" pitchFamily="2" charset="2"/>
              </a:rPr>
              <a:t>*540+9*252</a:t>
            </a:r>
          </a:p>
          <a:p>
            <a:r>
              <a:rPr lang="en-US" b="1" i="1">
                <a:latin typeface="Century Gothic" charset="0"/>
                <a:sym typeface="Math1" pitchFamily="2" charset="2"/>
              </a:rPr>
              <a:t>          =7668</a:t>
            </a:r>
          </a:p>
        </p:txBody>
      </p:sp>
      <p:pic>
        <p:nvPicPr>
          <p:cNvPr id="113680" name="Picture 20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390900"/>
            <a:ext cx="58293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681" name="Text Box 2065"/>
          <p:cNvSpPr txBox="1">
            <a:spLocks noChangeArrowheads="1"/>
          </p:cNvSpPr>
          <p:nvPr/>
        </p:nvSpPr>
        <p:spPr bwMode="auto">
          <a:xfrm>
            <a:off x="381000" y="3727450"/>
            <a:ext cx="1998663" cy="650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entury Gothic" charset="0"/>
              </a:rPr>
              <a:t>Sensitivity Report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0979-2EAF-054A-98F1-7CDA66331002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Par </a:t>
            </a:r>
            <a:r>
              <a:rPr lang="en-US" dirty="0" err="1"/>
              <a:t>Inc</a:t>
            </a:r>
            <a:endParaRPr lang="en-US" dirty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Objective function: Change in coefficient</a:t>
            </a:r>
          </a:p>
          <a:p>
            <a:pPr lvl="2"/>
            <a:r>
              <a:rPr lang="en-US" dirty="0"/>
              <a:t>“allowable increase” and “allowable decrease”</a:t>
            </a:r>
          </a:p>
          <a:p>
            <a:pPr lvl="2"/>
            <a:r>
              <a:rPr lang="en-US" dirty="0"/>
              <a:t>“reduced cost”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Constraints: Change in right-hand-side constants</a:t>
            </a:r>
          </a:p>
          <a:p>
            <a:pPr lvl="2"/>
            <a:r>
              <a:rPr lang="en-US" dirty="0"/>
              <a:t>“shadow price”</a:t>
            </a:r>
          </a:p>
          <a:p>
            <a:pPr lvl="2"/>
            <a:r>
              <a:rPr lang="en-US" dirty="0"/>
              <a:t>“allowable increase” and “allowable decrease”</a:t>
            </a:r>
          </a:p>
          <a:p>
            <a:pPr lvl="1"/>
            <a:r>
              <a:rPr lang="en-US" b="1" dirty="0"/>
              <a:t>Simultaneous changes</a:t>
            </a:r>
          </a:p>
          <a:p>
            <a:pPr lvl="2"/>
            <a:r>
              <a:rPr lang="en-US" dirty="0"/>
              <a:t>“100% rule”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20850</TotalTime>
  <Words>1810</Words>
  <Application>Microsoft Macintosh PowerPoint</Application>
  <PresentationFormat>On-screen Show (4:3)</PresentationFormat>
  <Paragraphs>244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Equation</vt:lpstr>
      <vt:lpstr>Visio</vt:lpstr>
      <vt:lpstr>Lecture 4  Linear Programming  Max Flows + Sensitivity Analysis</vt:lpstr>
      <vt:lpstr> Warm Up</vt:lpstr>
      <vt:lpstr> Baseball Elimination Problem</vt:lpstr>
      <vt:lpstr> Baseball Elimination Problem</vt:lpstr>
      <vt:lpstr> Introduction – Sensitivity Analysis</vt:lpstr>
      <vt:lpstr>Introduction</vt:lpstr>
      <vt:lpstr>What is Sensitivity Analysis?</vt:lpstr>
      <vt:lpstr> Sensitivity Report in Excel</vt:lpstr>
      <vt:lpstr>Agenda</vt:lpstr>
      <vt:lpstr>Change in OBJ Function Coefficient</vt:lpstr>
      <vt:lpstr>“Allowable Increase” and  “Allowable Decrease” in the “Adjustable Cells”</vt:lpstr>
      <vt:lpstr> Change in OBJ Function Coefficient  – Graphical Interpretation</vt:lpstr>
      <vt:lpstr>Change in RHS Value of A Constraint – Shadow Price</vt:lpstr>
      <vt:lpstr>Interpretations of Shadow Price</vt:lpstr>
      <vt:lpstr>Effective Range for Shadow Price</vt:lpstr>
      <vt:lpstr>Change in OBJ Function Coefficient - Reduced Cost</vt:lpstr>
      <vt:lpstr>Reduced Cost – Graphical Interpretation</vt:lpstr>
      <vt:lpstr>Simultaneous Changes in Parameters</vt:lpstr>
      <vt:lpstr>100% Rule </vt:lpstr>
      <vt:lpstr>Simultaneous Changes</vt:lpstr>
      <vt:lpstr> 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471</cp:revision>
  <cp:lastPrinted>2013-09-20T14:02:27Z</cp:lastPrinted>
  <dcterms:created xsi:type="dcterms:W3CDTF">2008-09-21T15:42:14Z</dcterms:created>
  <dcterms:modified xsi:type="dcterms:W3CDTF">2015-09-15T12:37:49Z</dcterms:modified>
</cp:coreProperties>
</file>