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56" r:id="rId2"/>
    <p:sldId id="357" r:id="rId3"/>
    <p:sldId id="383" r:id="rId4"/>
    <p:sldId id="259" r:id="rId5"/>
    <p:sldId id="386" r:id="rId6"/>
    <p:sldId id="384" r:id="rId7"/>
    <p:sldId id="348" r:id="rId8"/>
    <p:sldId id="403" r:id="rId9"/>
    <p:sldId id="341" r:id="rId10"/>
    <p:sldId id="342" r:id="rId11"/>
    <p:sldId id="343" r:id="rId12"/>
    <p:sldId id="344" r:id="rId13"/>
    <p:sldId id="347" r:id="rId14"/>
    <p:sldId id="371" r:id="rId15"/>
    <p:sldId id="349" r:id="rId16"/>
    <p:sldId id="372" r:id="rId17"/>
    <p:sldId id="382" r:id="rId18"/>
    <p:sldId id="332" r:id="rId19"/>
    <p:sldId id="387" r:id="rId20"/>
    <p:sldId id="389" r:id="rId21"/>
    <p:sldId id="390" r:id="rId22"/>
    <p:sldId id="391" r:id="rId23"/>
    <p:sldId id="399" r:id="rId24"/>
    <p:sldId id="401" r:id="rId25"/>
    <p:sldId id="392" r:id="rId26"/>
    <p:sldId id="393" r:id="rId27"/>
    <p:sldId id="394" r:id="rId28"/>
    <p:sldId id="395" r:id="rId29"/>
    <p:sldId id="396" r:id="rId30"/>
    <p:sldId id="400" r:id="rId31"/>
    <p:sldId id="397" r:id="rId32"/>
    <p:sldId id="402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808000"/>
    <a:srgbClr val="CCCC00"/>
    <a:srgbClr val="0000FF"/>
    <a:srgbClr val="00FF00"/>
    <a:srgbClr val="FFFFCC"/>
    <a:srgbClr val="FFFF00"/>
    <a:srgbClr val="FF3300"/>
    <a:srgbClr val="009900"/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6277" autoAdjust="0"/>
  </p:normalViewPr>
  <p:slideViewPr>
    <p:cSldViewPr>
      <p:cViewPr>
        <p:scale>
          <a:sx n="81" d="100"/>
          <a:sy n="81" d="100"/>
        </p:scale>
        <p:origin x="-80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22" y="1224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Domain:olin.wustl.edu:Users:TURCIC:Documents:OSCM230:Class9:DSimulation-Part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'Art''s Newsstand'!$E$6</c:f>
              <c:strCache>
                <c:ptCount val="1"/>
                <c:pt idx="0">
                  <c:v>Average Profit as a Function of the Number of Observations</c:v>
                </c:pt>
              </c:strCache>
            </c:strRef>
          </c:tx>
          <c:marker>
            <c:symbol val="none"/>
          </c:marker>
          <c:val>
            <c:numRef>
              <c:f>'Art''s Newsstand'!$E$7:$E$104</c:f>
              <c:numCache>
                <c:formatCode>General</c:formatCode>
                <c:ptCount val="98"/>
                <c:pt idx="0">
                  <c:v>16</c:v>
                </c:pt>
                <c:pt idx="1">
                  <c:v>10.48</c:v>
                </c:pt>
                <c:pt idx="2">
                  <c:v>8.8000000000000007</c:v>
                </c:pt>
                <c:pt idx="3">
                  <c:v>7.8400000000000007</c:v>
                </c:pt>
                <c:pt idx="4">
                  <c:v>9.4720000000000066</c:v>
                </c:pt>
                <c:pt idx="5">
                  <c:v>8.2399999999999984</c:v>
                </c:pt>
                <c:pt idx="6">
                  <c:v>9.3485714285713772</c:v>
                </c:pt>
                <c:pt idx="7">
                  <c:v>8.1399999999999988</c:v>
                </c:pt>
                <c:pt idx="8">
                  <c:v>7.68</c:v>
                </c:pt>
                <c:pt idx="9">
                  <c:v>8.5120000000000005</c:v>
                </c:pt>
                <c:pt idx="10">
                  <c:v>7.4909090909090912</c:v>
                </c:pt>
                <c:pt idx="11">
                  <c:v>8.2000000000000011</c:v>
                </c:pt>
                <c:pt idx="12">
                  <c:v>8.8000000000000007</c:v>
                </c:pt>
                <c:pt idx="13">
                  <c:v>9.3142857142857167</c:v>
                </c:pt>
                <c:pt idx="14">
                  <c:v>9.76</c:v>
                </c:pt>
                <c:pt idx="15">
                  <c:v>10.15</c:v>
                </c:pt>
                <c:pt idx="16">
                  <c:v>10.49411764705882</c:v>
                </c:pt>
                <c:pt idx="17">
                  <c:v>10.8</c:v>
                </c:pt>
                <c:pt idx="18">
                  <c:v>11.07368421052637</c:v>
                </c:pt>
                <c:pt idx="19">
                  <c:v>10.360000000000021</c:v>
                </c:pt>
                <c:pt idx="20">
                  <c:v>9.7371428571428584</c:v>
                </c:pt>
                <c:pt idx="21">
                  <c:v>10.02181818181813</c:v>
                </c:pt>
                <c:pt idx="22">
                  <c:v>10.281739130434779</c:v>
                </c:pt>
                <c:pt idx="23">
                  <c:v>9.82</c:v>
                </c:pt>
                <c:pt idx="24">
                  <c:v>9.6640000000000015</c:v>
                </c:pt>
                <c:pt idx="25">
                  <c:v>9.9076923076923098</c:v>
                </c:pt>
                <c:pt idx="26">
                  <c:v>10.133333333333329</c:v>
                </c:pt>
                <c:pt idx="27">
                  <c:v>10.137142857142861</c:v>
                </c:pt>
                <c:pt idx="28">
                  <c:v>10.322758620689671</c:v>
                </c:pt>
                <c:pt idx="29">
                  <c:v>10.512</c:v>
                </c:pt>
                <c:pt idx="30">
                  <c:v>10.08516129032258</c:v>
                </c:pt>
                <c:pt idx="31">
                  <c:v>9.9850000000000048</c:v>
                </c:pt>
                <c:pt idx="32">
                  <c:v>10.167272727272699</c:v>
                </c:pt>
                <c:pt idx="33">
                  <c:v>9.9294117647058684</c:v>
                </c:pt>
                <c:pt idx="34">
                  <c:v>10.10285714285714</c:v>
                </c:pt>
                <c:pt idx="35">
                  <c:v>10.26666666666668</c:v>
                </c:pt>
                <c:pt idx="36">
                  <c:v>10.07135135135135</c:v>
                </c:pt>
                <c:pt idx="37">
                  <c:v>9.7347368421052725</c:v>
                </c:pt>
                <c:pt idx="38">
                  <c:v>9.2923076923076948</c:v>
                </c:pt>
                <c:pt idx="39">
                  <c:v>9.4240000000000013</c:v>
                </c:pt>
                <c:pt idx="40">
                  <c:v>9.5843902439024387</c:v>
                </c:pt>
                <c:pt idx="41">
                  <c:v>9.4857142857143195</c:v>
                </c:pt>
                <c:pt idx="42">
                  <c:v>9.6372093023255481</c:v>
                </c:pt>
                <c:pt idx="43">
                  <c:v>9.5854545454545548</c:v>
                </c:pt>
                <c:pt idx="44">
                  <c:v>9.5893333333333324</c:v>
                </c:pt>
                <c:pt idx="45">
                  <c:v>9.5617391304347823</c:v>
                </c:pt>
                <c:pt idx="46">
                  <c:v>9.6987234042552792</c:v>
                </c:pt>
                <c:pt idx="47">
                  <c:v>9.83</c:v>
                </c:pt>
                <c:pt idx="48">
                  <c:v>9.5738775510204075</c:v>
                </c:pt>
                <c:pt idx="49">
                  <c:v>9.3760000000000048</c:v>
                </c:pt>
                <c:pt idx="50">
                  <c:v>9.5058823529411764</c:v>
                </c:pt>
                <c:pt idx="51">
                  <c:v>9.6307692307692605</c:v>
                </c:pt>
                <c:pt idx="52">
                  <c:v>9.7509433962264147</c:v>
                </c:pt>
                <c:pt idx="53">
                  <c:v>9.6711111111110668</c:v>
                </c:pt>
                <c:pt idx="54">
                  <c:v>9.7861818181818201</c:v>
                </c:pt>
                <c:pt idx="55">
                  <c:v>9.8971428571428568</c:v>
                </c:pt>
                <c:pt idx="56">
                  <c:v>9.9536842105263705</c:v>
                </c:pt>
                <c:pt idx="57">
                  <c:v>10.05793103448277</c:v>
                </c:pt>
                <c:pt idx="58">
                  <c:v>9.7762711864406366</c:v>
                </c:pt>
                <c:pt idx="59">
                  <c:v>9.8800000000000008</c:v>
                </c:pt>
                <c:pt idx="60">
                  <c:v>9.9803278688524504</c:v>
                </c:pt>
                <c:pt idx="61">
                  <c:v>9.9380645161290548</c:v>
                </c:pt>
                <c:pt idx="62">
                  <c:v>9.7523809523809568</c:v>
                </c:pt>
                <c:pt idx="63">
                  <c:v>9.8500000000000068</c:v>
                </c:pt>
                <c:pt idx="64">
                  <c:v>9.9446153846153553</c:v>
                </c:pt>
                <c:pt idx="65">
                  <c:v>10.036363636363641</c:v>
                </c:pt>
                <c:pt idx="66">
                  <c:v>10.12537313432836</c:v>
                </c:pt>
                <c:pt idx="67">
                  <c:v>10.21176470588235</c:v>
                </c:pt>
                <c:pt idx="68">
                  <c:v>10.066086956521779</c:v>
                </c:pt>
                <c:pt idx="69">
                  <c:v>10.15085714285714</c:v>
                </c:pt>
                <c:pt idx="70">
                  <c:v>10.233239436619719</c:v>
                </c:pt>
                <c:pt idx="71">
                  <c:v>10.16</c:v>
                </c:pt>
                <c:pt idx="72">
                  <c:v>10.24</c:v>
                </c:pt>
                <c:pt idx="73">
                  <c:v>10.14918918918921</c:v>
                </c:pt>
                <c:pt idx="74">
                  <c:v>10.2272</c:v>
                </c:pt>
                <c:pt idx="75">
                  <c:v>10.303157894736851</c:v>
                </c:pt>
                <c:pt idx="76">
                  <c:v>10.308571428571399</c:v>
                </c:pt>
                <c:pt idx="77">
                  <c:v>10.38153846153846</c:v>
                </c:pt>
                <c:pt idx="78">
                  <c:v>10.18531645569621</c:v>
                </c:pt>
                <c:pt idx="79">
                  <c:v>10.119999999999999</c:v>
                </c:pt>
                <c:pt idx="80">
                  <c:v>9.9022222222222247</c:v>
                </c:pt>
                <c:pt idx="81">
                  <c:v>9.9121951219512212</c:v>
                </c:pt>
                <c:pt idx="82">
                  <c:v>9.8409638554216947</c:v>
                </c:pt>
                <c:pt idx="83">
                  <c:v>9.9142857142857164</c:v>
                </c:pt>
                <c:pt idx="84">
                  <c:v>9.9858823529412106</c:v>
                </c:pt>
                <c:pt idx="85">
                  <c:v>10.055813953488411</c:v>
                </c:pt>
                <c:pt idx="86">
                  <c:v>9.8648275862069248</c:v>
                </c:pt>
                <c:pt idx="87">
                  <c:v>9.7654545454545527</c:v>
                </c:pt>
                <c:pt idx="88">
                  <c:v>9.608988764044943</c:v>
                </c:pt>
                <c:pt idx="89">
                  <c:v>9.4346666666666703</c:v>
                </c:pt>
                <c:pt idx="90">
                  <c:v>9.4857142857143195</c:v>
                </c:pt>
                <c:pt idx="91">
                  <c:v>9.5565217391304369</c:v>
                </c:pt>
                <c:pt idx="92">
                  <c:v>9.6258064516129043</c:v>
                </c:pt>
                <c:pt idx="93">
                  <c:v>9.693617021276598</c:v>
                </c:pt>
                <c:pt idx="94">
                  <c:v>9.7600000000000033</c:v>
                </c:pt>
                <c:pt idx="95">
                  <c:v>9.8250000000000028</c:v>
                </c:pt>
                <c:pt idx="96">
                  <c:v>9.8540206185567047</c:v>
                </c:pt>
                <c:pt idx="97">
                  <c:v>9.8530612244898048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'Art''s Newsstand'!$F$6</c:f>
              <c:strCache>
                <c:ptCount val="1"/>
                <c:pt idx="0">
                  <c:v>True Average Profit</c:v>
                </c:pt>
              </c:strCache>
            </c:strRef>
          </c:tx>
          <c:marker>
            <c:symbol val="none"/>
          </c:marker>
          <c:val>
            <c:numRef>
              <c:f>'Art''s Newsstand'!$F$7:$F$104</c:f>
              <c:numCache>
                <c:formatCode>General</c:formatCode>
                <c:ptCount val="98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11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11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11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11</c:v>
                </c:pt>
                <c:pt idx="51">
                  <c:v>11</c:v>
                </c:pt>
                <c:pt idx="52">
                  <c:v>11</c:v>
                </c:pt>
                <c:pt idx="53">
                  <c:v>11</c:v>
                </c:pt>
                <c:pt idx="54">
                  <c:v>11</c:v>
                </c:pt>
                <c:pt idx="55">
                  <c:v>11</c:v>
                </c:pt>
                <c:pt idx="56">
                  <c:v>11</c:v>
                </c:pt>
                <c:pt idx="57">
                  <c:v>11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266816"/>
        <c:axId val="149268352"/>
      </c:lineChart>
      <c:catAx>
        <c:axId val="149266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49268352"/>
        <c:crosses val="autoZero"/>
        <c:auto val="1"/>
        <c:lblAlgn val="ctr"/>
        <c:lblOffset val="100"/>
        <c:noMultiLvlLbl val="0"/>
      </c:catAx>
      <c:valAx>
        <c:axId val="149268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9266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06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6" tIns="45739" rIns="91476" bIns="45739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185" y="0"/>
            <a:ext cx="305406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6" tIns="45739" rIns="91476" bIns="45739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075"/>
            <a:ext cx="305406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6" tIns="45739" rIns="91476" bIns="4573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185" y="8855075"/>
            <a:ext cx="305406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67CFAB4-2DDB-4E47-899D-9C3027460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4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21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3" tIns="46507" rIns="93013" bIns="46507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183" y="0"/>
            <a:ext cx="303621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3" tIns="46507" rIns="93013" bIns="46507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98" y="4416428"/>
            <a:ext cx="5144206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3" tIns="46507" rIns="93013" bIns="46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6"/>
            <a:ext cx="303621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3" tIns="46507" rIns="93013" bIns="46507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183" y="8831266"/>
            <a:ext cx="303621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3" tIns="46507" rIns="93013" bIns="4650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13BDC18-05B9-42DF-879E-E656F2CA5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2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7AC91E-5AD4-45C9-9051-57729C092D2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8"/>
            <a:ext cx="5140960" cy="4183063"/>
          </a:xfrm>
          <a:noFill/>
          <a:ln/>
        </p:spPr>
        <p:txBody>
          <a:bodyPr wrap="square" lIns="92050" tIns="45218" rIns="92050" bIns="45218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11/06/2013, 11/11/2013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939CB79-144A-45D0-AF03-388122D79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smtClean="0"/>
              <a:t>11/06/2013, 11/11/2013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C2D977E-A622-4F4F-920C-C8AE6D6D7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11430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</a:t>
            </a:r>
            <a:r>
              <a:rPr lang="en-US" sz="1200" dirty="0" smtClean="0">
                <a:latin typeface="Century Gothic" pitchFamily="34" charset="0"/>
              </a:rPr>
              <a:t>2013</a:t>
            </a:r>
            <a:endParaRPr lang="en-US" sz="1200" dirty="0">
              <a:latin typeface="Century Gothic" pitchFamily="34" charset="0"/>
            </a:endParaRPr>
          </a:p>
          <a:p>
            <a:pPr>
              <a:defRPr/>
            </a:pPr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7239001" y="149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10: Simulation</a:t>
            </a:r>
          </a:p>
          <a:p>
            <a:pPr algn="r">
              <a:defRPr/>
            </a:pPr>
            <a:r>
              <a:rPr lang="en-US" sz="1200" dirty="0" smtClean="0">
                <a:latin typeface="Century Gothic" pitchFamily="34" charset="0"/>
              </a:rPr>
              <a:t>Part 1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1" name="Footer Placeholder 4"/>
          <p:cNvSpPr txBox="1">
            <a:spLocks noGrp="1"/>
          </p:cNvSpPr>
          <p:nvPr userDrawn="1"/>
        </p:nvSpPr>
        <p:spPr bwMode="auto">
          <a:xfrm>
            <a:off x="2286000" y="6264275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latin typeface="Century Gothic" pitchFamily="34" charset="0"/>
              </a:rPr>
              <a:t>Professor Dong, Washington University in St. Louis, MO</a:t>
            </a:r>
          </a:p>
        </p:txBody>
      </p:sp>
      <p:pic>
        <p:nvPicPr>
          <p:cNvPr id="10" name="Picture 9" descr="mccomp.gif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457200"/>
            <a:ext cx="914400" cy="10295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8000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8000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8000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8000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8000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8000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8000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8000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8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Gothic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c/Uniform_distribution_PDF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7.png"/><Relationship Id="rId4" Type="http://schemas.openxmlformats.org/officeDocument/2006/relationships/hyperlink" Target="http://upload.wikimedia.org/wikipedia/commons/6/6f/DUniform_distribution_PDF.pn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7/75/Binomial_distribution_pmf.sv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entury Gothic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entury Gothic" charset="0"/>
              </a:rPr>
            </a:br>
            <a:r>
              <a:rPr lang="en-US" dirty="0">
                <a:solidFill>
                  <a:schemeClr val="tx2"/>
                </a:solidFill>
                <a:latin typeface="Century Gothic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Century Gothic" charset="0"/>
              </a:rPr>
            </a:br>
            <a:r>
              <a:rPr lang="en-US" dirty="0" smtClean="0">
                <a:latin typeface="Century Gothic" charset="0"/>
              </a:rPr>
              <a:t>Lecture </a:t>
            </a:r>
            <a:r>
              <a:rPr lang="en-US" dirty="0">
                <a:latin typeface="Century Gothic" charset="0"/>
              </a:rPr>
              <a:t>10 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Simulation Using Excel 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Part 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Art’s Newsstand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Therefore </a:t>
            </a:r>
            <a:r>
              <a:rPr lang="en-US" b="1" dirty="0" smtClean="0"/>
              <a:t>given demand, D, and an order quantity, q</a:t>
            </a:r>
            <a:r>
              <a:rPr lang="en-US" dirty="0" smtClean="0"/>
              <a:t>, Art’s profit is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0.5×min(q,D)+0.02×max(q-D,0)-0.3×q.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are told that Art wants to </a:t>
            </a:r>
            <a:r>
              <a:rPr lang="en-US" b="1" dirty="0" smtClean="0"/>
              <a:t>maximize his average profit.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 descr="C:\Documents and Settings\dong.OLIN\Local Settings\Temporary Internet Files\Content.IE5\T7TFMNWZ\MCj028108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4105" y="0"/>
            <a:ext cx="1780295" cy="1494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Art’s Newsstand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Hence Art’s objective is find an order quantity, </a:t>
            </a:r>
            <a:r>
              <a:rPr lang="en-US" b="1" dirty="0" err="1" smtClean="0"/>
              <a:t>q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optimal in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max E[0.5×min(</a:t>
            </a:r>
            <a:r>
              <a:rPr lang="en-US" b="1" dirty="0" err="1" smtClean="0"/>
              <a:t>q,D</a:t>
            </a:r>
            <a:r>
              <a:rPr lang="en-US" b="1" dirty="0" smtClean="0"/>
              <a:t>)+0.02×max(q-D,0)-0.3×q].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appears more complicated than any of the problems we have seen thus far!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do we do?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 descr="C:\Documents and Settings\dong.OLIN\Local Settings\Temporary Internet Files\Content.IE5\T7TFMNWZ\MCj028108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4105" y="0"/>
            <a:ext cx="1780295" cy="1494867"/>
          </a:xfrm>
          <a:prstGeom prst="rect">
            <a:avLst/>
          </a:prstGeom>
          <a:noFill/>
        </p:spPr>
      </p:pic>
      <p:sp>
        <p:nvSpPr>
          <p:cNvPr id="7" name="Left Brace 6"/>
          <p:cNvSpPr/>
          <p:nvPr/>
        </p:nvSpPr>
        <p:spPr bwMode="auto">
          <a:xfrm rot="16200000" flipV="1">
            <a:off x="4305300" y="419100"/>
            <a:ext cx="381000" cy="5334000"/>
          </a:xfrm>
          <a:prstGeom prst="leftBrace">
            <a:avLst>
              <a:gd name="adj1" fmla="val 64912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3276600"/>
            <a:ext cx="191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Expected Profit</a:t>
            </a:r>
            <a:endParaRPr lang="en-US" b="1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Art’s Newsstand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/>
          </a:bodyPr>
          <a:lstStyle/>
          <a:p>
            <a:r>
              <a:rPr lang="en-US" b="1" dirty="0" smtClean="0"/>
              <a:t>An Idea: </a:t>
            </a:r>
            <a:r>
              <a:rPr lang="en-US" dirty="0" smtClean="0"/>
              <a:t>Why not observe the demand Art’s newsstand experiences on several successive days?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Then we can find an ex-post order quantity, </a:t>
            </a:r>
            <a:r>
              <a:rPr lang="en-US" dirty="0" err="1" smtClean="0"/>
              <a:t>q</a:t>
            </a:r>
            <a:r>
              <a:rPr lang="en-US" dirty="0" smtClean="0"/>
              <a:t>, that would have maximized Art’s average profit during the same period. 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Then Art can start ordering this quantity in the future!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j023653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914400" cy="1117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 descr="C:\Documents and Settings\dong.OLIN\Local Settings\Temporary Internet Files\Content.IE5\T7TFMNWZ\MCj028108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4105" y="0"/>
            <a:ext cx="1780295" cy="1494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Art’s Newsstand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Another idea: </a:t>
            </a:r>
            <a:r>
              <a:rPr lang="en-US" dirty="0" smtClean="0"/>
              <a:t>Since observing Art’s demand each and every day takes time, why not let computer generate these observations for us?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We know that demand is uniformly distributed between 30 and 150 papers every day. That is enough information for Excel spreadsheet to generate these observations for us.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THIS TECHNIQUE IS REFERRED TO AS </a:t>
            </a:r>
            <a:r>
              <a:rPr lang="en-US" b="1" i="1" dirty="0" smtClean="0"/>
              <a:t>SIMULATION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j023653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914400" cy="1117600"/>
          </a:xfrm>
          <a:prstGeom prst="rect">
            <a:avLst/>
          </a:prstGeom>
        </p:spPr>
      </p:pic>
      <p:pic>
        <p:nvPicPr>
          <p:cNvPr id="7" name="Picture 2" descr="C:\Documents and Settings\dong.OLIN\Local Settings\Temporary Internet Files\Content.IE5\T7TFMNWZ\MCj028108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4105" y="0"/>
            <a:ext cx="1780295" cy="1494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2-03-26 at 9.3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6134100" cy="494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Art’s Newsstand: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143000" y="5630863"/>
            <a:ext cx="3276600" cy="769937"/>
          </a:xfrm>
          <a:prstGeom prst="wedgeRoundRectCallout">
            <a:avLst>
              <a:gd name="adj1" fmla="val -2074"/>
              <a:gd name="adj2" fmla="val -242592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entury Gothic" pitchFamily="34" charset="0"/>
              </a:rPr>
              <a:t>Column B: </a:t>
            </a:r>
            <a:r>
              <a:rPr lang="en-US" sz="1400" dirty="0" smtClean="0">
                <a:latin typeface="Century Gothic" pitchFamily="34" charset="0"/>
              </a:rPr>
              <a:t>Simulated </a:t>
            </a:r>
            <a:r>
              <a:rPr lang="en-US" sz="1400" b="1" dirty="0" smtClean="0">
                <a:latin typeface="Century Gothic" pitchFamily="34" charset="0"/>
              </a:rPr>
              <a:t>Demand=RANDBETWEEN(30,150)</a:t>
            </a:r>
            <a:endParaRPr lang="en-US" sz="1400" b="1" dirty="0">
              <a:latin typeface="Century Gothic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629400" y="1295400"/>
            <a:ext cx="2057400" cy="1249362"/>
          </a:xfrm>
          <a:prstGeom prst="borderCallout1">
            <a:avLst>
              <a:gd name="adj1" fmla="val 50157"/>
              <a:gd name="adj2" fmla="val -3377"/>
              <a:gd name="adj3" fmla="val 139892"/>
              <a:gd name="adj4" fmla="val -13397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entury Gothic" pitchFamily="34" charset="0"/>
              </a:rPr>
              <a:t>Cell C7: </a:t>
            </a:r>
            <a:r>
              <a:rPr lang="en-US" sz="1400" dirty="0" smtClean="0">
                <a:latin typeface="Century Gothic" pitchFamily="34" charset="0"/>
              </a:rPr>
              <a:t>Art’s Profit=0.5*MIN($C$4,B7)+0.02*MAX(0,$C$4-B7)-0.3*$C$4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629400" y="2971800"/>
            <a:ext cx="2209800" cy="1143000"/>
          </a:xfrm>
          <a:prstGeom prst="borderCallout1">
            <a:avLst>
              <a:gd name="adj1" fmla="val 52005"/>
              <a:gd name="adj2" fmla="val 57"/>
              <a:gd name="adj3" fmla="val 64024"/>
              <a:gd name="adj4" fmla="val -4591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Estimate of an Average </a:t>
            </a:r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Profit</a:t>
            </a:r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  <a:ea typeface="Verdana"/>
                <a:cs typeface="Verdana"/>
              </a:rPr>
              <a:t>=AVERAGE ($C$7:C11)</a:t>
            </a:r>
            <a:endParaRPr lang="en-US" sz="1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19800" y="5486400"/>
            <a:ext cx="1905000" cy="982663"/>
          </a:xfrm>
          <a:prstGeom prst="borderCallout1">
            <a:avLst>
              <a:gd name="adj1" fmla="val 49883"/>
              <a:gd name="adj2" fmla="val -1520"/>
              <a:gd name="adj3" fmla="val -342522"/>
              <a:gd name="adj4" fmla="val -97465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entury Gothic" pitchFamily="34" charset="0"/>
              </a:rPr>
              <a:t>An average value of all profit values in Col C</a:t>
            </a:r>
            <a:endParaRPr lang="en-US" sz="1600" dirty="0">
              <a:latin typeface="Century Gothic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Picture 2" descr="C:\Documents and Settings\dong.OLIN\Local Settings\Temporary Internet Files\Content.IE5\T7TFMNWZ\MCj028108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4105" y="0"/>
            <a:ext cx="1780295" cy="1494867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Art’s Newsstand: Formula Sheet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 descr="C:\Documents and Settings\dong.OLIN\Local Settings\Temporary Internet Files\Content.IE5\T7TFMNWZ\MCj028108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3705" y="533400"/>
            <a:ext cx="1780295" cy="1494867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2" y="1447800"/>
            <a:ext cx="88328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Art’s Newsstand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387350" y="1417638"/>
          <a:ext cx="8369300" cy="477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pic>
        <p:nvPicPr>
          <p:cNvPr id="9" name="Picture 2" descr="C:\Documents and Settings\dong.OLIN\Local Settings\Temporary Internet Files\Content.IE5\T7TFMNWZ\MCj028108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4105" y="0"/>
            <a:ext cx="1780295" cy="1494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as a performance assessment tool</a:t>
            </a:r>
          </a:p>
          <a:p>
            <a:r>
              <a:rPr lang="en-US" dirty="0" smtClean="0"/>
              <a:t>Random number generation</a:t>
            </a:r>
          </a:p>
          <a:p>
            <a:r>
              <a:rPr lang="en-US" dirty="0" smtClean="0"/>
              <a:t>Simulating values from a given probability distribution</a:t>
            </a:r>
          </a:p>
          <a:p>
            <a:r>
              <a:rPr lang="en-US" dirty="0" smtClean="0"/>
              <a:t>Applications of simulation</a:t>
            </a:r>
          </a:p>
          <a:p>
            <a:r>
              <a:rPr lang="en-US" dirty="0" smtClean="0"/>
              <a:t>Some statistical background: putting confidence intervals around our results</a:t>
            </a:r>
          </a:p>
          <a:p>
            <a:r>
              <a:rPr lang="en-US" dirty="0" smtClean="0"/>
              <a:t>Using Excel’s Scenario Manager to include decisions </a:t>
            </a:r>
          </a:p>
          <a:p>
            <a:r>
              <a:rPr lang="en-US" dirty="0" smtClean="0"/>
              <a:t>Limitations of Monte Carlo simulation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0" y="1600200"/>
            <a:ext cx="8305800" cy="1676400"/>
          </a:xfrm>
          <a:prstGeom prst="roundRect">
            <a:avLst>
              <a:gd name="adj" fmla="val 9849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81000" y="3352800"/>
            <a:ext cx="8305800" cy="2438400"/>
          </a:xfrm>
          <a:prstGeom prst="roundRect">
            <a:avLst>
              <a:gd name="adj" fmla="val 9849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2133600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Part 1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1400" y="5029200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Part 2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fld id="{47FDCA49-89B9-4382-9F40-3EE55EBF86B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81000"/>
            <a:ext cx="6705600" cy="673100"/>
          </a:xfrm>
          <a:noFill/>
        </p:spPr>
        <p:txBody>
          <a:bodyPr lIns="90488" tIns="44450" rIns="90488" bIns="44450" anchor="b"/>
          <a:lstStyle/>
          <a:p>
            <a:r>
              <a:rPr lang="en-US" dirty="0" smtClean="0"/>
              <a:t>Simulation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924800" cy="5257800"/>
          </a:xfrm>
          <a:noFill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mtClean="0"/>
              <a:t>Key element is </a:t>
            </a:r>
            <a:r>
              <a:rPr lang="en-US" b="1" smtClean="0"/>
              <a:t>randomness</a:t>
            </a:r>
            <a:endParaRPr lang="en-US" smtClean="0"/>
          </a:p>
          <a:p>
            <a:pPr lvl="1"/>
            <a:r>
              <a:rPr lang="en-US" smtClean="0"/>
              <a:t>Assume that some inputs are random variables</a:t>
            </a:r>
          </a:p>
          <a:p>
            <a:pPr lvl="1"/>
            <a:r>
              <a:rPr lang="en-US" smtClean="0"/>
              <a:t>Modeling randomness by generating random variables from their probability distributions</a:t>
            </a:r>
          </a:p>
          <a:p>
            <a:pPr>
              <a:lnSpc>
                <a:spcPct val="140000"/>
              </a:lnSpc>
            </a:pPr>
            <a:r>
              <a:rPr lang="en-US" smtClean="0"/>
              <a:t>Simulation modeling process</a:t>
            </a:r>
          </a:p>
          <a:p>
            <a:pPr lvl="1"/>
            <a:r>
              <a:rPr lang="en-US" smtClean="0"/>
              <a:t>Develop the basic model that “behaves like” the real problem, with a special consideration of the random or probabilistic input variables</a:t>
            </a:r>
          </a:p>
          <a:p>
            <a:pPr lvl="1"/>
            <a:r>
              <a:rPr lang="en-US" smtClean="0"/>
              <a:t>Conduct a series of computer runs (called </a:t>
            </a:r>
            <a:r>
              <a:rPr lang="en-US" u="sng" smtClean="0"/>
              <a:t>trials</a:t>
            </a:r>
            <a:r>
              <a:rPr lang="en-US" smtClean="0"/>
              <a:t>) to learn the behavior of the simulation model</a:t>
            </a:r>
          </a:p>
          <a:p>
            <a:pPr lvl="1"/>
            <a:r>
              <a:rPr lang="en-US" smtClean="0"/>
              <a:t>Compute the summary (output) statistics and make inferences about the real problem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057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11/06/2013, 11/11/2013</a:t>
            </a: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most fundamental random number generated by a computer is a value that is chosen from the range [0,1) ( i.e., greater than or equal to zero and less than 1) with equal likelihood.</a:t>
            </a:r>
          </a:p>
          <a:p>
            <a:pPr lvl="1"/>
            <a:r>
              <a:rPr lang="en-US" sz="1600" dirty="0" smtClean="0"/>
              <a:t>You can generate a random number from this distribution in Excel:</a:t>
            </a:r>
          </a:p>
          <a:p>
            <a:pPr lvl="1">
              <a:buNone/>
            </a:pPr>
            <a:r>
              <a:rPr lang="en-US" sz="1600" dirty="0" smtClean="0"/>
              <a:t>                               </a:t>
            </a:r>
            <a:r>
              <a:rPr lang="en-US" sz="4000" dirty="0" smtClean="0"/>
              <a:t>=RAND ()</a:t>
            </a:r>
          </a:p>
          <a:p>
            <a:pPr marL="109538" lvl="1" indent="0">
              <a:buNone/>
            </a:pPr>
            <a:endParaRPr lang="en-US" sz="1200" dirty="0" smtClean="0"/>
          </a:p>
          <a:p>
            <a:pPr marL="109538" lvl="1" indent="0">
              <a:buNone/>
            </a:pPr>
            <a:r>
              <a:rPr lang="en-US" sz="1800" dirty="0" smtClean="0"/>
              <a:t>Note: The computer uses a </a:t>
            </a:r>
            <a:r>
              <a:rPr lang="en-US" sz="1800" b="1" i="1" dirty="0" smtClean="0">
                <a:solidFill>
                  <a:srgbClr val="3333FF"/>
                </a:solidFill>
              </a:rPr>
              <a:t>pseudorandom number generator </a:t>
            </a:r>
            <a:r>
              <a:rPr lang="en-US" sz="1800" b="1" dirty="0" smtClean="0">
                <a:solidFill>
                  <a:srgbClr val="3333FF"/>
                </a:solidFill>
              </a:rPr>
              <a:t>(PRNG)</a:t>
            </a:r>
            <a:r>
              <a:rPr lang="en-US" sz="1800" dirty="0" smtClean="0"/>
              <a:t>. A PNRG is an algorithm for generating a sequence of numbers that </a:t>
            </a:r>
            <a:r>
              <a:rPr lang="en-US" sz="1800" i="1" dirty="0" smtClean="0">
                <a:solidFill>
                  <a:srgbClr val="3333FF"/>
                </a:solidFill>
              </a:rPr>
              <a:t>approximates the properties of random numbers</a:t>
            </a:r>
            <a:r>
              <a:rPr lang="en-US" sz="1800" dirty="0" smtClean="0"/>
              <a:t>. The sequence is </a:t>
            </a:r>
            <a:r>
              <a:rPr lang="en-US" sz="1800" i="1" dirty="0" smtClean="0">
                <a:solidFill>
                  <a:srgbClr val="3333FF"/>
                </a:solidFill>
              </a:rPr>
              <a:t>not truly random </a:t>
            </a:r>
            <a:r>
              <a:rPr lang="en-US" sz="1800" dirty="0" smtClean="0"/>
              <a:t>in that it is completely determined by a relatively small set of initial values, called the PRNG's state. It repeats itself after 2</a:t>
            </a:r>
            <a:r>
              <a:rPr lang="en-US" sz="1800" baseline="30000" dirty="0" smtClean="0"/>
              <a:t>31</a:t>
            </a:r>
            <a:r>
              <a:rPr lang="en-US" sz="1800" dirty="0" smtClean="0"/>
              <a:t> -1 = 2,147,483,647 trials. For most practical applications, this is not an issue to be concerned about.</a:t>
            </a:r>
          </a:p>
        </p:txBody>
      </p:sp>
      <p:pic>
        <p:nvPicPr>
          <p:cNvPr id="40961" name="Picture 1" descr="C:\docs\My Pictures\Microsoft Clip Organizer\Charts &amp; Stats\images[16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33400"/>
            <a:ext cx="916603" cy="792480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is the process of designing a model of a real system and conducting experiments with this model for the purpose either of understanding the behavior of the system or of evaluating various strategies for the operation of the system.</a:t>
            </a:r>
          </a:p>
          <a:p>
            <a:r>
              <a:rPr lang="en-US" dirty="0" smtClean="0"/>
              <a:t>You can find simulation used in everything from economics to nuclear physics to regulating the flow of traffic.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Simulating Values from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Excel, it is easy to generate random numbers chosen from the range [0,1) with equal likelihood (=</a:t>
            </a:r>
            <a:r>
              <a:rPr lang="en-US" b="1" dirty="0" smtClean="0"/>
              <a:t>RAND()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This, however, is often insufficient</a:t>
            </a:r>
          </a:p>
          <a:p>
            <a:r>
              <a:rPr lang="en-US" dirty="0" smtClean="0"/>
              <a:t>Common probability distributions used in simulations</a:t>
            </a:r>
          </a:p>
          <a:p>
            <a:pPr lvl="1"/>
            <a:r>
              <a:rPr lang="en-US" dirty="0" smtClean="0"/>
              <a:t>Uniform distributions</a:t>
            </a:r>
          </a:p>
          <a:p>
            <a:pPr lvl="1"/>
            <a:r>
              <a:rPr lang="en-US" dirty="0" smtClean="0"/>
              <a:t>Bernoulli distributions</a:t>
            </a:r>
          </a:p>
          <a:p>
            <a:pPr lvl="1"/>
            <a:r>
              <a:rPr lang="en-US" dirty="0" smtClean="0"/>
              <a:t>Binomial distributions</a:t>
            </a:r>
          </a:p>
          <a:p>
            <a:pPr lvl="1"/>
            <a:r>
              <a:rPr lang="en-US" dirty="0" smtClean="0"/>
              <a:t>Normal distributions</a:t>
            </a:r>
          </a:p>
          <a:p>
            <a:pPr lvl="1"/>
            <a:r>
              <a:rPr lang="en-US" dirty="0" smtClean="0"/>
              <a:t>Exponential distributions</a:t>
            </a:r>
          </a:p>
          <a:p>
            <a:pPr lvl="1"/>
            <a:r>
              <a:rPr lang="en-US" dirty="0" smtClean="0"/>
              <a:t>Discrete general distribution with </a:t>
            </a:r>
            <a:r>
              <a:rPr lang="en-US" i="1" dirty="0" smtClean="0"/>
              <a:t>n</a:t>
            </a:r>
            <a:r>
              <a:rPr lang="en-US" dirty="0" smtClean="0"/>
              <a:t> outcomes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Continuous 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Continuous Uniform Distribution: </a:t>
            </a:r>
            <a:r>
              <a:rPr lang="en-US" dirty="0" smtClean="0"/>
              <a:t>A variable follows a continuous uniform distribution between a lower limit </a:t>
            </a:r>
            <a:r>
              <a:rPr lang="en-US" i="1" dirty="0" smtClean="0"/>
              <a:t>a </a:t>
            </a:r>
            <a:r>
              <a:rPr lang="en-US" dirty="0" smtClean="0"/>
              <a:t>and an upper limit </a:t>
            </a:r>
            <a:r>
              <a:rPr lang="en-US" i="1" dirty="0" err="1" smtClean="0"/>
              <a:t>b</a:t>
            </a:r>
            <a:r>
              <a:rPr lang="en-US" dirty="0" smtClean="0"/>
              <a:t> if all values between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err="1" smtClean="0"/>
              <a:t>b</a:t>
            </a:r>
            <a:r>
              <a:rPr lang="en-US" dirty="0" smtClean="0"/>
              <a:t> (including fractional values) are equally likely. To simulate a variable that follows this distribution, we use the following formula: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example, =3+(9-3)*RAND() will generate random </a:t>
            </a:r>
            <a:r>
              <a:rPr lang="en-US" b="1" i="1" dirty="0" smtClean="0"/>
              <a:t>real</a:t>
            </a:r>
            <a:r>
              <a:rPr lang="en-US" dirty="0" smtClean="0"/>
              <a:t> numbers between 3 and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4237500"/>
            <a:ext cx="4965700" cy="48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45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8546" name="Picture 2" descr="File:Uniform distribution PDF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3886200"/>
            <a:ext cx="2205518" cy="14775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Uniform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Discrete Uniform Distribution: </a:t>
            </a:r>
            <a:r>
              <a:rPr lang="en-US" dirty="0" smtClean="0"/>
              <a:t>If all values between a lower limit </a:t>
            </a:r>
            <a:r>
              <a:rPr lang="en-US" i="1" dirty="0" smtClean="0"/>
              <a:t>a </a:t>
            </a:r>
            <a:r>
              <a:rPr lang="en-US" dirty="0" smtClean="0"/>
              <a:t>and a upper limit </a:t>
            </a:r>
            <a:r>
              <a:rPr lang="en-US" i="1" dirty="0" err="1" smtClean="0"/>
              <a:t>b</a:t>
            </a:r>
            <a:r>
              <a:rPr lang="en-US" dirty="0" smtClean="0"/>
              <a:t> are equally likely, but the variable is allowed to take on only </a:t>
            </a:r>
            <a:r>
              <a:rPr lang="en-US" b="1" i="1" dirty="0" smtClean="0"/>
              <a:t>integer </a:t>
            </a:r>
            <a:r>
              <a:rPr lang="en-US" dirty="0" smtClean="0"/>
              <a:t>values. The formula is: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example, if we want </a:t>
            </a:r>
            <a:r>
              <a:rPr lang="en-US" b="1" i="1" dirty="0" smtClean="0"/>
              <a:t>integers</a:t>
            </a:r>
            <a:r>
              <a:rPr lang="en-US" dirty="0" smtClean="0"/>
              <a:t> between 0 and 99, we use =RANDBETWEEN(0,99)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900" y="3276600"/>
            <a:ext cx="5600700" cy="482600"/>
          </a:xfrm>
          <a:prstGeom prst="rect">
            <a:avLst/>
          </a:prstGeom>
        </p:spPr>
      </p:pic>
      <p:pic>
        <p:nvPicPr>
          <p:cNvPr id="107522" name="Picture 2" descr="File:DUniform distribution PDF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2667000"/>
            <a:ext cx="2235200" cy="16764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6781800" y="2895600"/>
            <a:ext cx="152400" cy="381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77000" y="28194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5" name="Equation" r:id="rId6" imgW="545760" imgH="393480" progId="Equation.DSMT4">
                  <p:embed/>
                </p:oleObj>
              </mc:Choice>
              <mc:Fallback>
                <p:oleObj name="Equation" r:id="rId6" imgW="5457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19400"/>
                        <a:ext cx="54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Bernoulli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000" dirty="0" smtClean="0"/>
              <a:t>Bernoulli Distribution has 2 outcomes: outcome A with probability </a:t>
            </a:r>
            <a:r>
              <a:rPr lang="en-US" sz="2000" i="1" dirty="0" smtClean="0"/>
              <a:t>p, and outcome B with probability 1-p. To simulate a variable that follows this distribution , we use the IF function:</a:t>
            </a:r>
          </a:p>
          <a:p>
            <a:endParaRPr lang="en-US" sz="2000" i="1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Suppose we want to randomly select individuals from a population where there are 55% males and 45% females. In the long term, the selected group has exactly 55% males and 45% females. In the short term, any combination of males and females is possible. To simulate these random draws in Excel, we use :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5648980"/>
            <a:ext cx="597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entury Gothic" pitchFamily="34" charset="0"/>
              </a:rPr>
              <a:t>IF(RAND()&lt;0.55,”Male”,”Female”)</a:t>
            </a:r>
            <a:endParaRPr lang="en-US" sz="2800" b="1" i="1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2514600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entury Gothic" pitchFamily="34" charset="0"/>
              </a:rPr>
              <a:t>IF(RAND()&lt;p, A, B)</a:t>
            </a:r>
            <a:endParaRPr lang="en-US" sz="2800" b="1" i="1" dirty="0">
              <a:latin typeface="Century Gothic" pitchFamily="34" charset="0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331912"/>
            <a:ext cx="1890712" cy="1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00800" y="3505200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entury Gothic" pitchFamily="34" charset="0"/>
              </a:rPr>
              <a:t>A         B</a:t>
            </a:r>
            <a:endParaRPr lang="en-US" sz="1600" b="1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143" y="3166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entury Gothic" pitchFamily="34" charset="0"/>
              </a:rPr>
              <a:t>p     1-p</a:t>
            </a:r>
            <a:endParaRPr lang="en-US" sz="1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8" y="2895600"/>
            <a:ext cx="5083821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Binomial Distribution (</a:t>
            </a:r>
            <a:r>
              <a:rPr lang="en-US" b="1" dirty="0" err="1" smtClean="0"/>
              <a:t>n,p</a:t>
            </a:r>
            <a:r>
              <a:rPr lang="en-US" b="1" dirty="0" smtClean="0"/>
              <a:t>) </a:t>
            </a:r>
            <a:r>
              <a:rPr lang="en-US" dirty="0" smtClean="0"/>
              <a:t>counts number of outcome A in  </a:t>
            </a:r>
            <a:r>
              <a:rPr lang="en-US" b="1" i="1" dirty="0" smtClean="0"/>
              <a:t>n-independent Bernoulli trials</a:t>
            </a:r>
            <a:r>
              <a:rPr lang="en-US" dirty="0" smtClean="0"/>
              <a:t>, where the probability of outcome A in each trial is p, and the probability of outcome B is 1-p.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71800" y="3352800"/>
            <a:ext cx="457200" cy="381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7274" y="3048000"/>
            <a:ext cx="2885726" cy="2769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itchFamily="34" charset="0"/>
              </a:rPr>
              <a:t>Binomial Distribution Parameters: </a:t>
            </a:r>
            <a:r>
              <a:rPr lang="en-US" sz="1200" b="1" i="1" dirty="0" err="1" smtClean="0">
                <a:latin typeface="Century Gothic" pitchFamily="34" charset="0"/>
              </a:rPr>
              <a:t>n,p</a:t>
            </a:r>
            <a:endParaRPr lang="en-US" sz="1200" b="1" i="1" dirty="0">
              <a:latin typeface="Century Gothic" pitchFamily="34" charset="0"/>
            </a:endParaRPr>
          </a:p>
        </p:txBody>
      </p:sp>
      <p:cxnSp>
        <p:nvCxnSpPr>
          <p:cNvPr id="12" name="Shape 11"/>
          <p:cNvCxnSpPr>
            <a:stCxn id="8" idx="1"/>
            <a:endCxn id="7" idx="0"/>
          </p:cNvCxnSpPr>
          <p:nvPr/>
        </p:nvCxnSpPr>
        <p:spPr bwMode="auto">
          <a:xfrm rot="10800000" flipV="1">
            <a:off x="3200400" y="3186500"/>
            <a:ext cx="2676874" cy="1663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ight Brace 12"/>
          <p:cNvSpPr/>
          <p:nvPr/>
        </p:nvSpPr>
        <p:spPr bwMode="auto">
          <a:xfrm>
            <a:off x="3048000" y="4114800"/>
            <a:ext cx="304800" cy="1981200"/>
          </a:xfrm>
          <a:prstGeom prst="rightBrace">
            <a:avLst>
              <a:gd name="adj1" fmla="val 61458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0" y="4953000"/>
            <a:ext cx="2161169" cy="4616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itchFamily="34" charset="0"/>
              </a:rPr>
              <a:t>Multiple (&gt;n) independent </a:t>
            </a:r>
          </a:p>
          <a:p>
            <a:r>
              <a:rPr lang="en-US" sz="1200" b="1" dirty="0" smtClean="0">
                <a:latin typeface="Century Gothic" pitchFamily="34" charset="0"/>
              </a:rPr>
              <a:t>Bernoulli trials</a:t>
            </a:r>
            <a:endParaRPr lang="en-US" sz="1200" b="1" dirty="0">
              <a:latin typeface="Century Gothic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>
            <a:off x="5181600" y="3733801"/>
            <a:ext cx="533400" cy="3070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5474" name="Picture 2" descr="File:Binomial distribution pmf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49668" y="4257675"/>
            <a:ext cx="2989532" cy="19907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3810000" y="3543300"/>
            <a:ext cx="1780169" cy="1905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Distribution: </a:t>
            </a:r>
            <a:r>
              <a:rPr lang="en-US" dirty="0" smtClean="0"/>
              <a:t>To simulate random numbers from a normal distribution with mean </a:t>
            </a:r>
            <a:r>
              <a:rPr lang="en-US" dirty="0" err="1" smtClean="0"/>
              <a:t>μ</a:t>
            </a:r>
            <a:r>
              <a:rPr lang="en-US" dirty="0" smtClean="0"/>
              <a:t> and standard deviation </a:t>
            </a:r>
            <a:r>
              <a:rPr lang="en-US" dirty="0" err="1" smtClean="0"/>
              <a:t>σ</a:t>
            </a:r>
            <a:r>
              <a:rPr lang="en-US" dirty="0" smtClean="0"/>
              <a:t>, we use the NORMINV function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 =NORMINV(RAND(), 30,5) will generate a random number from a normal distribution with a mean of 30 and </a:t>
            </a:r>
          </a:p>
          <a:p>
            <a:pPr>
              <a:buNone/>
            </a:pPr>
            <a:r>
              <a:rPr lang="en-US" dirty="0" smtClean="0"/>
              <a:t>    a standard deviation of 5.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638" y="3200400"/>
            <a:ext cx="6210300" cy="482600"/>
          </a:xfrm>
          <a:prstGeom prst="rect">
            <a:avLst/>
          </a:prstGeom>
        </p:spPr>
      </p:pic>
      <p:pic>
        <p:nvPicPr>
          <p:cNvPr id="104450" name="Picture 2" descr="http://www.itl.nist.gov/div898/handbook/pmc/section5/gifs/norma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495800"/>
            <a:ext cx="2559050" cy="1819230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Exponential Distribution: </a:t>
            </a:r>
            <a:r>
              <a:rPr lang="en-US" dirty="0" smtClean="0"/>
              <a:t>Commonly used to simulate </a:t>
            </a:r>
            <a:r>
              <a:rPr lang="en-US" dirty="0" err="1" smtClean="0"/>
              <a:t>interarrival</a:t>
            </a:r>
            <a:r>
              <a:rPr lang="en-US" dirty="0" smtClean="0"/>
              <a:t> and service times in queuing systems. The exponential distribution is described by a single parameter, </a:t>
            </a:r>
            <a:r>
              <a:rPr lang="en-US" dirty="0" err="1" smtClean="0"/>
              <a:t>μ</a:t>
            </a:r>
            <a:r>
              <a:rPr lang="en-US" dirty="0" smtClean="0"/>
              <a:t>, which describes the average rate of occurrences (1/μ describes mean time between successive occurrences). To simulate a random value from an exponential distribution, we use: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4648200"/>
            <a:ext cx="5334000" cy="482600"/>
          </a:xfrm>
          <a:prstGeom prst="rect">
            <a:avLst/>
          </a:prstGeom>
        </p:spPr>
      </p:pic>
      <p:pic>
        <p:nvPicPr>
          <p:cNvPr id="103426" name="Picture 2" descr="http://upload.wikimedia.org/wikipedia/commons/b/b1/Exponential_distribution_p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572000"/>
            <a:ext cx="2159000" cy="1619250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27500" y="2870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2870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24800" y="4645223"/>
            <a:ext cx="381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Symbol"/>
              </a:rPr>
              <a:t>=</a:t>
            </a:r>
            <a:endParaRPr lang="en-US" sz="1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Exponential Distribution (continued): </a:t>
            </a:r>
            <a:r>
              <a:rPr lang="en-US" dirty="0" smtClean="0"/>
              <a:t>For example, if the average service rate in a queuing system is 10 customers per hour, the service time (in hours) for a specific customer may be randomly generated by using the following formula: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4419600"/>
            <a:ext cx="5524500" cy="4826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General Distribution with </a:t>
            </a:r>
            <a:r>
              <a:rPr lang="en-US" i="1" dirty="0" smtClean="0"/>
              <a:t>n</a:t>
            </a:r>
            <a:r>
              <a:rPr lang="en-US" dirty="0" smtClean="0"/>
              <a:t> outcomes (</a:t>
            </a:r>
            <a:r>
              <a:rPr lang="en-US" i="1" dirty="0" smtClean="0"/>
              <a:t>n</a:t>
            </a:r>
            <a:r>
              <a:rPr lang="en-US" dirty="0" smtClean="0"/>
              <a:t>&gt;2)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Discrete General Distribution with </a:t>
            </a:r>
            <a:r>
              <a:rPr lang="en-US" b="1" i="1" dirty="0" smtClean="0"/>
              <a:t>n</a:t>
            </a:r>
            <a:r>
              <a:rPr lang="en-US" b="1" dirty="0" smtClean="0"/>
              <a:t> Outcomes: </a:t>
            </a:r>
            <a:r>
              <a:rPr lang="en-US" dirty="0" smtClean="0"/>
              <a:t>Demand for tires observed at </a:t>
            </a:r>
            <a:r>
              <a:rPr lang="en-US" dirty="0" err="1" smtClean="0"/>
              <a:t>Harry’s</a:t>
            </a:r>
            <a:r>
              <a:rPr lang="en-US" dirty="0" smtClean="0"/>
              <a:t> Auto Shop is one of six values: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want to simulate demands randomly from this distribution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Picture 4" descr="table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743201"/>
            <a:ext cx="7433184" cy="2133599"/>
          </a:xfrm>
          <a:prstGeom prst="rect">
            <a:avLst/>
          </a:prstGeom>
          <a:noFill/>
          <a:ln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General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A convenient tool for this is the Excel LOOKUP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Picture 8" descr="scr10_0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981200"/>
            <a:ext cx="6096000" cy="3427395"/>
          </a:xfrm>
          <a:prstGeom prst="rect">
            <a:avLst/>
          </a:prstGeom>
        </p:spPr>
      </p:pic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95313"/>
              </p:ext>
            </p:extLst>
          </p:nvPr>
        </p:nvGraphicFramePr>
        <p:xfrm>
          <a:off x="7239000" y="1981200"/>
          <a:ext cx="1524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</a:tblGrid>
              <a:tr h="20066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Lower limit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Upper limit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0.05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0.05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0.15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0.15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0.35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0.35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0.65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0.65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0.90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0.90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entury Gothic" pitchFamily="34" charset="0"/>
                        </a:rPr>
                        <a:t>1.0</a:t>
                      </a:r>
                      <a:endParaRPr lang="en-US" sz="1100" b="1" dirty="0">
                        <a:latin typeface="Century Gothic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 flipV="1">
            <a:off x="6400800" y="3124200"/>
            <a:ext cx="838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2209800" y="5486400"/>
            <a:ext cx="4572000" cy="838200"/>
            <a:chOff x="2819400" y="5486400"/>
            <a:chExt cx="4572000" cy="838200"/>
          </a:xfrm>
        </p:grpSpPr>
        <p:cxnSp>
          <p:nvCxnSpPr>
            <p:cNvPr id="29" name="Straight Connector 28"/>
            <p:cNvCxnSpPr/>
            <p:nvPr/>
          </p:nvCxnSpPr>
          <p:spPr bwMode="auto">
            <a:xfrm flipV="1">
              <a:off x="3112338" y="5906455"/>
              <a:ext cx="40507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 flipH="1">
              <a:off x="3036138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rot="5400000" flipH="1">
              <a:off x="66294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>
              <a:off x="57912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5400000" flipH="1">
              <a:off x="47244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 flipH="1">
              <a:off x="39624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rot="5400000" flipH="1">
              <a:off x="33528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 flipH="1">
              <a:off x="70866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 flipH="1">
              <a:off x="7107348" y="57150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itchFamily="34" charset="0"/>
                </a:rPr>
                <a:t>1</a:t>
              </a:r>
              <a:endParaRPr lang="en-US" sz="1400" dirty="0">
                <a:latin typeface="Century Gothic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2819400" y="57421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itchFamily="34" charset="0"/>
                </a:rPr>
                <a:t>0</a:t>
              </a:r>
              <a:endParaRPr lang="en-US" sz="1400" dirty="0">
                <a:latin typeface="Century Gothic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24275" y="5486400"/>
              <a:ext cx="3934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Century Gothic" pitchFamily="34" charset="0"/>
                </a:rPr>
                <a:t>     0.05         0.15            0.35                    0.65               0.90      </a:t>
              </a:r>
              <a:endParaRPr lang="en-US" sz="1100" dirty="0">
                <a:latin typeface="Century Gothic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48000" y="6070684"/>
              <a:ext cx="4179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00FF"/>
                  </a:solidFill>
                  <a:latin typeface="Century Gothic" pitchFamily="34" charset="0"/>
                </a:rPr>
                <a:t>300        320            340              360                      380             400      </a:t>
              </a:r>
              <a:endParaRPr lang="en-US" sz="1050" b="1" dirty="0">
                <a:solidFill>
                  <a:srgbClr val="0000FF"/>
                </a:solidFill>
                <a:latin typeface="Century Gothic" pitchFamily="34" charset="0"/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>
              <a:off x="32004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5" name="Down Arrow 54"/>
            <p:cNvSpPr/>
            <p:nvPr/>
          </p:nvSpPr>
          <p:spPr bwMode="auto">
            <a:xfrm>
              <a:off x="36576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3" name="Down Arrow 62"/>
            <p:cNvSpPr/>
            <p:nvPr/>
          </p:nvSpPr>
          <p:spPr bwMode="auto">
            <a:xfrm>
              <a:off x="43434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4" name="Down Arrow 63"/>
            <p:cNvSpPr/>
            <p:nvPr/>
          </p:nvSpPr>
          <p:spPr bwMode="auto">
            <a:xfrm>
              <a:off x="51054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5" name="Down Arrow 64"/>
            <p:cNvSpPr/>
            <p:nvPr/>
          </p:nvSpPr>
          <p:spPr bwMode="auto">
            <a:xfrm>
              <a:off x="61722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6" name="Down Arrow 65"/>
            <p:cNvSpPr/>
            <p:nvPr/>
          </p:nvSpPr>
          <p:spPr bwMode="auto">
            <a:xfrm>
              <a:off x="68580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              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286000" y="5697379"/>
            <a:ext cx="4304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 pitchFamily="34" charset="0"/>
              </a:rPr>
              <a:t>     0.05      0.10            0.20                0.30                      0.25             0.10     </a:t>
            </a:r>
            <a:endParaRPr lang="en-US" sz="1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270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Simulation as a Performance Assessment Tool</a:t>
            </a:r>
          </a:p>
        </p:txBody>
      </p:sp>
      <p:sp>
        <p:nvSpPr>
          <p:cNvPr id="187395" name="Oval 3"/>
          <p:cNvSpPr>
            <a:spLocks noChangeArrowheads="1"/>
          </p:cNvSpPr>
          <p:nvPr/>
        </p:nvSpPr>
        <p:spPr bwMode="auto">
          <a:xfrm>
            <a:off x="3361944" y="1136904"/>
            <a:ext cx="1905000" cy="8625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System</a:t>
            </a:r>
            <a:endParaRPr lang="en-US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453769" y="2657859"/>
            <a:ext cx="1828800" cy="9144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Experiment</a:t>
            </a:r>
          </a:p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with the 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Century Gothic" pitchFamily="34" charset="0"/>
              </a:rPr>
              <a:t>actual</a:t>
            </a:r>
            <a:r>
              <a:rPr lang="en-US" dirty="0">
                <a:latin typeface="Century Gothic" pitchFamily="34" charset="0"/>
              </a:rPr>
              <a:t> system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5508244" y="2657859"/>
            <a:ext cx="1828800" cy="9144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Experiment</a:t>
            </a:r>
          </a:p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with a </a:t>
            </a:r>
            <a:r>
              <a:rPr lang="en-US" b="1" dirty="0">
                <a:solidFill>
                  <a:srgbClr val="FF0000"/>
                </a:solidFill>
                <a:latin typeface="Century Gothic" pitchFamily="34" charset="0"/>
              </a:rPr>
              <a:t>model </a:t>
            </a:r>
          </a:p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of the system</a:t>
            </a:r>
          </a:p>
        </p:txBody>
      </p:sp>
      <p:cxnSp>
        <p:nvCxnSpPr>
          <p:cNvPr id="15381" name="AutoShape 12"/>
          <p:cNvCxnSpPr>
            <a:cxnSpLocks noChangeShapeType="1"/>
            <a:stCxn id="187395" idx="4"/>
            <a:endCxn id="187396" idx="0"/>
          </p:cNvCxnSpPr>
          <p:nvPr/>
        </p:nvCxnSpPr>
        <p:spPr bwMode="auto">
          <a:xfrm rot="5400000">
            <a:off x="3012122" y="1355536"/>
            <a:ext cx="658371" cy="19462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82" name="AutoShape 13"/>
          <p:cNvCxnSpPr>
            <a:cxnSpLocks noChangeShapeType="1"/>
            <a:stCxn id="187395" idx="4"/>
            <a:endCxn id="187397" idx="0"/>
          </p:cNvCxnSpPr>
          <p:nvPr/>
        </p:nvCxnSpPr>
        <p:spPr bwMode="auto">
          <a:xfrm rot="16200000" flipH="1">
            <a:off x="5039359" y="1274573"/>
            <a:ext cx="658371" cy="2108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4542958" y="4183508"/>
            <a:ext cx="1828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Physical</a:t>
            </a:r>
          </a:p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model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6755002" y="4183508"/>
            <a:ext cx="1828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Mathematical</a:t>
            </a:r>
          </a:p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model</a:t>
            </a:r>
          </a:p>
        </p:txBody>
      </p:sp>
      <p:cxnSp>
        <p:nvCxnSpPr>
          <p:cNvPr id="15377" name="AutoShape 14"/>
          <p:cNvCxnSpPr>
            <a:cxnSpLocks noChangeShapeType="1"/>
            <a:stCxn id="187397" idx="2"/>
            <a:endCxn id="187398" idx="0"/>
          </p:cNvCxnSpPr>
          <p:nvPr/>
        </p:nvCxnSpPr>
        <p:spPr bwMode="auto">
          <a:xfrm rot="5400000">
            <a:off x="5634377" y="3395241"/>
            <a:ext cx="611248" cy="965286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78" name="AutoShape 15"/>
          <p:cNvCxnSpPr>
            <a:cxnSpLocks noChangeShapeType="1"/>
            <a:stCxn id="187397" idx="2"/>
            <a:endCxn id="187400" idx="0"/>
          </p:cNvCxnSpPr>
          <p:nvPr/>
        </p:nvCxnSpPr>
        <p:spPr bwMode="auto">
          <a:xfrm rot="16200000" flipH="1">
            <a:off x="6740399" y="3254505"/>
            <a:ext cx="611248" cy="124675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4892041" y="5478781"/>
            <a:ext cx="1828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Analytical</a:t>
            </a:r>
          </a:p>
          <a:p>
            <a:pPr algn="ctr">
              <a:defRPr/>
            </a:pPr>
            <a:r>
              <a:rPr lang="en-US" dirty="0">
                <a:latin typeface="Century Gothic" pitchFamily="34" charset="0"/>
              </a:rPr>
              <a:t>model</a:t>
            </a:r>
          </a:p>
        </p:txBody>
      </p:sp>
      <p:cxnSp>
        <p:nvCxnSpPr>
          <p:cNvPr id="15374" name="AutoShape 16"/>
          <p:cNvCxnSpPr>
            <a:cxnSpLocks noChangeShapeType="1"/>
            <a:stCxn id="187400" idx="2"/>
            <a:endCxn id="187401" idx="0"/>
          </p:cNvCxnSpPr>
          <p:nvPr/>
        </p:nvCxnSpPr>
        <p:spPr bwMode="auto">
          <a:xfrm rot="5400000">
            <a:off x="6547486" y="4356864"/>
            <a:ext cx="380873" cy="186296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7134733" y="5478781"/>
            <a:ext cx="1828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Century Gothic" pitchFamily="34" charset="0"/>
              </a:rPr>
              <a:t>Mathematical</a:t>
            </a:r>
          </a:p>
          <a:p>
            <a:pPr algn="ctr">
              <a:defRPr/>
            </a:pPr>
            <a:r>
              <a:rPr lang="en-US" b="1" dirty="0" smtClean="0">
                <a:latin typeface="Century Gothic" pitchFamily="34" charset="0"/>
              </a:rPr>
              <a:t>Simulation</a:t>
            </a:r>
            <a:endParaRPr lang="en-US" dirty="0">
              <a:latin typeface="Century Gothic" pitchFamily="34" charset="0"/>
            </a:endParaRPr>
          </a:p>
        </p:txBody>
      </p:sp>
      <p:cxnSp>
        <p:nvCxnSpPr>
          <p:cNvPr id="15371" name="AutoShape 17"/>
          <p:cNvCxnSpPr>
            <a:cxnSpLocks noChangeShapeType="1"/>
            <a:stCxn id="187400" idx="2"/>
            <a:endCxn id="187402" idx="0"/>
          </p:cNvCxnSpPr>
          <p:nvPr/>
        </p:nvCxnSpPr>
        <p:spPr bwMode="auto">
          <a:xfrm rot="16200000" flipH="1">
            <a:off x="7668831" y="5098478"/>
            <a:ext cx="380873" cy="37973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0939CB79-144A-45D0-AF03-388122D79B9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11/06/2013, 11/11/2013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L</a:t>
            </a:r>
            <a:r>
              <a:rPr lang="en-US" cap="all" dirty="0" smtClean="0"/>
              <a:t>ookup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8719054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LOOKUP(</a:t>
            </a:r>
            <a:r>
              <a:rPr lang="en-US" b="1" dirty="0" err="1" smtClean="0">
                <a:latin typeface="Century Gothic" pitchFamily="34" charset="0"/>
              </a:rPr>
              <a:t>lookup_value</a:t>
            </a:r>
            <a:r>
              <a:rPr lang="en-US" b="1" dirty="0" smtClean="0">
                <a:latin typeface="Century Gothic" pitchFamily="34" charset="0"/>
              </a:rPr>
              <a:t>, Range 1, Range 2)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Look in </a:t>
            </a:r>
            <a:r>
              <a:rPr lang="en-US" b="1" dirty="0" smtClean="0">
                <a:latin typeface="Century Gothic" pitchFamily="34" charset="0"/>
              </a:rPr>
              <a:t>Range 1 </a:t>
            </a:r>
            <a:r>
              <a:rPr lang="en-US" dirty="0" smtClean="0">
                <a:latin typeface="Century Gothic" pitchFamily="34" charset="0"/>
              </a:rPr>
              <a:t>for the </a:t>
            </a:r>
            <a:r>
              <a:rPr lang="en-US" b="1" i="1" dirty="0" err="1" smtClean="0">
                <a:latin typeface="Century Gothic" pitchFamily="34" charset="0"/>
              </a:rPr>
              <a:t>lookup_value</a:t>
            </a:r>
            <a:r>
              <a:rPr lang="en-US" dirty="0" smtClean="0">
                <a:latin typeface="Century Gothic" pitchFamily="34" charset="0"/>
              </a:rPr>
              <a:t> and return a value from the same </a:t>
            </a:r>
          </a:p>
          <a:p>
            <a:r>
              <a:rPr lang="en-US" dirty="0" smtClean="0">
                <a:latin typeface="Century Gothic" pitchFamily="34" charset="0"/>
              </a:rPr>
              <a:t>position in</a:t>
            </a:r>
            <a:r>
              <a:rPr lang="en-US" b="1" dirty="0" smtClean="0">
                <a:latin typeface="Century Gothic" pitchFamily="34" charset="0"/>
              </a:rPr>
              <a:t> Range 2</a:t>
            </a:r>
            <a:r>
              <a:rPr lang="en-US" dirty="0" smtClean="0">
                <a:latin typeface="Century Gothic" pitchFamily="34" charset="0"/>
              </a:rPr>
              <a:t>)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Remark:</a:t>
            </a:r>
          </a:p>
          <a:p>
            <a:r>
              <a:rPr lang="en-US" dirty="0" smtClean="0">
                <a:latin typeface="Century Gothic" pitchFamily="34" charset="0"/>
              </a:rPr>
              <a:t>1. The values in </a:t>
            </a:r>
            <a:r>
              <a:rPr lang="en-US" b="1" i="1" dirty="0" smtClean="0">
                <a:latin typeface="Century Gothic" pitchFamily="34" charset="0"/>
              </a:rPr>
              <a:t>Range 1</a:t>
            </a:r>
            <a:r>
              <a:rPr lang="en-US" dirty="0" smtClean="0">
                <a:latin typeface="Century Gothic" pitchFamily="34" charset="0"/>
              </a:rPr>
              <a:t> must be placed in </a:t>
            </a:r>
            <a:r>
              <a:rPr lang="en-US" b="1" dirty="0" smtClean="0">
                <a:latin typeface="Century Gothic" pitchFamily="34" charset="0"/>
              </a:rPr>
              <a:t>ascending</a:t>
            </a:r>
            <a:r>
              <a:rPr lang="en-US" dirty="0" smtClean="0">
                <a:latin typeface="Century Gothic" pitchFamily="34" charset="0"/>
              </a:rPr>
              <a:t> order</a:t>
            </a:r>
          </a:p>
          <a:p>
            <a:r>
              <a:rPr lang="en-US" dirty="0" smtClean="0">
                <a:latin typeface="Century Gothic" pitchFamily="34" charset="0"/>
              </a:rPr>
              <a:t>2.  If the </a:t>
            </a:r>
            <a:r>
              <a:rPr lang="en-US" b="1" dirty="0" smtClean="0">
                <a:latin typeface="Century Gothic" pitchFamily="34" charset="0"/>
              </a:rPr>
              <a:t>LOOKUP</a:t>
            </a:r>
            <a:r>
              <a:rPr lang="en-US" dirty="0" smtClean="0">
                <a:latin typeface="Century Gothic" pitchFamily="34" charset="0"/>
              </a:rPr>
              <a:t> function can't find the </a:t>
            </a:r>
            <a:r>
              <a:rPr lang="en-US" b="1" i="1" dirty="0" err="1" smtClean="0">
                <a:latin typeface="Century Gothic" pitchFamily="34" charset="0"/>
              </a:rPr>
              <a:t>lookup_value</a:t>
            </a:r>
            <a:r>
              <a:rPr lang="en-US" dirty="0" smtClean="0">
                <a:latin typeface="Century Gothic" pitchFamily="34" charset="0"/>
              </a:rPr>
              <a:t>, the function matches </a:t>
            </a:r>
          </a:p>
          <a:p>
            <a:r>
              <a:rPr lang="en-US" dirty="0" smtClean="0">
                <a:latin typeface="Century Gothic" pitchFamily="34" charset="0"/>
              </a:rPr>
              <a:t>the largest value in </a:t>
            </a:r>
            <a:r>
              <a:rPr lang="en-US" b="1" i="1" dirty="0" smtClean="0">
                <a:latin typeface="Century Gothic" pitchFamily="34" charset="0"/>
              </a:rPr>
              <a:t>Range 1</a:t>
            </a:r>
            <a:r>
              <a:rPr lang="en-US" dirty="0" smtClean="0">
                <a:latin typeface="Century Gothic" pitchFamily="34" charset="0"/>
              </a:rPr>
              <a:t> that is less than or equal to </a:t>
            </a:r>
            <a:r>
              <a:rPr lang="en-US" b="1" i="1" dirty="0" err="1" smtClean="0">
                <a:latin typeface="Century Gothic" pitchFamily="34" charset="0"/>
              </a:rPr>
              <a:t>lookup_value</a:t>
            </a:r>
            <a:r>
              <a:rPr lang="en-US" dirty="0" smtClean="0">
                <a:latin typeface="Century Gothic" pitchFamily="34" charset="0"/>
              </a:rPr>
              <a:t>. 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General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Excel </a:t>
            </a:r>
            <a:r>
              <a:rPr lang="en-US" b="1" i="1" dirty="0" smtClean="0"/>
              <a:t>LOOKUP</a:t>
            </a:r>
            <a:r>
              <a:rPr lang="en-US" dirty="0" smtClean="0"/>
              <a:t> function: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 descr="scr10_01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828800"/>
            <a:ext cx="6248400" cy="3451627"/>
          </a:xfrm>
          <a:prstGeom prst="rect">
            <a:avLst/>
          </a:prstGeom>
        </p:spPr>
      </p:pic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209800" y="5486400"/>
            <a:ext cx="4572000" cy="838200"/>
            <a:chOff x="2819400" y="5486400"/>
            <a:chExt cx="4572000" cy="838200"/>
          </a:xfrm>
        </p:grpSpPr>
        <p:cxnSp>
          <p:nvCxnSpPr>
            <p:cNvPr id="50" name="Straight Connector 49"/>
            <p:cNvCxnSpPr/>
            <p:nvPr/>
          </p:nvCxnSpPr>
          <p:spPr bwMode="auto">
            <a:xfrm flipV="1">
              <a:off x="3112338" y="5906455"/>
              <a:ext cx="40507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 flipH="1">
              <a:off x="3036138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 flipH="1">
              <a:off x="66294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rot="5400000" flipH="1">
              <a:off x="57912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rot="5400000" flipH="1">
              <a:off x="47244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5400000" flipH="1">
              <a:off x="39624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 flipH="1">
              <a:off x="33528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5400000" flipH="1">
              <a:off x="7086600" y="5830255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 flipH="1">
              <a:off x="7107348" y="57150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itchFamily="34" charset="0"/>
                </a:rPr>
                <a:t>1</a:t>
              </a:r>
              <a:endParaRPr lang="en-US" sz="1400" dirty="0">
                <a:latin typeface="Century Gothic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2819400" y="57421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itchFamily="34" charset="0"/>
                </a:rPr>
                <a:t>0</a:t>
              </a:r>
              <a:endParaRPr lang="en-US" sz="1400" dirty="0">
                <a:latin typeface="Century Gothic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24275" y="5486400"/>
              <a:ext cx="3934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Century Gothic" pitchFamily="34" charset="0"/>
                </a:rPr>
                <a:t>     0.05         0.15            0.35                    0.65               0.90      </a:t>
              </a:r>
              <a:endParaRPr lang="en-US" sz="1100" dirty="0">
                <a:latin typeface="Century Gothic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0" y="6070684"/>
              <a:ext cx="4179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00FF"/>
                  </a:solidFill>
                  <a:latin typeface="Century Gothic" pitchFamily="34" charset="0"/>
                </a:rPr>
                <a:t>300        320            340              360                      380             400      </a:t>
              </a:r>
              <a:endParaRPr lang="en-US" sz="1050" b="1" dirty="0">
                <a:solidFill>
                  <a:srgbClr val="0000FF"/>
                </a:solidFill>
                <a:latin typeface="Century Gothic" pitchFamily="34" charset="0"/>
              </a:endParaRPr>
            </a:p>
          </p:txBody>
        </p:sp>
        <p:sp>
          <p:nvSpPr>
            <p:cNvPr id="62" name="Down Arrow 61"/>
            <p:cNvSpPr/>
            <p:nvPr/>
          </p:nvSpPr>
          <p:spPr bwMode="auto">
            <a:xfrm>
              <a:off x="32004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3" name="Down Arrow 62"/>
            <p:cNvSpPr/>
            <p:nvPr/>
          </p:nvSpPr>
          <p:spPr bwMode="auto">
            <a:xfrm>
              <a:off x="36576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4" name="Down Arrow 63"/>
            <p:cNvSpPr/>
            <p:nvPr/>
          </p:nvSpPr>
          <p:spPr bwMode="auto">
            <a:xfrm>
              <a:off x="43434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5" name="Down Arrow 64"/>
            <p:cNvSpPr/>
            <p:nvPr/>
          </p:nvSpPr>
          <p:spPr bwMode="auto">
            <a:xfrm>
              <a:off x="51054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6" name="Down Arrow 65"/>
            <p:cNvSpPr/>
            <p:nvPr/>
          </p:nvSpPr>
          <p:spPr bwMode="auto">
            <a:xfrm>
              <a:off x="61722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7" name="Down Arrow 66"/>
            <p:cNvSpPr/>
            <p:nvPr/>
          </p:nvSpPr>
          <p:spPr bwMode="auto">
            <a:xfrm>
              <a:off x="6858000" y="5960105"/>
              <a:ext cx="152400" cy="152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             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86000" y="5697379"/>
            <a:ext cx="4304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 pitchFamily="34" charset="0"/>
              </a:rPr>
              <a:t>     0.05      0.10            0.20                0.30                      0.25             0.10     </a:t>
            </a:r>
            <a:endParaRPr lang="en-US" sz="1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fld id="{881F55CD-1882-4466-8A5E-4EEDC87FA1B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dirty="0" smtClean="0"/>
              <a:t>Simulate Probability Distributions (Excel)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186697" name="Group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56549"/>
              </p:ext>
            </p:extLst>
          </p:nvPr>
        </p:nvGraphicFramePr>
        <p:xfrm>
          <a:off x="533400" y="1258824"/>
          <a:ext cx="8382000" cy="5370576"/>
        </p:xfrm>
        <a:graphic>
          <a:graphicData uri="http://schemas.openxmlformats.org/drawingml/2006/table">
            <a:tbl>
              <a:tblPr/>
              <a:tblGrid>
                <a:gridCol w="4267200"/>
                <a:gridCol w="411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To SIMULATE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USE BULT-IN EXCEL FORMULA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Random number between 0 and 0.9999…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=RAND()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Continuous uniform distribution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Between a and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=a+(b-a)*RAND()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Discrete uniform distribution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Between a and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=INT(a+(b-a+1)*RAND ()) 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=RANDBETWEEN(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a,b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Normal distribution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Mean=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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Math1" pitchFamily="2" charset="2"/>
                        </a:rPr>
                        <a:t>; Standard deviation=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=NORMINV(RAND(),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 , )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Exponential distribution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Mean rate=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=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/>
                        </a:rPr>
                        <a:t>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(1/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) *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Ln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(RAND())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Bernoulli distribution: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Two outcomes: A and B, probability of A=p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=If(RAND()&lt;p, A,B)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Binomial distribution: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Sample size n, probability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Sum up </a:t>
                      </a: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independent Bernoulli trials. See Slide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#24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Discrete general distribution: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Range 1=Cell range containing lower limits of the random number intervals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Range 2 = Cell range containing the variable 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=Lookup(RAND(), Range 1, Range 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endParaRPr lang="en-US" smtClean="0"/>
          </a:p>
          <a:p>
            <a:fld id="{A0B6D3A6-3E78-41A5-967F-A766A869354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Simulation Approach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763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A model that mimics the behavior of a (stochastic) system</a:t>
            </a:r>
          </a:p>
          <a:p>
            <a:pPr lvl="1"/>
            <a:endParaRPr lang="en-US" dirty="0" smtClean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844925" y="5110163"/>
            <a:ext cx="1752600" cy="685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Century Gothic" pitchFamily="34" charset="0"/>
              </a:rPr>
              <a:t>Model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912813" y="5129213"/>
            <a:ext cx="1566862" cy="6461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1">
                <a:latin typeface="Century Gothic" pitchFamily="34" charset="0"/>
              </a:rPr>
              <a:t>Controllable</a:t>
            </a:r>
          </a:p>
          <a:p>
            <a:pPr algn="ctr">
              <a:defRPr/>
            </a:pPr>
            <a:r>
              <a:rPr lang="en-US" b="1">
                <a:latin typeface="Century Gothic" pitchFamily="34" charset="0"/>
              </a:rPr>
              <a:t>Input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7089775" y="5262563"/>
            <a:ext cx="1271588" cy="369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1">
                <a:latin typeface="Century Gothic" pitchFamily="34" charset="0"/>
              </a:rPr>
              <a:t>Outcome</a:t>
            </a:r>
          </a:p>
        </p:txBody>
      </p:sp>
      <p:cxnSp>
        <p:nvCxnSpPr>
          <p:cNvPr id="149512" name="AutoShape 8"/>
          <p:cNvCxnSpPr>
            <a:cxnSpLocks noChangeShapeType="1"/>
            <a:stCxn id="149510" idx="3"/>
            <a:endCxn id="149508" idx="1"/>
          </p:cNvCxnSpPr>
          <p:nvPr/>
        </p:nvCxnSpPr>
        <p:spPr bwMode="auto">
          <a:xfrm>
            <a:off x="2479675" y="5453063"/>
            <a:ext cx="13652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149513" name="AutoShape 9"/>
          <p:cNvCxnSpPr>
            <a:cxnSpLocks noChangeShapeType="1"/>
            <a:stCxn id="149508" idx="3"/>
            <a:endCxn id="149511" idx="1"/>
          </p:cNvCxnSpPr>
          <p:nvPr/>
        </p:nvCxnSpPr>
        <p:spPr bwMode="auto">
          <a:xfrm flipV="1">
            <a:off x="5597525" y="5446713"/>
            <a:ext cx="1492250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149514" name="AutoShape 10"/>
          <p:cNvCxnSpPr>
            <a:cxnSpLocks noChangeShapeType="1"/>
            <a:stCxn id="149511" idx="2"/>
            <a:endCxn id="149510" idx="2"/>
          </p:cNvCxnSpPr>
          <p:nvPr/>
        </p:nvCxnSpPr>
        <p:spPr bwMode="auto">
          <a:xfrm rot="5400000">
            <a:off x="4638675" y="2689225"/>
            <a:ext cx="142875" cy="6029325"/>
          </a:xfrm>
          <a:prstGeom prst="bentConnector3">
            <a:avLst>
              <a:gd name="adj1" fmla="val 25913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95600" y="3581401"/>
            <a:ext cx="2987675" cy="1603376"/>
            <a:chOff x="1824" y="1533"/>
            <a:chExt cx="1882" cy="1010"/>
          </a:xfrm>
        </p:grpSpPr>
        <p:sp>
          <p:nvSpPr>
            <p:cNvPr id="149509" name="Text Box 5"/>
            <p:cNvSpPr txBox="1">
              <a:spLocks noChangeArrowheads="1"/>
            </p:cNvSpPr>
            <p:nvPr/>
          </p:nvSpPr>
          <p:spPr bwMode="auto">
            <a:xfrm>
              <a:off x="2265" y="1533"/>
              <a:ext cx="1417" cy="41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entury Gothic" pitchFamily="34" charset="0"/>
                </a:rPr>
                <a:t>Probabilistic Input </a:t>
              </a:r>
            </a:p>
            <a:p>
              <a:pPr algn="ctr">
                <a:defRPr/>
              </a:pPr>
              <a:r>
                <a:rPr lang="en-US" b="1">
                  <a:latin typeface="Century Gothic" pitchFamily="34" charset="0"/>
                </a:rPr>
                <a:t>(random number)</a:t>
              </a:r>
            </a:p>
          </p:txBody>
        </p:sp>
        <p:cxnSp>
          <p:nvCxnSpPr>
            <p:cNvPr id="149515" name="AutoShape 11"/>
            <p:cNvCxnSpPr>
              <a:cxnSpLocks noChangeShapeType="1"/>
              <a:stCxn id="149509" idx="2"/>
              <a:endCxn id="149508" idx="0"/>
            </p:cNvCxnSpPr>
            <p:nvPr/>
          </p:nvCxnSpPr>
          <p:spPr bwMode="auto">
            <a:xfrm rot="16200000" flipH="1">
              <a:off x="2673" y="2243"/>
              <a:ext cx="60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</p:cxnSp>
        <p:sp>
          <p:nvSpPr>
            <p:cNvPr id="2088" name="Rectangle 14"/>
            <p:cNvSpPr>
              <a:spLocks noChangeArrowheads="1"/>
            </p:cNvSpPr>
            <p:nvPr/>
          </p:nvSpPr>
          <p:spPr bwMode="auto">
            <a:xfrm>
              <a:off x="1824" y="2064"/>
              <a:ext cx="110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vl="1">
                <a:lnSpc>
                  <a:spcPct val="90000"/>
                </a:lnSpc>
                <a:spcBef>
                  <a:spcPct val="20000"/>
                </a:spcBef>
              </a:pPr>
              <a:r>
                <a:rPr lang="en-US" b="1" i="1">
                  <a:solidFill>
                    <a:srgbClr val="CC0099"/>
                  </a:solidFill>
                  <a:latin typeface="Century Gothic" pitchFamily="34" charset="0"/>
                </a:rPr>
                <a:t>r</a:t>
              </a:r>
              <a:r>
                <a:rPr lang="en-US" b="1" i="1" baseline="-25000">
                  <a:solidFill>
                    <a:srgbClr val="CC0099"/>
                  </a:solidFill>
                  <a:latin typeface="Century Gothic" pitchFamily="34" charset="0"/>
                </a:rPr>
                <a:t>1</a:t>
              </a:r>
              <a:r>
                <a:rPr lang="en-US" b="1" i="1">
                  <a:solidFill>
                    <a:srgbClr val="CC0099"/>
                  </a:solidFill>
                  <a:latin typeface="Century Gothic" pitchFamily="34" charset="0"/>
                </a:rPr>
                <a:t>, r</a:t>
              </a:r>
              <a:r>
                <a:rPr lang="en-US" b="1" i="1" baseline="-25000">
                  <a:solidFill>
                    <a:srgbClr val="CC0099"/>
                  </a:solidFill>
                  <a:latin typeface="Century Gothic" pitchFamily="34" charset="0"/>
                </a:rPr>
                <a:t>2</a:t>
              </a:r>
              <a:r>
                <a:rPr lang="en-US" b="1" i="1">
                  <a:solidFill>
                    <a:srgbClr val="CC0099"/>
                  </a:solidFill>
                  <a:latin typeface="Century Gothic" pitchFamily="34" charset="0"/>
                </a:rPr>
                <a:t>, …, r</a:t>
              </a:r>
              <a:r>
                <a:rPr lang="en-US" b="1" i="1" baseline="-25000">
                  <a:solidFill>
                    <a:srgbClr val="CC0099"/>
                  </a:solidFill>
                  <a:latin typeface="Century Gothic" pitchFamily="34" charset="0"/>
                </a:rPr>
                <a:t>n</a:t>
              </a:r>
            </a:p>
          </p:txBody>
        </p:sp>
        <p:pic>
          <p:nvPicPr>
            <p:cNvPr id="2089" name="Picture 16" descr="distributi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2" y="2064"/>
              <a:ext cx="63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62" name="Group 35"/>
          <p:cNvGrpSpPr>
            <a:grpSpLocks/>
          </p:cNvGrpSpPr>
          <p:nvPr/>
        </p:nvGrpSpPr>
        <p:grpSpPr bwMode="auto">
          <a:xfrm>
            <a:off x="863600" y="1828800"/>
            <a:ext cx="7242175" cy="1436688"/>
            <a:chOff x="544" y="1248"/>
            <a:chExt cx="4562" cy="905"/>
          </a:xfrm>
        </p:grpSpPr>
        <p:grpSp>
          <p:nvGrpSpPr>
            <p:cNvPr id="2070" name="Group 19"/>
            <p:cNvGrpSpPr>
              <a:grpSpLocks/>
            </p:cNvGrpSpPr>
            <p:nvPr/>
          </p:nvGrpSpPr>
          <p:grpSpPr bwMode="auto">
            <a:xfrm>
              <a:off x="1038" y="1728"/>
              <a:ext cx="3984" cy="144"/>
              <a:chOff x="816" y="1536"/>
              <a:chExt cx="3984" cy="144"/>
            </a:xfrm>
          </p:grpSpPr>
          <p:sp>
            <p:nvSpPr>
              <p:cNvPr id="2083" name="Line 20"/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3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Line 21"/>
              <p:cNvSpPr>
                <a:spLocks noChangeShapeType="1"/>
              </p:cNvSpPr>
              <p:nvPr/>
            </p:nvSpPr>
            <p:spPr bwMode="auto">
              <a:xfrm flipV="1">
                <a:off x="816" y="15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" name="Line 22"/>
              <p:cNvSpPr>
                <a:spLocks noChangeShapeType="1"/>
              </p:cNvSpPr>
              <p:nvPr/>
            </p:nvSpPr>
            <p:spPr bwMode="auto">
              <a:xfrm flipV="1">
                <a:off x="2640" y="15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71" name="Group 23"/>
            <p:cNvGrpSpPr>
              <a:grpSpLocks/>
            </p:cNvGrpSpPr>
            <p:nvPr/>
          </p:nvGrpSpPr>
          <p:grpSpPr bwMode="auto">
            <a:xfrm>
              <a:off x="544" y="1248"/>
              <a:ext cx="1434" cy="432"/>
              <a:chOff x="288" y="1008"/>
              <a:chExt cx="1434" cy="432"/>
            </a:xfrm>
          </p:grpSpPr>
          <p:sp>
            <p:nvSpPr>
              <p:cNvPr id="2081" name="Line 24"/>
              <p:cNvSpPr>
                <a:spLocks noChangeShapeType="1"/>
              </p:cNvSpPr>
              <p:nvPr/>
            </p:nvSpPr>
            <p:spPr bwMode="auto">
              <a:xfrm>
                <a:off x="782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2" name="Text Box 25"/>
              <p:cNvSpPr txBox="1">
                <a:spLocks noChangeArrowheads="1"/>
              </p:cNvSpPr>
              <p:nvPr/>
            </p:nvSpPr>
            <p:spPr bwMode="auto">
              <a:xfrm>
                <a:off x="288" y="1008"/>
                <a:ext cx="143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Century Gothic" pitchFamily="34" charset="0"/>
                  </a:rPr>
                  <a:t>Make a decision, </a:t>
                </a:r>
                <a:r>
                  <a:rPr lang="en-US" i="1">
                    <a:solidFill>
                      <a:schemeClr val="accent2"/>
                    </a:solidFill>
                    <a:latin typeface="Century Gothic" pitchFamily="34" charset="0"/>
                  </a:rPr>
                  <a:t>x</a:t>
                </a:r>
                <a:endParaRPr lang="en-US">
                  <a:solidFill>
                    <a:schemeClr val="accent2"/>
                  </a:solidFill>
                  <a:latin typeface="Century Gothic" pitchFamily="34" charset="0"/>
                </a:endParaRPr>
              </a:p>
            </p:txBody>
          </p:sp>
        </p:grpSp>
        <p:grpSp>
          <p:nvGrpSpPr>
            <p:cNvPr id="2072" name="Group 26"/>
            <p:cNvGrpSpPr>
              <a:grpSpLocks/>
            </p:cNvGrpSpPr>
            <p:nvPr/>
          </p:nvGrpSpPr>
          <p:grpSpPr bwMode="auto">
            <a:xfrm>
              <a:off x="2288" y="1248"/>
              <a:ext cx="1297" cy="432"/>
              <a:chOff x="2032" y="1008"/>
              <a:chExt cx="1297" cy="432"/>
            </a:xfrm>
          </p:grpSpPr>
          <p:sp>
            <p:nvSpPr>
              <p:cNvPr id="2079" name="Line 27"/>
              <p:cNvSpPr>
                <a:spLocks noChangeShapeType="1"/>
              </p:cNvSpPr>
              <p:nvPr/>
            </p:nvSpPr>
            <p:spPr bwMode="auto">
              <a:xfrm>
                <a:off x="2606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Text Box 28"/>
              <p:cNvSpPr txBox="1">
                <a:spLocks noChangeArrowheads="1"/>
              </p:cNvSpPr>
              <p:nvPr/>
            </p:nvSpPr>
            <p:spPr bwMode="auto">
              <a:xfrm>
                <a:off x="2032" y="1008"/>
                <a:ext cx="12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Century Gothic" pitchFamily="34" charset="0"/>
                  </a:rPr>
                  <a:t>Random event, </a:t>
                </a:r>
                <a:r>
                  <a:rPr lang="en-US" i="1">
                    <a:solidFill>
                      <a:schemeClr val="accent2"/>
                    </a:solidFill>
                    <a:latin typeface="Century Gothic" pitchFamily="34" charset="0"/>
                  </a:rPr>
                  <a:t>r</a:t>
                </a:r>
                <a:endParaRPr lang="en-US">
                  <a:solidFill>
                    <a:schemeClr val="accent2"/>
                  </a:solidFill>
                  <a:latin typeface="Century Gothic" pitchFamily="34" charset="0"/>
                </a:endParaRPr>
              </a:p>
            </p:txBody>
          </p:sp>
        </p:grpSp>
        <p:sp>
          <p:nvSpPr>
            <p:cNvPr id="2073" name="Text Box 29"/>
            <p:cNvSpPr txBox="1">
              <a:spLocks noChangeArrowheads="1"/>
            </p:cNvSpPr>
            <p:nvPr/>
          </p:nvSpPr>
          <p:spPr bwMode="auto">
            <a:xfrm>
              <a:off x="604" y="1901"/>
              <a:ext cx="5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entury Gothic" pitchFamily="34" charset="0"/>
                </a:rPr>
                <a:t>Today</a:t>
              </a:r>
            </a:p>
          </p:txBody>
        </p:sp>
        <p:sp>
          <p:nvSpPr>
            <p:cNvPr id="2074" name="Text Box 30"/>
            <p:cNvSpPr txBox="1">
              <a:spLocks noChangeArrowheads="1"/>
            </p:cNvSpPr>
            <p:nvPr/>
          </p:nvSpPr>
          <p:spPr bwMode="auto">
            <a:xfrm>
              <a:off x="2526" y="1920"/>
              <a:ext cx="9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entury Gothic" pitchFamily="34" charset="0"/>
                </a:rPr>
                <a:t>Future date</a:t>
              </a:r>
            </a:p>
          </p:txBody>
        </p:sp>
        <p:sp>
          <p:nvSpPr>
            <p:cNvPr id="2075" name="Text Box 31"/>
            <p:cNvSpPr txBox="1">
              <a:spLocks noChangeArrowheads="1"/>
            </p:cNvSpPr>
            <p:nvPr/>
          </p:nvSpPr>
          <p:spPr bwMode="auto">
            <a:xfrm>
              <a:off x="4668" y="1901"/>
              <a:ext cx="4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entury Gothic" pitchFamily="34" charset="0"/>
                </a:rPr>
                <a:t>Time</a:t>
              </a:r>
            </a:p>
          </p:txBody>
        </p:sp>
        <p:grpSp>
          <p:nvGrpSpPr>
            <p:cNvPr id="2076" name="Group 32"/>
            <p:cNvGrpSpPr>
              <a:grpSpLocks/>
            </p:cNvGrpSpPr>
            <p:nvPr/>
          </p:nvGrpSpPr>
          <p:grpSpPr bwMode="auto">
            <a:xfrm>
              <a:off x="3578" y="1248"/>
              <a:ext cx="1188" cy="432"/>
              <a:chOff x="3322" y="1008"/>
              <a:chExt cx="1188" cy="432"/>
            </a:xfrm>
          </p:grpSpPr>
          <p:sp>
            <p:nvSpPr>
              <p:cNvPr id="2077" name="Text Box 33"/>
              <p:cNvSpPr txBox="1">
                <a:spLocks noChangeArrowheads="1"/>
              </p:cNvSpPr>
              <p:nvPr/>
            </p:nvSpPr>
            <p:spPr bwMode="auto">
              <a:xfrm>
                <a:off x="3322" y="1008"/>
                <a:ext cx="11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Century Gothic" pitchFamily="34" charset="0"/>
                  </a:rPr>
                  <a:t>Outcome, </a:t>
                </a:r>
                <a:r>
                  <a:rPr lang="en-US" i="1">
                    <a:solidFill>
                      <a:schemeClr val="accent2"/>
                    </a:solidFill>
                    <a:latin typeface="Century Gothic" pitchFamily="34" charset="0"/>
                  </a:rPr>
                  <a:t>f(x,r)</a:t>
                </a:r>
                <a:endParaRPr lang="en-US">
                  <a:solidFill>
                    <a:schemeClr val="accent2"/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2078" name="Line 34"/>
              <p:cNvSpPr>
                <a:spLocks noChangeShapeType="1"/>
              </p:cNvSpPr>
              <p:nvPr/>
            </p:nvSpPr>
            <p:spPr bwMode="auto">
              <a:xfrm>
                <a:off x="3744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719138" y="4527550"/>
            <a:ext cx="1825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en-US" sz="1400" b="1">
                <a:latin typeface="Century Gothic" pitchFamily="34" charset="0"/>
              </a:rPr>
              <a:t>Choose x </a:t>
            </a:r>
          </a:p>
          <a:p>
            <a:pPr marL="457200" indent="-457200"/>
            <a:r>
              <a:rPr lang="en-US" sz="1400" b="1">
                <a:latin typeface="Century Gothic" pitchFamily="34" charset="0"/>
              </a:rPr>
              <a:t>(decision variable)</a:t>
            </a: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1851025" y="3276600"/>
            <a:ext cx="164981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 b="1" dirty="0">
                <a:latin typeface="Century Gothic" pitchFamily="34" charset="0"/>
              </a:rPr>
              <a:t>(2) Simulate </a:t>
            </a:r>
            <a:r>
              <a:rPr lang="en-US" sz="1400" b="1" i="1" dirty="0">
                <a:latin typeface="Century Gothic" pitchFamily="34" charset="0"/>
              </a:rPr>
              <a:t>n </a:t>
            </a:r>
          </a:p>
          <a:p>
            <a:pPr marL="457200" indent="-457200"/>
            <a:r>
              <a:rPr lang="en-US" sz="1400" b="1" dirty="0">
                <a:latin typeface="Century Gothic" pitchFamily="34" charset="0"/>
              </a:rPr>
              <a:t>Random </a:t>
            </a:r>
            <a:r>
              <a:rPr lang="en-US" sz="1400" b="1" dirty="0" smtClean="0">
                <a:latin typeface="Century Gothic" pitchFamily="34" charset="0"/>
              </a:rPr>
              <a:t>events</a:t>
            </a:r>
          </a:p>
          <a:p>
            <a:pPr marL="457200" indent="-457200"/>
            <a:r>
              <a:rPr lang="en-US" sz="1400" b="1" i="1" dirty="0" smtClean="0">
                <a:latin typeface="Century Gothic" pitchFamily="34" charset="0"/>
              </a:rPr>
              <a:t>(Data Table or</a:t>
            </a:r>
          </a:p>
          <a:p>
            <a:pPr marL="457200" indent="-457200"/>
            <a:r>
              <a:rPr lang="en-US" sz="1400" b="1" i="1" dirty="0" smtClean="0">
                <a:latin typeface="Century Gothic" pitchFamily="34" charset="0"/>
              </a:rPr>
              <a:t>Copy the model </a:t>
            </a:r>
          </a:p>
          <a:p>
            <a:pPr marL="457200" indent="-457200"/>
            <a:r>
              <a:rPr lang="en-US" sz="1400" b="1" i="1" dirty="0" smtClean="0">
                <a:latin typeface="Century Gothic" pitchFamily="34" charset="0"/>
              </a:rPr>
              <a:t>n times) </a:t>
            </a:r>
            <a:endParaRPr lang="en-US" sz="1400" b="1" dirty="0">
              <a:latin typeface="Century Gothic" pitchFamily="34" charset="0"/>
            </a:endParaRPr>
          </a:p>
        </p:txBody>
      </p:sp>
      <p:sp>
        <p:nvSpPr>
          <p:cNvPr id="149542" name="Line 38"/>
          <p:cNvSpPr>
            <a:spLocks noChangeShapeType="1"/>
          </p:cNvSpPr>
          <p:nvPr/>
        </p:nvSpPr>
        <p:spPr bwMode="auto">
          <a:xfrm>
            <a:off x="3124200" y="41957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5867400" y="3536950"/>
            <a:ext cx="24272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 b="1">
                <a:latin typeface="Century Gothic" pitchFamily="34" charset="0"/>
              </a:rPr>
              <a:t>(3) Compute </a:t>
            </a:r>
            <a:r>
              <a:rPr lang="en-US" sz="1400" b="1" i="1">
                <a:latin typeface="Century Gothic" pitchFamily="34" charset="0"/>
              </a:rPr>
              <a:t>n </a:t>
            </a:r>
          </a:p>
          <a:p>
            <a:pPr marL="457200" indent="-457200"/>
            <a:r>
              <a:rPr lang="en-US" sz="1400" b="1">
                <a:latin typeface="Century Gothic" pitchFamily="34" charset="0"/>
              </a:rPr>
              <a:t>simulated outcomes f(x,r</a:t>
            </a:r>
            <a:r>
              <a:rPr lang="en-US" sz="1400" b="1" baseline="-25000">
                <a:latin typeface="Century Gothic" pitchFamily="34" charset="0"/>
              </a:rPr>
              <a:t>i</a:t>
            </a:r>
            <a:r>
              <a:rPr lang="en-US" sz="1400" b="1">
                <a:latin typeface="Century Gothic" pitchFamily="34" charset="0"/>
              </a:rPr>
              <a:t>)</a:t>
            </a:r>
          </a:p>
          <a:p>
            <a:pPr marL="457200" indent="-457200"/>
            <a:r>
              <a:rPr lang="en-US" sz="1400" b="1">
                <a:latin typeface="Century Gothic" pitchFamily="34" charset="0"/>
              </a:rPr>
              <a:t>i=1,2,…,n</a:t>
            </a:r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6327775" y="4419600"/>
            <a:ext cx="19367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 b="1">
                <a:latin typeface="Century Gothic" pitchFamily="34" charset="0"/>
              </a:rPr>
              <a:t>(4) Evaluate</a:t>
            </a:r>
          </a:p>
          <a:p>
            <a:pPr marL="457200" indent="-457200"/>
            <a:r>
              <a:rPr lang="en-US" sz="1400" b="1">
                <a:latin typeface="Century Gothic" pitchFamily="34" charset="0"/>
              </a:rPr>
              <a:t>Expected outcomes</a:t>
            </a:r>
          </a:p>
          <a:p>
            <a:pPr marL="457200" indent="-457200"/>
            <a:endParaRPr lang="en-US" sz="1400" b="1" i="1">
              <a:latin typeface="Century Gothic" pitchFamily="34" charset="0"/>
            </a:endParaRPr>
          </a:p>
        </p:txBody>
      </p:sp>
      <p:graphicFrame>
        <p:nvGraphicFramePr>
          <p:cNvPr id="149545" name="Object 41"/>
          <p:cNvGraphicFramePr>
            <a:graphicFrameLocks noChangeAspect="1"/>
          </p:cNvGraphicFramePr>
          <p:nvPr/>
        </p:nvGraphicFramePr>
        <p:xfrm>
          <a:off x="6172200" y="4849813"/>
          <a:ext cx="27400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1955520" imgH="330120" progId="Equation.DSMT4">
                  <p:embed/>
                </p:oleObj>
              </mc:Choice>
              <mc:Fallback>
                <p:oleObj name="Equation" r:id="rId4" imgW="1955520" imgH="33012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49813"/>
                        <a:ext cx="27400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46" name="Text Box 42"/>
          <p:cNvSpPr txBox="1">
            <a:spLocks noChangeArrowheads="1"/>
          </p:cNvSpPr>
          <p:nvPr/>
        </p:nvSpPr>
        <p:spPr bwMode="auto">
          <a:xfrm>
            <a:off x="1447800" y="6172200"/>
            <a:ext cx="6172200" cy="7381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 b="1">
                <a:latin typeface="Century Gothic" pitchFamily="34" charset="0"/>
              </a:rPr>
              <a:t>                    (5) If E[f(x,r)] is not a satisfactory result, </a:t>
            </a:r>
          </a:p>
          <a:p>
            <a:pPr marL="457200" indent="-457200"/>
            <a:r>
              <a:rPr lang="en-US" sz="1400" b="1">
                <a:latin typeface="Century Gothic" pitchFamily="34" charset="0"/>
              </a:rPr>
              <a:t>                         then go to (1) and repeat for another value of x</a:t>
            </a:r>
          </a:p>
          <a:p>
            <a:pPr marL="457200" indent="-457200"/>
            <a:endParaRPr lang="en-US" sz="1400" b="1">
              <a:latin typeface="Century Gothic" pitchFamily="34" charset="0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057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11/06/2013, 11/11/2013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85" decel="100000"/>
                                        <p:tgtEl>
                                          <p:spTgt spid="1495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385" decel="100000"/>
                                        <p:tgtEl>
                                          <p:spTgt spid="14954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8" dur="385" fill="hold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0" dur="385" fill="hold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10" grpId="0" animBg="1"/>
      <p:bldP spid="149511" grpId="0" animBg="1"/>
      <p:bldP spid="149540" grpId="0"/>
      <p:bldP spid="149541" grpId="0"/>
      <p:bldP spid="149542" grpId="0" animBg="1"/>
      <p:bldP spid="149543" grpId="0"/>
      <p:bldP spid="149544" grpId="0"/>
      <p:bldP spid="1495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14799"/>
            <a:ext cx="1981200" cy="2339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b="1" i="1" dirty="0" smtClean="0"/>
              <a:t>Monte Carlo simulation </a:t>
            </a:r>
            <a:r>
              <a:rPr lang="en-US" dirty="0" smtClean="0"/>
              <a:t>is a computational technique that involves a sequential evaluation of the </a:t>
            </a:r>
            <a:r>
              <a:rPr lang="en-US" i="1" dirty="0" smtClean="0"/>
              <a:t>outputs of a deterministic model, </a:t>
            </a:r>
            <a:r>
              <a:rPr lang="en-US" dirty="0" smtClean="0"/>
              <a:t>using sets of </a:t>
            </a:r>
            <a:r>
              <a:rPr lang="en-US" i="1" dirty="0" smtClean="0"/>
              <a:t>random numbers as inputs</a:t>
            </a:r>
            <a:r>
              <a:rPr lang="en-US" dirty="0" smtClean="0"/>
              <a:t>. To simulate the inputs, a computer generates the random inputs by </a:t>
            </a:r>
            <a:r>
              <a:rPr lang="en-US" i="1" dirty="0" smtClean="0"/>
              <a:t>sampling from probability distributions</a:t>
            </a:r>
            <a:r>
              <a:rPr lang="en-US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984" y="4572000"/>
            <a:ext cx="5766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spcBef>
                <a:spcPct val="20000"/>
              </a:spcBef>
            </a:pPr>
            <a:r>
              <a:rPr lang="en-US" sz="1600" i="1" kern="0" dirty="0" smtClean="0">
                <a:solidFill>
                  <a:srgbClr val="000000"/>
                </a:solidFill>
                <a:latin typeface="Calibri"/>
                <a:cs typeface="+mn-cs"/>
              </a:rPr>
              <a:t>This method is named </a:t>
            </a:r>
            <a:r>
              <a:rPr lang="en-US" sz="1600" i="1" kern="0" dirty="0" smtClean="0">
                <a:solidFill>
                  <a:srgbClr val="000000"/>
                </a:solidFill>
                <a:latin typeface="Calibri"/>
              </a:rPr>
              <a:t>after</a:t>
            </a:r>
            <a:r>
              <a:rPr lang="en-US" sz="1600" i="1" kern="0" dirty="0" smtClean="0">
                <a:solidFill>
                  <a:srgbClr val="000000"/>
                </a:solidFill>
                <a:latin typeface="Calibri"/>
                <a:cs typeface="+mn-cs"/>
              </a:rPr>
              <a:t> Monte Carlo, Monaco, where the primary casino attractions are games of chance such as roulette wheels, dice, and slot machines. These games all exhibit random behavior.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Non-Business applications </a:t>
            </a:r>
            <a:endParaRPr lang="en-US" dirty="0"/>
          </a:p>
          <a:p>
            <a:pPr lvl="1"/>
            <a:r>
              <a:rPr lang="en-US" dirty="0"/>
              <a:t>Flight simulator</a:t>
            </a:r>
          </a:p>
          <a:p>
            <a:pPr lvl="1"/>
            <a:r>
              <a:rPr lang="en-US" dirty="0"/>
              <a:t>Aircraft design</a:t>
            </a:r>
          </a:p>
          <a:p>
            <a:pPr lvl="1"/>
            <a:r>
              <a:rPr lang="en-US" dirty="0"/>
              <a:t>War games in military</a:t>
            </a:r>
          </a:p>
          <a:p>
            <a:r>
              <a:rPr lang="en-US" dirty="0"/>
              <a:t>Business</a:t>
            </a:r>
            <a:r>
              <a:rPr lang="en-US" dirty="0" smtClean="0"/>
              <a:t> applications</a:t>
            </a:r>
          </a:p>
          <a:p>
            <a:pPr lvl="1"/>
            <a:r>
              <a:rPr lang="en-US" dirty="0"/>
              <a:t>Security pricing (bond, asset, risk management)</a:t>
            </a:r>
          </a:p>
          <a:p>
            <a:pPr lvl="1"/>
            <a:r>
              <a:rPr lang="en-US" dirty="0"/>
              <a:t>Queuing simulation (traffic control, Disneyland)</a:t>
            </a:r>
          </a:p>
          <a:p>
            <a:pPr lvl="1"/>
            <a:r>
              <a:rPr lang="en-US" dirty="0"/>
              <a:t>Factory analysis and design</a:t>
            </a:r>
          </a:p>
          <a:p>
            <a:pPr lvl="1"/>
            <a:r>
              <a:rPr lang="en-US" dirty="0"/>
              <a:t>Enterprise management, supply chain management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7086600" y="1676400"/>
          <a:ext cx="15541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1" name="Clip" r:id="rId3" imgW="1553400" imgH="488520" progId="">
                  <p:embed/>
                </p:oleObj>
              </mc:Choice>
              <mc:Fallback>
                <p:oleObj name="Clip" r:id="rId3" imgW="1553400" imgH="488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76400"/>
                        <a:ext cx="15541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7086600" y="2286000"/>
          <a:ext cx="1295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2" name="Clip" r:id="rId5" imgW="4190400" imgH="2149200" progId="">
                  <p:embed/>
                </p:oleObj>
              </mc:Choice>
              <mc:Fallback>
                <p:oleObj name="Clip" r:id="rId5" imgW="4190400" imgH="2149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86000"/>
                        <a:ext cx="12954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D0CF32-3150-004C-91F2-50B1E76F0E0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11/06/2013, 11/11/2013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Art’s Newsstand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At his newsstand, Art sells the daily newspaper. He cannot foretell the number D (uniformly distributed between 30 and150) of papers he can sell in any given day. </a:t>
            </a:r>
          </a:p>
          <a:p>
            <a:pPr>
              <a:buNone/>
            </a:pPr>
            <a:r>
              <a:rPr lang="en-US" dirty="0" smtClean="0"/>
              <a:t>	Before Art’s customers appear, however, he must purchase his newspapers from the wholesaler at $0.30 apiece. </a:t>
            </a:r>
          </a:p>
          <a:p>
            <a:pPr>
              <a:buNone/>
            </a:pPr>
            <a:r>
              <a:rPr lang="en-US" dirty="0" smtClean="0"/>
              <a:t>	For each paper Art sells, he receives $0.50, its retail value. For each paper Art does not sell, he receives $0.02, its scrap value. </a:t>
            </a:r>
          </a:p>
          <a:p>
            <a:pPr>
              <a:buNone/>
            </a:pPr>
            <a:r>
              <a:rPr lang="en-US" dirty="0" smtClean="0"/>
              <a:t>	Art wants to maximize his average profit. How many newspapers should he order every day?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7106" name="Picture 2" descr="C:\Documents and Settings\dong.OLIN\Local Settings\Temporary Internet Files\Content.IE5\T7TFMNWZ\MCj028108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4105" y="0"/>
            <a:ext cx="1780295" cy="1494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 </a:t>
            </a:r>
            <a:r>
              <a:rPr lang="en-US" smtClean="0"/>
              <a:t>of Averages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4" descr="ba0409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Art’s Newsstand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Decision Variable: q</a:t>
            </a:r>
            <a:r>
              <a:rPr lang="en-US" dirty="0" smtClean="0"/>
              <a:t>=quantity of newspapers purchased every day</a:t>
            </a:r>
          </a:p>
          <a:p>
            <a:r>
              <a:rPr lang="en-US" b="1" dirty="0" smtClean="0"/>
              <a:t>Art’s Profit:</a:t>
            </a:r>
          </a:p>
          <a:p>
            <a:pPr>
              <a:buNone/>
            </a:pPr>
            <a:r>
              <a:rPr lang="en-US" dirty="0" smtClean="0"/>
              <a:t>	If </a:t>
            </a:r>
            <a:r>
              <a:rPr lang="en-US" dirty="0" err="1" smtClean="0"/>
              <a:t>D≥q</a:t>
            </a:r>
            <a:r>
              <a:rPr lang="en-US" dirty="0" smtClean="0"/>
              <a:t> then Art makes 0.5×q-0.3×q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 D&lt;q then Art makes 0.5×D+0.02×(q-D)-0.3×q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	Combining the two expressions yields: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b="1" dirty="0" smtClean="0"/>
              <a:t>0.5×min(</a:t>
            </a:r>
            <a:r>
              <a:rPr lang="en-US" b="1" dirty="0" err="1" smtClean="0"/>
              <a:t>q,D</a:t>
            </a:r>
            <a:r>
              <a:rPr lang="en-US" b="1" dirty="0" smtClean="0"/>
              <a:t>)+0.02×max(q-D,0)-0.3×q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C:\Documents and Settings\dong.OLIN\Local Settings\Temporary Internet Files\Content.IE5\T7TFMNWZ\MCj028108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4105" y="0"/>
            <a:ext cx="1780295" cy="1494867"/>
          </a:xfrm>
          <a:prstGeom prst="rect">
            <a:avLst/>
          </a:prstGeom>
          <a:noFill/>
        </p:spPr>
      </p:pic>
      <p:sp>
        <p:nvSpPr>
          <p:cNvPr id="7" name="Right Brace 6"/>
          <p:cNvSpPr/>
          <p:nvPr/>
        </p:nvSpPr>
        <p:spPr bwMode="auto">
          <a:xfrm rot="5400000">
            <a:off x="2628900" y="4457700"/>
            <a:ext cx="266700" cy="1866900"/>
          </a:xfrm>
          <a:prstGeom prst="rightBrace">
            <a:avLst>
              <a:gd name="adj1" fmla="val 2976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5029200" y="4267200"/>
            <a:ext cx="228600" cy="2209800"/>
          </a:xfrm>
          <a:prstGeom prst="rightBrace">
            <a:avLst>
              <a:gd name="adj1" fmla="val 2976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6858000" y="4953000"/>
            <a:ext cx="152400" cy="762000"/>
          </a:xfrm>
          <a:prstGeom prst="rightBrace">
            <a:avLst>
              <a:gd name="adj1" fmla="val 2976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800" y="56388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Revenue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563880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Scrap value, if any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563880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Purchase cost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11270</TotalTime>
  <Words>1725</Words>
  <Application>Microsoft Office PowerPoint</Application>
  <PresentationFormat>On-screen Show (4:3)</PresentationFormat>
  <Paragraphs>345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Default Design</vt:lpstr>
      <vt:lpstr>Equation</vt:lpstr>
      <vt:lpstr>Clip</vt:lpstr>
      <vt:lpstr>  Lecture 10  Simulation Using Excel  Part 1</vt:lpstr>
      <vt:lpstr>Introduction</vt:lpstr>
      <vt:lpstr>Simulation as a Performance Assessment Tool</vt:lpstr>
      <vt:lpstr>Simulation Approach</vt:lpstr>
      <vt:lpstr>Monte Carlo Simulation</vt:lpstr>
      <vt:lpstr>Applications</vt:lpstr>
      <vt:lpstr>Example: Art’s Newsstand</vt:lpstr>
      <vt:lpstr>The Rule of Averages</vt:lpstr>
      <vt:lpstr>Art’s Newsstand</vt:lpstr>
      <vt:lpstr>Art’s Newsstand</vt:lpstr>
      <vt:lpstr>Art’s Newsstand</vt:lpstr>
      <vt:lpstr>Art’s Newsstand</vt:lpstr>
      <vt:lpstr>Art’s Newsstand</vt:lpstr>
      <vt:lpstr>Art’s Newsstand: Spreadsheet</vt:lpstr>
      <vt:lpstr>Art’s Newsstand: Formula Sheet</vt:lpstr>
      <vt:lpstr>Art’s Newsstand</vt:lpstr>
      <vt:lpstr>Plan</vt:lpstr>
      <vt:lpstr>Simulation</vt:lpstr>
      <vt:lpstr>Random Number Generation</vt:lpstr>
      <vt:lpstr>Simulating Values from Probability Distributions</vt:lpstr>
      <vt:lpstr>Continuous Uniform Distribution</vt:lpstr>
      <vt:lpstr>Discrete Uniform Distributions</vt:lpstr>
      <vt:lpstr>Bernoulli Distribution</vt:lpstr>
      <vt:lpstr>Binomial Distribution:</vt:lpstr>
      <vt:lpstr>Normal Distribution</vt:lpstr>
      <vt:lpstr>Exponential Distribution</vt:lpstr>
      <vt:lpstr>Exponential Distribution</vt:lpstr>
      <vt:lpstr>Discrete General Distribution with n outcomes (n&gt;2)</vt:lpstr>
      <vt:lpstr>Discrete General Distribution</vt:lpstr>
      <vt:lpstr>Syntax of Lookup Function</vt:lpstr>
      <vt:lpstr>Discrete General Distribution</vt:lpstr>
      <vt:lpstr>Simulate Probability Distributions (Excel)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dong</cp:lastModifiedBy>
  <cp:revision>781</cp:revision>
  <cp:lastPrinted>2012-03-26T04:50:07Z</cp:lastPrinted>
  <dcterms:created xsi:type="dcterms:W3CDTF">2000-01-11T05:53:56Z</dcterms:created>
  <dcterms:modified xsi:type="dcterms:W3CDTF">2013-11-04T21:57:54Z</dcterms:modified>
</cp:coreProperties>
</file>