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56" r:id="rId2"/>
    <p:sldId id="258" r:id="rId3"/>
    <p:sldId id="289" r:id="rId4"/>
    <p:sldId id="270" r:id="rId5"/>
    <p:sldId id="271" r:id="rId6"/>
    <p:sldId id="260" r:id="rId7"/>
    <p:sldId id="276" r:id="rId8"/>
    <p:sldId id="283" r:id="rId9"/>
    <p:sldId id="259" r:id="rId10"/>
    <p:sldId id="261" r:id="rId11"/>
    <p:sldId id="272" r:id="rId12"/>
    <p:sldId id="287" r:id="rId13"/>
    <p:sldId id="262" r:id="rId14"/>
    <p:sldId id="264" r:id="rId15"/>
    <p:sldId id="288" r:id="rId16"/>
    <p:sldId id="265" r:id="rId17"/>
    <p:sldId id="266" r:id="rId18"/>
    <p:sldId id="268" r:id="rId19"/>
    <p:sldId id="273" r:id="rId20"/>
    <p:sldId id="275" r:id="rId21"/>
    <p:sldId id="284" r:id="rId22"/>
    <p:sldId id="285" r:id="rId23"/>
    <p:sldId id="286" r:id="rId24"/>
    <p:sldId id="277" r:id="rId25"/>
    <p:sldId id="278" r:id="rId26"/>
    <p:sldId id="279" r:id="rId27"/>
    <p:sldId id="280" r:id="rId28"/>
    <p:sldId id="281" r:id="rId29"/>
    <p:sldId id="274" r:id="rId30"/>
  </p:sldIdLst>
  <p:sldSz cx="9144000" cy="6858000" type="screen4x3"/>
  <p:notesSz cx="7010400" cy="9296400"/>
  <p:defaultTextStyle>
    <a:defPPr>
      <a:defRPr lang="en-US"/>
    </a:defPPr>
    <a:lvl1pPr algn="ctr" rtl="0" eaLnBrk="0" fontAlgn="base" hangingPunct="0">
      <a:spcBef>
        <a:spcPct val="0"/>
      </a:spcBef>
      <a:spcAft>
        <a:spcPct val="0"/>
      </a:spcAft>
      <a:defRPr b="1" kern="1200">
        <a:solidFill>
          <a:srgbClr val="FFFFFF"/>
        </a:solidFill>
        <a:latin typeface="Arial" charset="0"/>
        <a:ea typeface="+mn-ea"/>
        <a:cs typeface="+mn-cs"/>
      </a:defRPr>
    </a:lvl1pPr>
    <a:lvl2pPr marL="457200" algn="ctr" rtl="0" eaLnBrk="0" fontAlgn="base" hangingPunct="0">
      <a:spcBef>
        <a:spcPct val="0"/>
      </a:spcBef>
      <a:spcAft>
        <a:spcPct val="0"/>
      </a:spcAft>
      <a:defRPr b="1" kern="1200">
        <a:solidFill>
          <a:srgbClr val="FFFFFF"/>
        </a:solidFill>
        <a:latin typeface="Arial" charset="0"/>
        <a:ea typeface="+mn-ea"/>
        <a:cs typeface="+mn-cs"/>
      </a:defRPr>
    </a:lvl2pPr>
    <a:lvl3pPr marL="914400" algn="ctr" rtl="0" eaLnBrk="0" fontAlgn="base" hangingPunct="0">
      <a:spcBef>
        <a:spcPct val="0"/>
      </a:spcBef>
      <a:spcAft>
        <a:spcPct val="0"/>
      </a:spcAft>
      <a:defRPr b="1" kern="1200">
        <a:solidFill>
          <a:srgbClr val="FFFFFF"/>
        </a:solidFill>
        <a:latin typeface="Arial" charset="0"/>
        <a:ea typeface="+mn-ea"/>
        <a:cs typeface="+mn-cs"/>
      </a:defRPr>
    </a:lvl3pPr>
    <a:lvl4pPr marL="1371600" algn="ctr" rtl="0" eaLnBrk="0" fontAlgn="base" hangingPunct="0">
      <a:spcBef>
        <a:spcPct val="0"/>
      </a:spcBef>
      <a:spcAft>
        <a:spcPct val="0"/>
      </a:spcAft>
      <a:defRPr b="1" kern="1200">
        <a:solidFill>
          <a:srgbClr val="FFFFFF"/>
        </a:solidFill>
        <a:latin typeface="Arial" charset="0"/>
        <a:ea typeface="+mn-ea"/>
        <a:cs typeface="+mn-cs"/>
      </a:defRPr>
    </a:lvl4pPr>
    <a:lvl5pPr marL="1828800" algn="ctr" rtl="0" eaLnBrk="0" fontAlgn="base" hangingPunct="0">
      <a:spcBef>
        <a:spcPct val="0"/>
      </a:spcBef>
      <a:spcAft>
        <a:spcPct val="0"/>
      </a:spcAft>
      <a:defRPr b="1" kern="1200">
        <a:solidFill>
          <a:srgbClr val="FFFFFF"/>
        </a:solidFill>
        <a:latin typeface="Arial" charset="0"/>
        <a:ea typeface="+mn-ea"/>
        <a:cs typeface="+mn-cs"/>
      </a:defRPr>
    </a:lvl5pPr>
    <a:lvl6pPr marL="2286000" algn="l" defTabSz="457200" rtl="0" eaLnBrk="1" latinLnBrk="0" hangingPunct="1">
      <a:defRPr b="1" kern="1200">
        <a:solidFill>
          <a:srgbClr val="FFFFFF"/>
        </a:solidFill>
        <a:latin typeface="Arial" charset="0"/>
        <a:ea typeface="+mn-ea"/>
        <a:cs typeface="+mn-cs"/>
      </a:defRPr>
    </a:lvl6pPr>
    <a:lvl7pPr marL="2743200" algn="l" defTabSz="457200" rtl="0" eaLnBrk="1" latinLnBrk="0" hangingPunct="1">
      <a:defRPr b="1" kern="1200">
        <a:solidFill>
          <a:srgbClr val="FFFFFF"/>
        </a:solidFill>
        <a:latin typeface="Arial" charset="0"/>
        <a:ea typeface="+mn-ea"/>
        <a:cs typeface="+mn-cs"/>
      </a:defRPr>
    </a:lvl7pPr>
    <a:lvl8pPr marL="3200400" algn="l" defTabSz="457200" rtl="0" eaLnBrk="1" latinLnBrk="0" hangingPunct="1">
      <a:defRPr b="1" kern="1200">
        <a:solidFill>
          <a:srgbClr val="FFFFFF"/>
        </a:solidFill>
        <a:latin typeface="Arial" charset="0"/>
        <a:ea typeface="+mn-ea"/>
        <a:cs typeface="+mn-cs"/>
      </a:defRPr>
    </a:lvl8pPr>
    <a:lvl9pPr marL="3657600" algn="l" defTabSz="457200" rtl="0" eaLnBrk="1" latinLnBrk="0" hangingPunct="1">
      <a:defRPr b="1" kern="1200">
        <a:solidFill>
          <a:srgbClr val="FFFFFF"/>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FF"/>
    <a:srgbClr val="9900CC"/>
    <a:srgbClr val="CC3300"/>
    <a:srgbClr val="FF66FF"/>
    <a:srgbClr val="00CC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0" autoAdjust="0"/>
    <p:restoredTop sz="94660"/>
  </p:normalViewPr>
  <p:slideViewPr>
    <p:cSldViewPr>
      <p:cViewPr varScale="1">
        <p:scale>
          <a:sx n="46" d="100"/>
          <a:sy n="46" d="100"/>
        </p:scale>
        <p:origin x="-71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206" y="-72"/>
      </p:cViewPr>
      <p:guideLst>
        <p:guide orient="horz" pos="2929"/>
        <p:guide pos="2207"/>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4068" cy="458788"/>
          </a:xfrm>
          <a:prstGeom prst="rect">
            <a:avLst/>
          </a:prstGeom>
          <a:noFill/>
          <a:ln w="9525">
            <a:noFill/>
            <a:miter lim="800000"/>
            <a:headEnd/>
            <a:tailEnd/>
          </a:ln>
          <a:effectLst/>
        </p:spPr>
        <p:txBody>
          <a:bodyPr vert="horz" wrap="none" lIns="91467" tIns="45733" rIns="91467" bIns="45733" numCol="1" anchor="ctr" anchorCtr="0" compatLnSpc="1">
            <a:prstTxWarp prst="textNoShape">
              <a:avLst/>
            </a:prstTxWarp>
          </a:bodyPr>
          <a:lstStyle>
            <a:lvl1pPr algn="l">
              <a:defRPr sz="1200" b="0">
                <a:solidFill>
                  <a:schemeClr val="tx1"/>
                </a:solidFill>
                <a:latin typeface="Times New Roman" charset="0"/>
              </a:defRPr>
            </a:lvl1pPr>
          </a:lstStyle>
          <a:p>
            <a:endParaRPr lang="en-US"/>
          </a:p>
        </p:txBody>
      </p:sp>
      <p:sp>
        <p:nvSpPr>
          <p:cNvPr id="33795" name="Rectangle 3"/>
          <p:cNvSpPr>
            <a:spLocks noGrp="1" noChangeArrowheads="1"/>
          </p:cNvSpPr>
          <p:nvPr>
            <p:ph type="dt" sz="quarter" idx="1"/>
          </p:nvPr>
        </p:nvSpPr>
        <p:spPr bwMode="auto">
          <a:xfrm>
            <a:off x="3974184" y="0"/>
            <a:ext cx="3054068" cy="458788"/>
          </a:xfrm>
          <a:prstGeom prst="rect">
            <a:avLst/>
          </a:prstGeom>
          <a:noFill/>
          <a:ln w="9525">
            <a:noFill/>
            <a:miter lim="800000"/>
            <a:headEnd/>
            <a:tailEnd/>
          </a:ln>
          <a:effectLst/>
        </p:spPr>
        <p:txBody>
          <a:bodyPr vert="horz" wrap="none" lIns="91467" tIns="45733" rIns="91467" bIns="45733" numCol="1" anchor="ctr" anchorCtr="0" compatLnSpc="1">
            <a:prstTxWarp prst="textNoShape">
              <a:avLst/>
            </a:prstTxWarp>
          </a:bodyPr>
          <a:lstStyle>
            <a:lvl1pPr algn="r">
              <a:defRPr sz="1200" b="0">
                <a:solidFill>
                  <a:schemeClr val="tx1"/>
                </a:solidFill>
                <a:latin typeface="Times New Roman" charset="0"/>
              </a:defRPr>
            </a:lvl1pPr>
          </a:lstStyle>
          <a:p>
            <a:endParaRPr lang="en-US"/>
          </a:p>
        </p:txBody>
      </p:sp>
      <p:sp>
        <p:nvSpPr>
          <p:cNvPr id="33796" name="Rectangle 4"/>
          <p:cNvSpPr>
            <a:spLocks noGrp="1" noChangeArrowheads="1"/>
          </p:cNvSpPr>
          <p:nvPr>
            <p:ph type="ftr" sz="quarter" idx="2"/>
          </p:nvPr>
        </p:nvSpPr>
        <p:spPr bwMode="auto">
          <a:xfrm>
            <a:off x="0" y="8855075"/>
            <a:ext cx="3054068" cy="458788"/>
          </a:xfrm>
          <a:prstGeom prst="rect">
            <a:avLst/>
          </a:prstGeom>
          <a:noFill/>
          <a:ln w="9525">
            <a:noFill/>
            <a:miter lim="800000"/>
            <a:headEnd/>
            <a:tailEnd/>
          </a:ln>
          <a:effectLst/>
        </p:spPr>
        <p:txBody>
          <a:bodyPr vert="horz" wrap="none" lIns="91467" tIns="45733" rIns="91467" bIns="45733" numCol="1" anchor="b" anchorCtr="0" compatLnSpc="1">
            <a:prstTxWarp prst="textNoShape">
              <a:avLst/>
            </a:prstTxWarp>
          </a:bodyPr>
          <a:lstStyle>
            <a:lvl1pPr algn="l">
              <a:defRPr sz="1200" b="0">
                <a:solidFill>
                  <a:schemeClr val="tx1"/>
                </a:solidFill>
                <a:latin typeface="Times New Roman" charset="0"/>
              </a:defRPr>
            </a:lvl1pPr>
          </a:lstStyle>
          <a:p>
            <a:endParaRPr lang="en-US"/>
          </a:p>
        </p:txBody>
      </p:sp>
      <p:sp>
        <p:nvSpPr>
          <p:cNvPr id="33797" name="Rectangle 5"/>
          <p:cNvSpPr>
            <a:spLocks noGrp="1" noChangeArrowheads="1"/>
          </p:cNvSpPr>
          <p:nvPr>
            <p:ph type="sldNum" sz="quarter" idx="3"/>
          </p:nvPr>
        </p:nvSpPr>
        <p:spPr bwMode="auto">
          <a:xfrm>
            <a:off x="3974184" y="8855075"/>
            <a:ext cx="3054068" cy="458788"/>
          </a:xfrm>
          <a:prstGeom prst="rect">
            <a:avLst/>
          </a:prstGeom>
          <a:noFill/>
          <a:ln w="9525">
            <a:noFill/>
            <a:miter lim="800000"/>
            <a:headEnd/>
            <a:tailEnd/>
          </a:ln>
          <a:effectLst/>
        </p:spPr>
        <p:txBody>
          <a:bodyPr vert="horz" wrap="none" lIns="91467" tIns="45733" rIns="91467" bIns="45733" numCol="1" anchor="b" anchorCtr="0" compatLnSpc="1">
            <a:prstTxWarp prst="textNoShape">
              <a:avLst/>
            </a:prstTxWarp>
          </a:bodyPr>
          <a:lstStyle>
            <a:lvl1pPr algn="r">
              <a:defRPr sz="1200" b="0">
                <a:solidFill>
                  <a:schemeClr val="tx1"/>
                </a:solidFill>
                <a:latin typeface="Times New Roman" charset="0"/>
              </a:defRPr>
            </a:lvl1pPr>
          </a:lstStyle>
          <a:p>
            <a:fld id="{746650D2-FEF0-4F42-A767-17776522B26F}" type="slidenum">
              <a:rPr lang="en-US"/>
              <a:pPr/>
              <a:t>‹#›</a:t>
            </a:fld>
            <a:endParaRPr lang="en-US"/>
          </a:p>
        </p:txBody>
      </p:sp>
    </p:spTree>
    <p:extLst>
      <p:ext uri="{BB962C8B-B14F-4D97-AF65-F5344CB8AC3E}">
        <p14:creationId xmlns:p14="http://schemas.microsoft.com/office/powerpoint/2010/main" val="2031933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1026"/>
          <p:cNvSpPr>
            <a:spLocks noGrp="1" noChangeArrowheads="1"/>
          </p:cNvSpPr>
          <p:nvPr>
            <p:ph type="hdr" sz="quarter"/>
          </p:nvPr>
        </p:nvSpPr>
        <p:spPr bwMode="auto">
          <a:xfrm>
            <a:off x="0" y="0"/>
            <a:ext cx="3036218" cy="465138"/>
          </a:xfrm>
          <a:prstGeom prst="rect">
            <a:avLst/>
          </a:prstGeom>
          <a:noFill/>
          <a:ln w="9525">
            <a:noFill/>
            <a:miter lim="800000"/>
            <a:headEnd/>
            <a:tailEnd/>
          </a:ln>
          <a:effectLst/>
        </p:spPr>
        <p:txBody>
          <a:bodyPr vert="horz" wrap="none" lIns="93003" tIns="46502" rIns="93003" bIns="46502" numCol="1" anchor="ctr" anchorCtr="0" compatLnSpc="1">
            <a:prstTxWarp prst="textNoShape">
              <a:avLst/>
            </a:prstTxWarp>
          </a:bodyPr>
          <a:lstStyle>
            <a:lvl1pPr algn="l" defTabSz="930275">
              <a:defRPr sz="1200" b="0">
                <a:solidFill>
                  <a:schemeClr val="tx1"/>
                </a:solidFill>
                <a:latin typeface="Times New Roman" charset="0"/>
              </a:defRPr>
            </a:lvl1pPr>
          </a:lstStyle>
          <a:p>
            <a:endParaRPr lang="en-US"/>
          </a:p>
        </p:txBody>
      </p:sp>
      <p:sp>
        <p:nvSpPr>
          <p:cNvPr id="20483" name="Rectangle 1027"/>
          <p:cNvSpPr>
            <a:spLocks noGrp="1" noChangeArrowheads="1"/>
          </p:cNvSpPr>
          <p:nvPr>
            <p:ph type="dt" idx="1"/>
          </p:nvPr>
        </p:nvSpPr>
        <p:spPr bwMode="auto">
          <a:xfrm>
            <a:off x="3974183" y="0"/>
            <a:ext cx="3036217" cy="465138"/>
          </a:xfrm>
          <a:prstGeom prst="rect">
            <a:avLst/>
          </a:prstGeom>
          <a:noFill/>
          <a:ln w="9525">
            <a:noFill/>
            <a:miter lim="800000"/>
            <a:headEnd/>
            <a:tailEnd/>
          </a:ln>
          <a:effectLst/>
        </p:spPr>
        <p:txBody>
          <a:bodyPr vert="horz" wrap="none" lIns="93003" tIns="46502" rIns="93003" bIns="46502" numCol="1" anchor="ctr" anchorCtr="0" compatLnSpc="1">
            <a:prstTxWarp prst="textNoShape">
              <a:avLst/>
            </a:prstTxWarp>
          </a:bodyPr>
          <a:lstStyle>
            <a:lvl1pPr algn="r" defTabSz="930275">
              <a:defRPr sz="1200" b="0">
                <a:solidFill>
                  <a:schemeClr val="tx1"/>
                </a:solidFill>
                <a:latin typeface="Times New Roman" charset="0"/>
              </a:defRPr>
            </a:lvl1pPr>
          </a:lstStyle>
          <a:p>
            <a:endParaRPr lang="en-US"/>
          </a:p>
        </p:txBody>
      </p:sp>
      <p:sp>
        <p:nvSpPr>
          <p:cNvPr id="27652" name="Rectangle 1028"/>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20485" name="Rectangle 1029"/>
          <p:cNvSpPr>
            <a:spLocks noGrp="1" noChangeArrowheads="1"/>
          </p:cNvSpPr>
          <p:nvPr>
            <p:ph type="body" sz="quarter" idx="3"/>
          </p:nvPr>
        </p:nvSpPr>
        <p:spPr bwMode="auto">
          <a:xfrm>
            <a:off x="933098" y="4416426"/>
            <a:ext cx="5144206" cy="4183063"/>
          </a:xfrm>
          <a:prstGeom prst="rect">
            <a:avLst/>
          </a:prstGeom>
          <a:noFill/>
          <a:ln w="9525">
            <a:noFill/>
            <a:miter lim="800000"/>
            <a:headEnd/>
            <a:tailEnd/>
          </a:ln>
          <a:effectLst/>
        </p:spPr>
        <p:txBody>
          <a:bodyPr vert="horz" wrap="none" lIns="93003" tIns="46502" rIns="93003" bIns="46502"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1030"/>
          <p:cNvSpPr>
            <a:spLocks noGrp="1" noChangeArrowheads="1"/>
          </p:cNvSpPr>
          <p:nvPr>
            <p:ph type="ftr" sz="quarter" idx="4"/>
          </p:nvPr>
        </p:nvSpPr>
        <p:spPr bwMode="auto">
          <a:xfrm>
            <a:off x="0" y="8831264"/>
            <a:ext cx="3036218" cy="465137"/>
          </a:xfrm>
          <a:prstGeom prst="rect">
            <a:avLst/>
          </a:prstGeom>
          <a:noFill/>
          <a:ln w="9525">
            <a:noFill/>
            <a:miter lim="800000"/>
            <a:headEnd/>
            <a:tailEnd/>
          </a:ln>
          <a:effectLst/>
        </p:spPr>
        <p:txBody>
          <a:bodyPr vert="horz" wrap="none" lIns="93003" tIns="46502" rIns="93003" bIns="46502" numCol="1" anchor="b" anchorCtr="0" compatLnSpc="1">
            <a:prstTxWarp prst="textNoShape">
              <a:avLst/>
            </a:prstTxWarp>
          </a:bodyPr>
          <a:lstStyle>
            <a:lvl1pPr algn="l" defTabSz="930275">
              <a:defRPr sz="1200" b="0">
                <a:solidFill>
                  <a:schemeClr val="tx1"/>
                </a:solidFill>
                <a:latin typeface="Times New Roman" charset="0"/>
              </a:defRPr>
            </a:lvl1pPr>
          </a:lstStyle>
          <a:p>
            <a:endParaRPr lang="en-US"/>
          </a:p>
        </p:txBody>
      </p:sp>
      <p:sp>
        <p:nvSpPr>
          <p:cNvPr id="20487" name="Rectangle 1031"/>
          <p:cNvSpPr>
            <a:spLocks noGrp="1" noChangeArrowheads="1"/>
          </p:cNvSpPr>
          <p:nvPr>
            <p:ph type="sldNum" sz="quarter" idx="5"/>
          </p:nvPr>
        </p:nvSpPr>
        <p:spPr bwMode="auto">
          <a:xfrm>
            <a:off x="3974183" y="8831264"/>
            <a:ext cx="3036217" cy="465137"/>
          </a:xfrm>
          <a:prstGeom prst="rect">
            <a:avLst/>
          </a:prstGeom>
          <a:noFill/>
          <a:ln w="9525">
            <a:noFill/>
            <a:miter lim="800000"/>
            <a:headEnd/>
            <a:tailEnd/>
          </a:ln>
          <a:effectLst/>
        </p:spPr>
        <p:txBody>
          <a:bodyPr vert="horz" wrap="none" lIns="93003" tIns="46502" rIns="93003" bIns="46502" numCol="1" anchor="b" anchorCtr="0" compatLnSpc="1">
            <a:prstTxWarp prst="textNoShape">
              <a:avLst/>
            </a:prstTxWarp>
          </a:bodyPr>
          <a:lstStyle>
            <a:lvl1pPr algn="r" defTabSz="930275">
              <a:defRPr sz="1200" b="0">
                <a:solidFill>
                  <a:schemeClr val="tx1"/>
                </a:solidFill>
                <a:latin typeface="Times New Roman" charset="0"/>
              </a:defRPr>
            </a:lvl1pPr>
          </a:lstStyle>
          <a:p>
            <a:fld id="{5D93BB32-987D-014F-9971-5B6668B1910D}" type="slidenum">
              <a:rPr lang="en-US"/>
              <a:pPr/>
              <a:t>‹#›</a:t>
            </a:fld>
            <a:endParaRPr lang="en-US"/>
          </a:p>
        </p:txBody>
      </p:sp>
    </p:spTree>
    <p:extLst>
      <p:ext uri="{BB962C8B-B14F-4D97-AF65-F5344CB8AC3E}">
        <p14:creationId xmlns:p14="http://schemas.microsoft.com/office/powerpoint/2010/main" val="70795526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74D74C83-F4A4-E14C-8C47-4D7D2D90869F}" type="slidenum">
              <a:rPr lang="en-US"/>
              <a:pPr/>
              <a:t>1</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nchor="t"/>
          <a:lstStyle/>
          <a:p>
            <a:endParaRPr lang="en-US" dirty="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972081" y="8831580"/>
            <a:ext cx="3038319"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10" tIns="46506" rIns="93010" bIns="46506" anchor="b"/>
          <a:lstStyle>
            <a:lvl1pPr defTabSz="928688" eaLnBrk="0" hangingPunct="0">
              <a:defRPr b="1">
                <a:solidFill>
                  <a:schemeClr val="tx1"/>
                </a:solidFill>
                <a:latin typeface="Times New Roman" pitchFamily="18" charset="0"/>
              </a:defRPr>
            </a:lvl1pPr>
            <a:lvl2pPr marL="742950" indent="-285750" defTabSz="928688" eaLnBrk="0" hangingPunct="0">
              <a:defRPr b="1">
                <a:solidFill>
                  <a:schemeClr val="tx1"/>
                </a:solidFill>
                <a:latin typeface="Times New Roman" pitchFamily="18" charset="0"/>
              </a:defRPr>
            </a:lvl2pPr>
            <a:lvl3pPr marL="1143000" indent="-228600" defTabSz="928688" eaLnBrk="0" hangingPunct="0">
              <a:defRPr b="1">
                <a:solidFill>
                  <a:schemeClr val="tx1"/>
                </a:solidFill>
                <a:latin typeface="Times New Roman" pitchFamily="18" charset="0"/>
              </a:defRPr>
            </a:lvl3pPr>
            <a:lvl4pPr marL="1600200" indent="-228600" defTabSz="928688" eaLnBrk="0" hangingPunct="0">
              <a:defRPr b="1">
                <a:solidFill>
                  <a:schemeClr val="tx1"/>
                </a:solidFill>
                <a:latin typeface="Times New Roman" pitchFamily="18" charset="0"/>
              </a:defRPr>
            </a:lvl4pPr>
            <a:lvl5pPr marL="2057400" indent="-228600" defTabSz="928688" eaLnBrk="0" hangingPunct="0">
              <a:defRPr b="1">
                <a:solidFill>
                  <a:schemeClr val="tx1"/>
                </a:solidFill>
                <a:latin typeface="Times New Roman" pitchFamily="18" charset="0"/>
              </a:defRPr>
            </a:lvl5pPr>
            <a:lvl6pPr marL="2514600" indent="-228600" defTabSz="928688" eaLnBrk="0" fontAlgn="base" hangingPunct="0">
              <a:spcBef>
                <a:spcPct val="0"/>
              </a:spcBef>
              <a:spcAft>
                <a:spcPct val="0"/>
              </a:spcAft>
              <a:defRPr b="1">
                <a:solidFill>
                  <a:schemeClr val="tx1"/>
                </a:solidFill>
                <a:latin typeface="Times New Roman" pitchFamily="18" charset="0"/>
              </a:defRPr>
            </a:lvl6pPr>
            <a:lvl7pPr marL="2971800" indent="-228600" defTabSz="928688" eaLnBrk="0" fontAlgn="base" hangingPunct="0">
              <a:spcBef>
                <a:spcPct val="0"/>
              </a:spcBef>
              <a:spcAft>
                <a:spcPct val="0"/>
              </a:spcAft>
              <a:defRPr b="1">
                <a:solidFill>
                  <a:schemeClr val="tx1"/>
                </a:solidFill>
                <a:latin typeface="Times New Roman" pitchFamily="18" charset="0"/>
              </a:defRPr>
            </a:lvl7pPr>
            <a:lvl8pPr marL="3429000" indent="-228600" defTabSz="928688" eaLnBrk="0" fontAlgn="base" hangingPunct="0">
              <a:spcBef>
                <a:spcPct val="0"/>
              </a:spcBef>
              <a:spcAft>
                <a:spcPct val="0"/>
              </a:spcAft>
              <a:defRPr b="1">
                <a:solidFill>
                  <a:schemeClr val="tx1"/>
                </a:solidFill>
                <a:latin typeface="Times New Roman" pitchFamily="18" charset="0"/>
              </a:defRPr>
            </a:lvl8pPr>
            <a:lvl9pPr marL="3886200" indent="-228600" defTabSz="928688" eaLnBrk="0" fontAlgn="base" hangingPunct="0">
              <a:spcBef>
                <a:spcPct val="0"/>
              </a:spcBef>
              <a:spcAft>
                <a:spcPct val="0"/>
              </a:spcAft>
              <a:defRPr b="1">
                <a:solidFill>
                  <a:schemeClr val="tx1"/>
                </a:solidFill>
                <a:latin typeface="Times New Roman" pitchFamily="18" charset="0"/>
              </a:defRPr>
            </a:lvl9pPr>
          </a:lstStyle>
          <a:p>
            <a:pPr algn="r"/>
            <a:fld id="{C30B0946-ECDA-4668-BC90-D4EE359B0F52}" type="slidenum">
              <a:rPr lang="zh-TW" altLang="en-US" sz="1200" b="0"/>
              <a:pPr algn="r"/>
              <a:t>15</a:t>
            </a:fld>
            <a:endParaRPr lang="en-US" altLang="zh-TW"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lgn="l">
              <a:defRPr sz="1200" b="0">
                <a:solidFill>
                  <a:schemeClr val="tx1"/>
                </a:solidFill>
                <a:latin typeface="+mj-lt"/>
              </a:defRPr>
            </a:lvl1pPr>
          </a:lstStyle>
          <a:p>
            <a:r>
              <a:rPr lang="en-US" smtClean="0"/>
              <a:t>10/2/2013,           10/9/2013</a:t>
            </a:r>
            <a:endParaRPr lang="en-US" dirty="0"/>
          </a:p>
        </p:txBody>
      </p:sp>
      <p:sp>
        <p:nvSpPr>
          <p:cNvPr id="5" name="Rectangle 6"/>
          <p:cNvSpPr>
            <a:spLocks noGrp="1" noChangeArrowheads="1"/>
          </p:cNvSpPr>
          <p:nvPr>
            <p:ph type="sldNum" sz="quarter" idx="11"/>
          </p:nvPr>
        </p:nvSpPr>
        <p:spPr>
          <a:ln/>
        </p:spPr>
        <p:txBody>
          <a:bodyPr/>
          <a:lstStyle>
            <a:lvl1pPr>
              <a:defRPr/>
            </a:lvl1pPr>
          </a:lstStyle>
          <a:p>
            <a:endParaRPr lang="en-US"/>
          </a:p>
          <a:p>
            <a:fld id="{EF84AE94-7CCE-FF41-BF3E-A755EBF7A13B}" type="slidenum">
              <a:rPr lang="en-US"/>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dirty="0"/>
          </a:p>
        </p:txBody>
      </p:sp>
      <p:sp>
        <p:nvSpPr>
          <p:cNvPr id="5" name="Rectangle 6"/>
          <p:cNvSpPr>
            <a:spLocks noGrp="1" noChangeArrowheads="1"/>
          </p:cNvSpPr>
          <p:nvPr>
            <p:ph type="sldNum" sz="quarter" idx="11"/>
          </p:nvPr>
        </p:nvSpPr>
        <p:spPr>
          <a:ln/>
        </p:spPr>
        <p:txBody>
          <a:bodyPr/>
          <a:lstStyle>
            <a:lvl1pPr>
              <a:defRPr/>
            </a:lvl1pPr>
          </a:lstStyle>
          <a:p>
            <a:endParaRPr lang="en-US"/>
          </a:p>
          <a:p>
            <a:fld id="{67ADDDE4-64A1-4F4B-8B16-BDA7B4CFF9B9}" type="slidenum">
              <a:rPr lang="en-US"/>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dirty="0"/>
          </a:p>
        </p:txBody>
      </p:sp>
      <p:sp>
        <p:nvSpPr>
          <p:cNvPr id="6" name="Rectangle 6"/>
          <p:cNvSpPr>
            <a:spLocks noGrp="1" noChangeArrowheads="1"/>
          </p:cNvSpPr>
          <p:nvPr>
            <p:ph type="sldNum" sz="quarter" idx="11"/>
          </p:nvPr>
        </p:nvSpPr>
        <p:spPr>
          <a:ln/>
        </p:spPr>
        <p:txBody>
          <a:bodyPr/>
          <a:lstStyle>
            <a:lvl1pPr>
              <a:defRPr/>
            </a:lvl1pPr>
          </a:lstStyle>
          <a:p>
            <a:endParaRPr lang="en-US"/>
          </a:p>
          <a:p>
            <a:fld id="{CF86939B-E3EF-3C49-9DA3-F475AF55EAA6}" type="slidenum">
              <a:rPr lang="en-US"/>
              <a:pPr/>
              <a:t>‹#›</a:t>
            </a:fld>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a:p>
        </p:txBody>
      </p:sp>
      <p:sp>
        <p:nvSpPr>
          <p:cNvPr id="4" name="Rectangle 6"/>
          <p:cNvSpPr>
            <a:spLocks noGrp="1" noChangeArrowheads="1"/>
          </p:cNvSpPr>
          <p:nvPr>
            <p:ph type="sldNum" sz="quarter" idx="11"/>
          </p:nvPr>
        </p:nvSpPr>
        <p:spPr>
          <a:ln/>
        </p:spPr>
        <p:txBody>
          <a:bodyPr/>
          <a:lstStyle>
            <a:lvl1pPr>
              <a:defRPr/>
            </a:lvl1pPr>
          </a:lstStyle>
          <a:p>
            <a:endParaRPr lang="en-US"/>
          </a:p>
          <a:p>
            <a:fld id="{44318209-3A55-6A41-B8CF-2394C21709FF}" type="slidenum">
              <a:rPr lang="en-US"/>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505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a:p>
        </p:txBody>
      </p:sp>
      <p:sp>
        <p:nvSpPr>
          <p:cNvPr id="7" name="Rectangle 6"/>
          <p:cNvSpPr>
            <a:spLocks noGrp="1" noChangeArrowheads="1"/>
          </p:cNvSpPr>
          <p:nvPr>
            <p:ph type="sldNum" sz="quarter" idx="11"/>
          </p:nvPr>
        </p:nvSpPr>
        <p:spPr>
          <a:ln/>
        </p:spPr>
        <p:txBody>
          <a:bodyPr/>
          <a:lstStyle>
            <a:lvl1pPr>
              <a:defRPr/>
            </a:lvl1pPr>
          </a:lstStyle>
          <a:p>
            <a:endParaRPr lang="en-US"/>
          </a:p>
          <a:p>
            <a:fld id="{8DB2BFDD-443B-9B45-8576-A1960CF3AF3F}" type="slidenum">
              <a:rPr lang="en-US"/>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a:p>
        </p:txBody>
      </p:sp>
      <p:sp>
        <p:nvSpPr>
          <p:cNvPr id="5" name="Rectangle 6"/>
          <p:cNvSpPr>
            <a:spLocks noGrp="1" noChangeArrowheads="1"/>
          </p:cNvSpPr>
          <p:nvPr>
            <p:ph type="sldNum" sz="quarter" idx="11"/>
          </p:nvPr>
        </p:nvSpPr>
        <p:spPr>
          <a:ln/>
        </p:spPr>
        <p:txBody>
          <a:bodyPr/>
          <a:lstStyle>
            <a:lvl1pPr>
              <a:defRPr/>
            </a:lvl1pPr>
          </a:lstStyle>
          <a:p>
            <a:endParaRPr lang="en-US"/>
          </a:p>
          <a:p>
            <a:fld id="{3DE7EC41-B28B-9448-A849-E35D923D1FE3}" type="slidenum">
              <a:rPr lang="en-US"/>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a:p>
        </p:txBody>
      </p:sp>
      <p:sp>
        <p:nvSpPr>
          <p:cNvPr id="6" name="Rectangle 6"/>
          <p:cNvSpPr>
            <a:spLocks noGrp="1" noChangeArrowheads="1"/>
          </p:cNvSpPr>
          <p:nvPr>
            <p:ph type="sldNum" sz="quarter" idx="11"/>
          </p:nvPr>
        </p:nvSpPr>
        <p:spPr>
          <a:ln/>
        </p:spPr>
        <p:txBody>
          <a:bodyPr/>
          <a:lstStyle>
            <a:lvl1pPr>
              <a:defRPr/>
            </a:lvl1pPr>
          </a:lstStyle>
          <a:p>
            <a:endParaRPr lang="en-US"/>
          </a:p>
          <a:p>
            <a:fld id="{C279446F-BB8E-E742-8EA4-B6850D729DF1}" type="slidenum">
              <a:rPr lang="en-US"/>
              <a:pPr/>
              <a:t>‹#›</a:t>
            </a:fld>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1430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685800" y="1371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Century Gothic" charset="0"/>
              </a:defRPr>
            </a:lvl1pPr>
          </a:lstStyle>
          <a:p>
            <a:endParaRPr lang="en-US"/>
          </a:p>
          <a:p>
            <a:fld id="{E9318299-1084-2649-AEA8-BB5F88D75014}" type="slidenum">
              <a:rPr lang="en-US"/>
              <a:pPr/>
              <a:t>‹#›</a:t>
            </a:fld>
            <a:endParaRPr lang="en-US"/>
          </a:p>
        </p:txBody>
      </p:sp>
      <p:sp>
        <p:nvSpPr>
          <p:cNvPr id="1031" name="Line 7"/>
          <p:cNvSpPr>
            <a:spLocks noChangeShapeType="1"/>
          </p:cNvSpPr>
          <p:nvPr/>
        </p:nvSpPr>
        <p:spPr bwMode="auto">
          <a:xfrm>
            <a:off x="685800" y="1143000"/>
            <a:ext cx="7772400" cy="0"/>
          </a:xfrm>
          <a:prstGeom prst="line">
            <a:avLst/>
          </a:prstGeom>
          <a:noFill/>
          <a:ln w="38100">
            <a:solidFill>
              <a:schemeClr val="tx1"/>
            </a:solidFill>
            <a:round/>
            <a:headEnd/>
            <a:tailEnd/>
          </a:ln>
          <a:effectLst/>
        </p:spPr>
        <p:txBody>
          <a:bodyPr wrap="none" anchor="ctr"/>
          <a:lstStyle/>
          <a:p>
            <a:pPr>
              <a:defRPr/>
            </a:pPr>
            <a:endParaRPr lang="en-US"/>
          </a:p>
        </p:txBody>
      </p:sp>
      <p:pic>
        <p:nvPicPr>
          <p:cNvPr id="4105" name="Picture 17"/>
          <p:cNvPicPr>
            <a:picLocks noChangeAspect="1" noChangeArrowheads="1"/>
          </p:cNvPicPr>
          <p:nvPr/>
        </p:nvPicPr>
        <p:blipFill>
          <a:blip r:embed="rId9" cstate="print"/>
          <a:srcRect/>
          <a:stretch>
            <a:fillRect/>
          </a:stretch>
        </p:blipFill>
        <p:spPr bwMode="auto">
          <a:xfrm>
            <a:off x="76200" y="533400"/>
            <a:ext cx="1143000" cy="708025"/>
          </a:xfrm>
          <a:prstGeom prst="rect">
            <a:avLst/>
          </a:prstGeom>
          <a:noFill/>
          <a:ln w="9525">
            <a:noFill/>
            <a:miter lim="800000"/>
            <a:headEnd/>
            <a:tailEnd/>
          </a:ln>
        </p:spPr>
      </p:pic>
      <p:sp>
        <p:nvSpPr>
          <p:cNvPr id="7" name="Text Box 10"/>
          <p:cNvSpPr txBox="1">
            <a:spLocks noChangeArrowheads="1"/>
          </p:cNvSpPr>
          <p:nvPr/>
        </p:nvSpPr>
        <p:spPr bwMode="auto">
          <a:xfrm>
            <a:off x="0" y="0"/>
            <a:ext cx="1852613" cy="457200"/>
          </a:xfrm>
          <a:prstGeom prst="rect">
            <a:avLst/>
          </a:prstGeom>
          <a:noFill/>
          <a:ln w="9525">
            <a:noFill/>
            <a:miter lim="800000"/>
            <a:headEnd/>
            <a:tailEnd/>
          </a:ln>
          <a:effectLst/>
        </p:spPr>
        <p:txBody>
          <a:bodyPr wrap="none" anchor="ctr">
            <a:spAutoFit/>
          </a:bodyPr>
          <a:lstStyle/>
          <a:p>
            <a:pPr algn="l"/>
            <a:r>
              <a:rPr lang="en-US" sz="1200" b="0" dirty="0">
                <a:solidFill>
                  <a:schemeClr val="tx1"/>
                </a:solidFill>
                <a:latin typeface="Century Gothic" pitchFamily="34" charset="0"/>
              </a:rPr>
              <a:t>OSCM 230 </a:t>
            </a:r>
            <a:r>
              <a:rPr lang="en-US" sz="1200" b="0" dirty="0" smtClean="0">
                <a:solidFill>
                  <a:schemeClr val="tx1"/>
                </a:solidFill>
                <a:latin typeface="Century Gothic" pitchFamily="34" charset="0"/>
              </a:rPr>
              <a:t>Fall </a:t>
            </a:r>
            <a:r>
              <a:rPr lang="en-US" sz="1200" b="0" dirty="0" smtClean="0">
                <a:solidFill>
                  <a:schemeClr val="tx1"/>
                </a:solidFill>
                <a:latin typeface="Century Gothic" pitchFamily="34" charset="0"/>
              </a:rPr>
              <a:t>2013</a:t>
            </a:r>
            <a:endParaRPr lang="en-US" sz="1200" b="0" dirty="0">
              <a:solidFill>
                <a:schemeClr val="tx1"/>
              </a:solidFill>
              <a:latin typeface="Century Gothic" pitchFamily="34" charset="0"/>
            </a:endParaRPr>
          </a:p>
          <a:p>
            <a:pPr algn="l"/>
            <a:r>
              <a:rPr lang="en-US" sz="1200" b="0" dirty="0">
                <a:solidFill>
                  <a:schemeClr val="tx1"/>
                </a:solidFill>
                <a:latin typeface="Century Gothic" pitchFamily="34" charset="0"/>
              </a:rPr>
              <a:t>Management Science</a:t>
            </a:r>
            <a:endParaRPr lang="en-US" b="0" dirty="0">
              <a:solidFill>
                <a:schemeClr val="tx1"/>
              </a:solidFill>
              <a:latin typeface="Century Gothic" pitchFamily="34" charset="0"/>
            </a:endParaRPr>
          </a:p>
        </p:txBody>
      </p:sp>
      <p:sp>
        <p:nvSpPr>
          <p:cNvPr id="8" name="Text Box 12"/>
          <p:cNvSpPr txBox="1">
            <a:spLocks noChangeArrowheads="1"/>
          </p:cNvSpPr>
          <p:nvPr/>
        </p:nvSpPr>
        <p:spPr bwMode="auto">
          <a:xfrm>
            <a:off x="7204075" y="0"/>
            <a:ext cx="1939925" cy="457200"/>
          </a:xfrm>
          <a:prstGeom prst="rect">
            <a:avLst/>
          </a:prstGeom>
          <a:noFill/>
          <a:ln w="9525">
            <a:noFill/>
            <a:miter lim="800000"/>
            <a:headEnd/>
            <a:tailEnd/>
          </a:ln>
          <a:effectLst/>
        </p:spPr>
        <p:txBody>
          <a:bodyPr wrap="none" anchor="ctr">
            <a:spAutoFit/>
          </a:bodyPr>
          <a:lstStyle/>
          <a:p>
            <a:pPr algn="r"/>
            <a:r>
              <a:rPr lang="en-US" sz="1200" b="0" dirty="0">
                <a:solidFill>
                  <a:schemeClr val="tx1"/>
                </a:solidFill>
                <a:latin typeface="Century Gothic" pitchFamily="34" charset="0"/>
              </a:rPr>
              <a:t>Lecture </a:t>
            </a:r>
            <a:r>
              <a:rPr lang="en-US" sz="1200" b="0" dirty="0" smtClean="0">
                <a:solidFill>
                  <a:schemeClr val="tx1"/>
                </a:solidFill>
                <a:latin typeface="Century Gothic" pitchFamily="34" charset="0"/>
              </a:rPr>
              <a:t>7</a:t>
            </a:r>
            <a:endParaRPr lang="en-US" sz="1200" b="0" dirty="0">
              <a:solidFill>
                <a:schemeClr val="tx1"/>
              </a:solidFill>
              <a:latin typeface="Century Gothic" pitchFamily="34" charset="0"/>
            </a:endParaRPr>
          </a:p>
          <a:p>
            <a:pPr algn="r"/>
            <a:r>
              <a:rPr lang="en-US" sz="1200" b="0" dirty="0">
                <a:solidFill>
                  <a:schemeClr val="tx1"/>
                </a:solidFill>
                <a:latin typeface="Century Gothic" pitchFamily="34" charset="0"/>
              </a:rPr>
              <a:t>Nonlinear Programming</a:t>
            </a:r>
            <a:endParaRPr lang="en-US" b="0" dirty="0">
              <a:solidFill>
                <a:schemeClr val="tx1"/>
              </a:solidFill>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60" r:id="rId5"/>
    <p:sldLayoutId id="2147483661" r:id="rId6"/>
    <p:sldLayoutId id="2147483662" r:id="rId7"/>
  </p:sldLayoutIdLst>
  <p:transition>
    <p:random/>
  </p:transition>
  <p:timing>
    <p:tnLst>
      <p:par>
        <p:cTn id="1" dur="indefinite" restart="never" nodeType="tmRoot"/>
      </p:par>
    </p:tnLst>
  </p:timing>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Century Gothic" pitchFamily="34" charset="0"/>
        </a:defRPr>
      </a:lvl2pPr>
      <a:lvl3pPr algn="l" rtl="0" eaLnBrk="0" fontAlgn="base" hangingPunct="0">
        <a:spcBef>
          <a:spcPct val="0"/>
        </a:spcBef>
        <a:spcAft>
          <a:spcPct val="0"/>
        </a:spcAft>
        <a:defRPr sz="3200" b="1">
          <a:solidFill>
            <a:schemeClr val="tx2"/>
          </a:solidFill>
          <a:latin typeface="Century Gothic" pitchFamily="34" charset="0"/>
        </a:defRPr>
      </a:lvl3pPr>
      <a:lvl4pPr algn="l" rtl="0" eaLnBrk="0" fontAlgn="base" hangingPunct="0">
        <a:spcBef>
          <a:spcPct val="0"/>
        </a:spcBef>
        <a:spcAft>
          <a:spcPct val="0"/>
        </a:spcAft>
        <a:defRPr sz="3200" b="1">
          <a:solidFill>
            <a:schemeClr val="tx2"/>
          </a:solidFill>
          <a:latin typeface="Century Gothic" pitchFamily="34" charset="0"/>
        </a:defRPr>
      </a:lvl4pPr>
      <a:lvl5pPr algn="l" rtl="0" eaLnBrk="0" fontAlgn="base" hangingPunct="0">
        <a:spcBef>
          <a:spcPct val="0"/>
        </a:spcBef>
        <a:spcAft>
          <a:spcPct val="0"/>
        </a:spcAft>
        <a:defRPr sz="3200" b="1">
          <a:solidFill>
            <a:schemeClr val="tx2"/>
          </a:solidFill>
          <a:latin typeface="Century Gothic" pitchFamily="34" charset="0"/>
        </a:defRPr>
      </a:lvl5pPr>
      <a:lvl6pPr marL="457200" algn="l" rtl="0" eaLnBrk="0" fontAlgn="base" hangingPunct="0">
        <a:spcBef>
          <a:spcPct val="0"/>
        </a:spcBef>
        <a:spcAft>
          <a:spcPct val="0"/>
        </a:spcAft>
        <a:defRPr sz="3200" b="1">
          <a:solidFill>
            <a:schemeClr val="tx2"/>
          </a:solidFill>
          <a:latin typeface="Century Gothic" pitchFamily="34" charset="0"/>
        </a:defRPr>
      </a:lvl6pPr>
      <a:lvl7pPr marL="914400" algn="l" rtl="0" eaLnBrk="0" fontAlgn="base" hangingPunct="0">
        <a:spcBef>
          <a:spcPct val="0"/>
        </a:spcBef>
        <a:spcAft>
          <a:spcPct val="0"/>
        </a:spcAft>
        <a:defRPr sz="3200" b="1">
          <a:solidFill>
            <a:schemeClr val="tx2"/>
          </a:solidFill>
          <a:latin typeface="Century Gothic" pitchFamily="34" charset="0"/>
        </a:defRPr>
      </a:lvl7pPr>
      <a:lvl8pPr marL="1371600" algn="l" rtl="0" eaLnBrk="0" fontAlgn="base" hangingPunct="0">
        <a:spcBef>
          <a:spcPct val="0"/>
        </a:spcBef>
        <a:spcAft>
          <a:spcPct val="0"/>
        </a:spcAft>
        <a:defRPr sz="3200" b="1">
          <a:solidFill>
            <a:schemeClr val="tx2"/>
          </a:solidFill>
          <a:latin typeface="Century Gothic" pitchFamily="34" charset="0"/>
        </a:defRPr>
      </a:lvl8pPr>
      <a:lvl9pPr marL="1828800" algn="l" rtl="0" eaLnBrk="0" fontAlgn="base" hangingPunct="0">
        <a:spcBef>
          <a:spcPct val="0"/>
        </a:spcBef>
        <a:spcAft>
          <a:spcPct val="0"/>
        </a:spcAft>
        <a:defRPr sz="3200" b="1">
          <a:solidFill>
            <a:schemeClr val="tx2"/>
          </a:solidFill>
          <a:latin typeface="Century Gothic"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3.wmf"/><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7.bin"/><Relationship Id="rId4" Type="http://schemas.openxmlformats.org/officeDocument/2006/relationships/image" Target="../media/image27.wmf"/></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image" Target="../media/image4.wmf"/><Relationship Id="rId5" Type="http://schemas.openxmlformats.org/officeDocument/2006/relationships/image" Target="../media/image2.emf"/><Relationship Id="rId10" Type="http://schemas.openxmlformats.org/officeDocument/2006/relationships/oleObject" Target="../embeddings/oleObject3.bin"/><Relationship Id="rId4" Type="http://schemas.openxmlformats.org/officeDocument/2006/relationships/oleObject" Target="../embeddings/Microsoft_Excel_97-2003_Worksheet1.xls"/><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p:spPr>
        <p:txBody>
          <a:bodyPr/>
          <a:lstStyle/>
          <a:p>
            <a:endParaRPr lang="en-US"/>
          </a:p>
          <a:p>
            <a:fld id="{2F5FE7B6-93D3-FD41-87AF-CC15EF421086}" type="slidenum">
              <a:rPr lang="en-US"/>
              <a:pPr/>
              <a:t>1</a:t>
            </a:fld>
            <a:endParaRPr lang="en-US"/>
          </a:p>
        </p:txBody>
      </p:sp>
      <p:sp>
        <p:nvSpPr>
          <p:cNvPr id="5124" name="Rectangle 2"/>
          <p:cNvSpPr>
            <a:spLocks noGrp="1" noChangeArrowheads="1"/>
          </p:cNvSpPr>
          <p:nvPr>
            <p:ph type="ctrTitle"/>
          </p:nvPr>
        </p:nvSpPr>
        <p:spPr>
          <a:xfrm>
            <a:off x="685800" y="2514600"/>
            <a:ext cx="7772400" cy="1143000"/>
          </a:xfrm>
        </p:spPr>
        <p:txBody>
          <a:bodyPr/>
          <a:lstStyle/>
          <a:p>
            <a:pPr algn="ctr"/>
            <a:r>
              <a:rPr lang="en-US" dirty="0"/>
              <a:t>Lecture </a:t>
            </a:r>
            <a:r>
              <a:rPr lang="en-US" dirty="0" smtClean="0"/>
              <a:t>7 </a:t>
            </a:r>
            <a:r>
              <a:rPr lang="en-US" dirty="0"/>
              <a:t/>
            </a:r>
            <a:br>
              <a:rPr lang="en-US" dirty="0"/>
            </a:br>
            <a:r>
              <a:rPr lang="en-US" dirty="0"/>
              <a:t>Nonlinear Programming</a:t>
            </a:r>
          </a:p>
        </p:txBody>
      </p:sp>
      <p:sp>
        <p:nvSpPr>
          <p:cNvPr id="5125" name="Rectangle 3"/>
          <p:cNvSpPr>
            <a:spLocks noGrp="1" noChangeArrowheads="1"/>
          </p:cNvSpPr>
          <p:nvPr>
            <p:ph type="subTitle" idx="1"/>
          </p:nvPr>
        </p:nvSpPr>
        <p:spPr/>
        <p:txBody>
          <a:bodyPr/>
          <a:lstStyle/>
          <a:p>
            <a:endParaRPr lang="en-US" dirty="0"/>
          </a:p>
        </p:txBody>
      </p:sp>
      <p:sp>
        <p:nvSpPr>
          <p:cNvPr id="6"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7" name="Date Placeholder 6"/>
          <p:cNvSpPr>
            <a:spLocks noGrp="1"/>
          </p:cNvSpPr>
          <p:nvPr>
            <p:ph type="dt" sz="half" idx="10"/>
          </p:nvPr>
        </p:nvSpPr>
        <p:spPr/>
        <p:txBody>
          <a:bodyPr/>
          <a:lstStyle/>
          <a:p>
            <a:r>
              <a:rPr lang="en-US" sz="1400" smtClean="0"/>
              <a:t>10/2/2013,           10/9/2013</a:t>
            </a:r>
            <a:endParaRPr lang="en-US" sz="1400"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p:spPr>
        <p:txBody>
          <a:bodyPr/>
          <a:lstStyle/>
          <a:p>
            <a:endParaRPr lang="en-US"/>
          </a:p>
          <a:p>
            <a:fld id="{A539EB15-1F77-464E-9833-EF7D525FDC66}" type="slidenum">
              <a:rPr lang="en-US"/>
              <a:pPr/>
              <a:t>10</a:t>
            </a:fld>
            <a:endParaRPr lang="en-US"/>
          </a:p>
        </p:txBody>
      </p:sp>
      <p:sp>
        <p:nvSpPr>
          <p:cNvPr id="13316" name="Rectangle 2"/>
          <p:cNvSpPr>
            <a:spLocks noGrp="1" noChangeArrowheads="1"/>
          </p:cNvSpPr>
          <p:nvPr>
            <p:ph type="title"/>
          </p:nvPr>
        </p:nvSpPr>
        <p:spPr/>
        <p:txBody>
          <a:bodyPr/>
          <a:lstStyle/>
          <a:p>
            <a:r>
              <a:rPr lang="en-US"/>
              <a:t>Local vs. Global Optimal Solutions</a:t>
            </a:r>
          </a:p>
        </p:txBody>
      </p:sp>
      <p:sp>
        <p:nvSpPr>
          <p:cNvPr id="13317" name="Rectangle 3"/>
          <p:cNvSpPr>
            <a:spLocks noGrp="1" noChangeArrowheads="1"/>
          </p:cNvSpPr>
          <p:nvPr>
            <p:ph type="body" idx="1"/>
          </p:nvPr>
        </p:nvSpPr>
        <p:spPr/>
        <p:txBody>
          <a:bodyPr/>
          <a:lstStyle/>
          <a:p>
            <a:r>
              <a:rPr lang="en-US"/>
              <a:t>Local optimal solution: </a:t>
            </a:r>
          </a:p>
          <a:p>
            <a:pPr lvl="1"/>
            <a:r>
              <a:rPr lang="en-US"/>
              <a:t>a solution that is better than any other feasible solution in its immediate, or local, vicinity</a:t>
            </a:r>
          </a:p>
          <a:p>
            <a:r>
              <a:rPr lang="en-US"/>
              <a:t>Global optimal solution:</a:t>
            </a:r>
          </a:p>
          <a:p>
            <a:pPr lvl="1"/>
            <a:r>
              <a:rPr lang="en-US"/>
              <a:t>Global optimal</a:t>
            </a:r>
          </a:p>
        </p:txBody>
      </p:sp>
      <p:pic>
        <p:nvPicPr>
          <p:cNvPr id="13318" name="Picture 9"/>
          <p:cNvPicPr>
            <a:picLocks noChangeAspect="1" noChangeArrowheads="1"/>
          </p:cNvPicPr>
          <p:nvPr/>
        </p:nvPicPr>
        <p:blipFill>
          <a:blip r:embed="rId2" cstate="print"/>
          <a:srcRect/>
          <a:stretch>
            <a:fillRect/>
          </a:stretch>
        </p:blipFill>
        <p:spPr bwMode="auto">
          <a:xfrm>
            <a:off x="1447800" y="4191000"/>
            <a:ext cx="2733675" cy="1684338"/>
          </a:xfrm>
          <a:prstGeom prst="rect">
            <a:avLst/>
          </a:prstGeom>
          <a:noFill/>
          <a:ln w="9525">
            <a:noFill/>
            <a:miter lim="800000"/>
            <a:headEnd/>
            <a:tailEnd/>
          </a:ln>
        </p:spPr>
      </p:pic>
      <p:grpSp>
        <p:nvGrpSpPr>
          <p:cNvPr id="2" name="Group 20"/>
          <p:cNvGrpSpPr>
            <a:grpSpLocks/>
          </p:cNvGrpSpPr>
          <p:nvPr/>
        </p:nvGrpSpPr>
        <p:grpSpPr bwMode="auto">
          <a:xfrm>
            <a:off x="1524000" y="3581400"/>
            <a:ext cx="4114800" cy="838200"/>
            <a:chOff x="960" y="2256"/>
            <a:chExt cx="2592" cy="528"/>
          </a:xfrm>
        </p:grpSpPr>
        <p:sp>
          <p:nvSpPr>
            <p:cNvPr id="13326" name="Text Box 12"/>
            <p:cNvSpPr txBox="1">
              <a:spLocks noChangeArrowheads="1"/>
            </p:cNvSpPr>
            <p:nvPr/>
          </p:nvSpPr>
          <p:spPr bwMode="auto">
            <a:xfrm>
              <a:off x="960" y="2256"/>
              <a:ext cx="1210" cy="213"/>
            </a:xfrm>
            <a:prstGeom prst="rect">
              <a:avLst/>
            </a:prstGeom>
            <a:noFill/>
            <a:ln w="9525">
              <a:noFill/>
              <a:miter lim="800000"/>
              <a:headEnd/>
              <a:tailEnd/>
            </a:ln>
          </p:spPr>
          <p:txBody>
            <a:bodyPr wrap="none">
              <a:prstTxWarp prst="textNoShape">
                <a:avLst/>
              </a:prstTxWarp>
              <a:spAutoFit/>
            </a:bodyPr>
            <a:lstStyle/>
            <a:p>
              <a:r>
                <a:rPr lang="en-US" sz="1600" dirty="0">
                  <a:solidFill>
                    <a:srgbClr val="CC3300"/>
                  </a:solidFill>
                  <a:latin typeface="Century Gothic" charset="0"/>
                </a:rPr>
                <a:t>Global maximum</a:t>
              </a:r>
            </a:p>
          </p:txBody>
        </p:sp>
        <p:sp>
          <p:nvSpPr>
            <p:cNvPr id="13327" name="Text Box 13"/>
            <p:cNvSpPr txBox="1">
              <a:spLocks noChangeArrowheads="1"/>
            </p:cNvSpPr>
            <p:nvPr/>
          </p:nvSpPr>
          <p:spPr bwMode="auto">
            <a:xfrm>
              <a:off x="2429" y="2256"/>
              <a:ext cx="1123" cy="213"/>
            </a:xfrm>
            <a:prstGeom prst="rect">
              <a:avLst/>
            </a:prstGeom>
            <a:noFill/>
            <a:ln w="9525">
              <a:noFill/>
              <a:miter lim="800000"/>
              <a:headEnd/>
              <a:tailEnd/>
            </a:ln>
          </p:spPr>
          <p:txBody>
            <a:bodyPr wrap="none">
              <a:prstTxWarp prst="textNoShape">
                <a:avLst/>
              </a:prstTxWarp>
              <a:spAutoFit/>
            </a:bodyPr>
            <a:lstStyle/>
            <a:p>
              <a:r>
                <a:rPr lang="en-US" sz="1600" dirty="0">
                  <a:solidFill>
                    <a:srgbClr val="CC3300"/>
                  </a:solidFill>
                  <a:latin typeface="Century Gothic" charset="0"/>
                </a:rPr>
                <a:t>Local maximum</a:t>
              </a:r>
            </a:p>
          </p:txBody>
        </p:sp>
        <p:sp>
          <p:nvSpPr>
            <p:cNvPr id="13328" name="Line 16"/>
            <p:cNvSpPr>
              <a:spLocks noChangeShapeType="1"/>
            </p:cNvSpPr>
            <p:nvPr/>
          </p:nvSpPr>
          <p:spPr bwMode="auto">
            <a:xfrm flipH="1">
              <a:off x="1632" y="2448"/>
              <a:ext cx="48" cy="240"/>
            </a:xfrm>
            <a:prstGeom prst="line">
              <a:avLst/>
            </a:prstGeom>
            <a:noFill/>
            <a:ln w="9525">
              <a:solidFill>
                <a:srgbClr val="CC3300"/>
              </a:solidFill>
              <a:round/>
              <a:headEnd/>
              <a:tailEnd type="triangle" w="med" len="med"/>
            </a:ln>
          </p:spPr>
          <p:txBody>
            <a:bodyPr/>
            <a:lstStyle/>
            <a:p>
              <a:pPr>
                <a:defRPr/>
              </a:pPr>
              <a:endParaRPr lang="en-US">
                <a:latin typeface="+mj-lt"/>
              </a:endParaRPr>
            </a:p>
          </p:txBody>
        </p:sp>
        <p:sp>
          <p:nvSpPr>
            <p:cNvPr id="13329" name="Line 17"/>
            <p:cNvSpPr>
              <a:spLocks noChangeShapeType="1"/>
            </p:cNvSpPr>
            <p:nvPr/>
          </p:nvSpPr>
          <p:spPr bwMode="auto">
            <a:xfrm flipH="1">
              <a:off x="2592" y="2448"/>
              <a:ext cx="96" cy="336"/>
            </a:xfrm>
            <a:prstGeom prst="line">
              <a:avLst/>
            </a:prstGeom>
            <a:noFill/>
            <a:ln w="9525">
              <a:solidFill>
                <a:srgbClr val="CC3300"/>
              </a:solidFill>
              <a:round/>
              <a:headEnd/>
              <a:tailEnd type="triangle" w="med" len="med"/>
            </a:ln>
          </p:spPr>
          <p:txBody>
            <a:bodyPr/>
            <a:lstStyle/>
            <a:p>
              <a:pPr>
                <a:defRPr/>
              </a:pPr>
              <a:endParaRPr lang="en-US">
                <a:latin typeface="+mj-lt"/>
              </a:endParaRPr>
            </a:p>
          </p:txBody>
        </p:sp>
      </p:grpSp>
      <p:grpSp>
        <p:nvGrpSpPr>
          <p:cNvPr id="3" name="Group 21"/>
          <p:cNvGrpSpPr>
            <a:grpSpLocks/>
          </p:cNvGrpSpPr>
          <p:nvPr/>
        </p:nvGrpSpPr>
        <p:grpSpPr bwMode="auto">
          <a:xfrm>
            <a:off x="1582738" y="5181600"/>
            <a:ext cx="3751262" cy="1023938"/>
            <a:chOff x="997" y="3264"/>
            <a:chExt cx="2363" cy="645"/>
          </a:xfrm>
        </p:grpSpPr>
        <p:sp>
          <p:nvSpPr>
            <p:cNvPr id="13322" name="Text Box 14"/>
            <p:cNvSpPr txBox="1">
              <a:spLocks noChangeArrowheads="1"/>
            </p:cNvSpPr>
            <p:nvPr/>
          </p:nvSpPr>
          <p:spPr bwMode="auto">
            <a:xfrm>
              <a:off x="997" y="3696"/>
              <a:ext cx="1151" cy="213"/>
            </a:xfrm>
            <a:prstGeom prst="rect">
              <a:avLst/>
            </a:prstGeom>
            <a:noFill/>
            <a:ln w="9525">
              <a:noFill/>
              <a:miter lim="800000"/>
              <a:headEnd/>
              <a:tailEnd/>
            </a:ln>
          </p:spPr>
          <p:txBody>
            <a:bodyPr wrap="none">
              <a:prstTxWarp prst="textNoShape">
                <a:avLst/>
              </a:prstTxWarp>
              <a:spAutoFit/>
            </a:bodyPr>
            <a:lstStyle/>
            <a:p>
              <a:r>
                <a:rPr lang="en-US" sz="1600">
                  <a:solidFill>
                    <a:schemeClr val="accent1"/>
                  </a:solidFill>
                  <a:latin typeface="Century Gothic" charset="0"/>
                </a:rPr>
                <a:t>Global minimum</a:t>
              </a:r>
            </a:p>
          </p:txBody>
        </p:sp>
        <p:sp>
          <p:nvSpPr>
            <p:cNvPr id="13323" name="Text Box 15"/>
            <p:cNvSpPr txBox="1">
              <a:spLocks noChangeArrowheads="1"/>
            </p:cNvSpPr>
            <p:nvPr/>
          </p:nvSpPr>
          <p:spPr bwMode="auto">
            <a:xfrm>
              <a:off x="2292" y="3696"/>
              <a:ext cx="1068" cy="213"/>
            </a:xfrm>
            <a:prstGeom prst="rect">
              <a:avLst/>
            </a:prstGeom>
            <a:noFill/>
            <a:ln w="9525">
              <a:noFill/>
              <a:miter lim="800000"/>
              <a:headEnd/>
              <a:tailEnd/>
            </a:ln>
          </p:spPr>
          <p:txBody>
            <a:bodyPr wrap="none">
              <a:prstTxWarp prst="textNoShape">
                <a:avLst/>
              </a:prstTxWarp>
              <a:spAutoFit/>
            </a:bodyPr>
            <a:lstStyle/>
            <a:p>
              <a:r>
                <a:rPr lang="en-US" sz="1600" dirty="0">
                  <a:solidFill>
                    <a:schemeClr val="accent1"/>
                  </a:solidFill>
                  <a:latin typeface="Century Gothic" charset="0"/>
                </a:rPr>
                <a:t>Local minimum</a:t>
              </a:r>
            </a:p>
          </p:txBody>
        </p:sp>
        <p:sp>
          <p:nvSpPr>
            <p:cNvPr id="13324" name="Line 18"/>
            <p:cNvSpPr>
              <a:spLocks noChangeShapeType="1"/>
            </p:cNvSpPr>
            <p:nvPr/>
          </p:nvSpPr>
          <p:spPr bwMode="auto">
            <a:xfrm flipH="1" flipV="1">
              <a:off x="1200" y="3648"/>
              <a:ext cx="240" cy="96"/>
            </a:xfrm>
            <a:prstGeom prst="line">
              <a:avLst/>
            </a:prstGeom>
            <a:noFill/>
            <a:ln w="9525">
              <a:solidFill>
                <a:srgbClr val="33CC33"/>
              </a:solidFill>
              <a:round/>
              <a:headEnd/>
              <a:tailEnd type="triangle" w="med" len="med"/>
            </a:ln>
          </p:spPr>
          <p:txBody>
            <a:bodyPr/>
            <a:lstStyle/>
            <a:p>
              <a:pPr>
                <a:defRPr/>
              </a:pPr>
              <a:endParaRPr lang="en-US">
                <a:latin typeface="+mj-lt"/>
              </a:endParaRPr>
            </a:p>
          </p:txBody>
        </p:sp>
        <p:sp>
          <p:nvSpPr>
            <p:cNvPr id="13325" name="Line 19"/>
            <p:cNvSpPr>
              <a:spLocks noChangeShapeType="1"/>
            </p:cNvSpPr>
            <p:nvPr/>
          </p:nvSpPr>
          <p:spPr bwMode="auto">
            <a:xfrm flipH="1" flipV="1">
              <a:off x="2160" y="3264"/>
              <a:ext cx="336" cy="480"/>
            </a:xfrm>
            <a:prstGeom prst="line">
              <a:avLst/>
            </a:prstGeom>
            <a:noFill/>
            <a:ln w="9525">
              <a:solidFill>
                <a:srgbClr val="33CC33"/>
              </a:solidFill>
              <a:round/>
              <a:headEnd/>
              <a:tailEnd type="triangle" w="med" len="med"/>
            </a:ln>
          </p:spPr>
          <p:txBody>
            <a:bodyPr/>
            <a:lstStyle/>
            <a:p>
              <a:pPr>
                <a:defRPr/>
              </a:pPr>
              <a:endParaRPr lang="en-US">
                <a:latin typeface="+mj-lt"/>
              </a:endParaRPr>
            </a:p>
          </p:txBody>
        </p:sp>
      </p:grpSp>
      <p:pic>
        <p:nvPicPr>
          <p:cNvPr id="13321" name="Picture 22"/>
          <p:cNvPicPr>
            <a:picLocks noChangeAspect="1" noChangeArrowheads="1"/>
          </p:cNvPicPr>
          <p:nvPr/>
        </p:nvPicPr>
        <p:blipFill>
          <a:blip r:embed="rId3" cstate="print"/>
          <a:srcRect/>
          <a:stretch>
            <a:fillRect/>
          </a:stretch>
        </p:blipFill>
        <p:spPr bwMode="auto">
          <a:xfrm>
            <a:off x="5254625" y="3656013"/>
            <a:ext cx="3340100" cy="2505075"/>
          </a:xfrm>
          <a:prstGeom prst="rect">
            <a:avLst/>
          </a:prstGeom>
          <a:noFill/>
          <a:ln w="9525">
            <a:noFill/>
            <a:miter lim="800000"/>
            <a:headEnd/>
            <a:tailEnd/>
          </a:ln>
        </p:spPr>
      </p:pic>
      <p:sp>
        <p:nvSpPr>
          <p:cNvPr id="18" name="Date Placeholder 17"/>
          <p:cNvSpPr>
            <a:spLocks noGrp="1"/>
          </p:cNvSpPr>
          <p:nvPr>
            <p:ph type="dt" sz="half" idx="10"/>
          </p:nvPr>
        </p:nvSpPr>
        <p:spPr/>
        <p:txBody>
          <a:bodyPr/>
          <a:lstStyle/>
          <a:p>
            <a:r>
              <a:rPr lang="en-US" smtClean="0"/>
              <a:t>10/2/2013,           10/9/2013</a:t>
            </a:r>
            <a:endParaRPr lang="en-US"/>
          </a:p>
        </p:txBody>
      </p:sp>
      <p:sp>
        <p:nvSpPr>
          <p:cNvPr id="19"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p>
            <a:endParaRPr lang="en-US"/>
          </a:p>
          <a:p>
            <a:fld id="{785AD7BC-45A6-BE40-A27B-42FB832CC741}" type="slidenum">
              <a:rPr lang="en-US"/>
              <a:pPr/>
              <a:t>11</a:t>
            </a:fld>
            <a:endParaRPr lang="en-US"/>
          </a:p>
        </p:txBody>
      </p:sp>
      <p:sp>
        <p:nvSpPr>
          <p:cNvPr id="14340" name="Rectangle 2"/>
          <p:cNvSpPr>
            <a:spLocks noGrp="1" noChangeArrowheads="1"/>
          </p:cNvSpPr>
          <p:nvPr>
            <p:ph type="title"/>
          </p:nvPr>
        </p:nvSpPr>
        <p:spPr/>
        <p:txBody>
          <a:bodyPr/>
          <a:lstStyle/>
          <a:p>
            <a:r>
              <a:rPr lang="en-US"/>
              <a:t>Avoid Discontinuous Functions</a:t>
            </a:r>
          </a:p>
        </p:txBody>
      </p:sp>
      <p:sp>
        <p:nvSpPr>
          <p:cNvPr id="14341" name="Rectangle 3"/>
          <p:cNvSpPr>
            <a:spLocks noGrp="1" noChangeArrowheads="1"/>
          </p:cNvSpPr>
          <p:nvPr>
            <p:ph type="body" idx="1"/>
          </p:nvPr>
        </p:nvSpPr>
        <p:spPr>
          <a:xfrm>
            <a:off x="762000" y="1371600"/>
            <a:ext cx="7772400" cy="4724400"/>
          </a:xfrm>
        </p:spPr>
        <p:txBody>
          <a:bodyPr/>
          <a:lstStyle/>
          <a:p>
            <a:pPr>
              <a:lnSpc>
                <a:spcPct val="90000"/>
              </a:lnSpc>
            </a:pPr>
            <a:r>
              <a:rPr lang="en-US" sz="2000"/>
              <a:t>A number of functions should be avoided when using the nonlinear solver</a:t>
            </a:r>
          </a:p>
          <a:p>
            <a:pPr lvl="1">
              <a:lnSpc>
                <a:spcPct val="90000"/>
              </a:lnSpc>
            </a:pPr>
            <a:r>
              <a:rPr lang="en-US" sz="1800"/>
              <a:t>Logical functions such as </a:t>
            </a:r>
            <a:r>
              <a:rPr lang="en-US" sz="1800">
                <a:solidFill>
                  <a:schemeClr val="hlink"/>
                </a:solidFill>
              </a:rPr>
              <a:t>IF()</a:t>
            </a:r>
            <a:r>
              <a:rPr lang="en-US" sz="1800"/>
              <a:t> or </a:t>
            </a:r>
            <a:r>
              <a:rPr lang="en-US" sz="1800">
                <a:solidFill>
                  <a:schemeClr val="hlink"/>
                </a:solidFill>
              </a:rPr>
              <a:t>AND()</a:t>
            </a:r>
          </a:p>
          <a:p>
            <a:pPr lvl="1">
              <a:lnSpc>
                <a:spcPct val="90000"/>
              </a:lnSpc>
            </a:pPr>
            <a:r>
              <a:rPr lang="en-US" sz="1800"/>
              <a:t>Mathematical functions such as </a:t>
            </a:r>
            <a:r>
              <a:rPr lang="en-US" sz="1800">
                <a:solidFill>
                  <a:schemeClr val="hlink"/>
                </a:solidFill>
              </a:rPr>
              <a:t>ROUND()</a:t>
            </a:r>
            <a:r>
              <a:rPr lang="en-US" sz="1800"/>
              <a:t> or </a:t>
            </a:r>
            <a:r>
              <a:rPr lang="en-US" sz="1800">
                <a:solidFill>
                  <a:schemeClr val="hlink"/>
                </a:solidFill>
              </a:rPr>
              <a:t>CEILING()</a:t>
            </a:r>
          </a:p>
          <a:p>
            <a:pPr lvl="1">
              <a:lnSpc>
                <a:spcPct val="90000"/>
              </a:lnSpc>
            </a:pPr>
            <a:r>
              <a:rPr lang="en-US" sz="1800"/>
              <a:t>Lookup and reference functions such as </a:t>
            </a:r>
            <a:r>
              <a:rPr lang="en-US" sz="1800">
                <a:solidFill>
                  <a:schemeClr val="hlink"/>
                </a:solidFill>
              </a:rPr>
              <a:t>CHOOSE()</a:t>
            </a:r>
            <a:r>
              <a:rPr lang="en-US" sz="1800"/>
              <a:t> or </a:t>
            </a:r>
            <a:r>
              <a:rPr lang="en-US" sz="1800">
                <a:solidFill>
                  <a:schemeClr val="hlink"/>
                </a:solidFill>
              </a:rPr>
              <a:t>VLOOKUP()</a:t>
            </a:r>
          </a:p>
          <a:p>
            <a:pPr lvl="1">
              <a:lnSpc>
                <a:spcPct val="90000"/>
              </a:lnSpc>
            </a:pPr>
            <a:r>
              <a:rPr lang="en-US" sz="1800"/>
              <a:t>Statistical functions such as </a:t>
            </a:r>
            <a:r>
              <a:rPr lang="en-US" sz="1800">
                <a:solidFill>
                  <a:schemeClr val="hlink"/>
                </a:solidFill>
              </a:rPr>
              <a:t>RANK()</a:t>
            </a:r>
            <a:r>
              <a:rPr lang="en-US" sz="1800"/>
              <a:t> or </a:t>
            </a:r>
            <a:r>
              <a:rPr lang="en-US" sz="1800">
                <a:solidFill>
                  <a:schemeClr val="hlink"/>
                </a:solidFill>
              </a:rPr>
              <a:t>COUNT()</a:t>
            </a:r>
          </a:p>
          <a:p>
            <a:pPr lvl="1">
              <a:lnSpc>
                <a:spcPct val="90000"/>
              </a:lnSpc>
            </a:pPr>
            <a:endParaRPr lang="en-US" sz="1800">
              <a:solidFill>
                <a:schemeClr val="hlink"/>
              </a:solidFill>
            </a:endParaRPr>
          </a:p>
          <a:p>
            <a:pPr>
              <a:lnSpc>
                <a:spcPct val="90000"/>
              </a:lnSpc>
            </a:pPr>
            <a:r>
              <a:rPr lang="en-US" sz="2000">
                <a:solidFill>
                  <a:schemeClr val="hlink"/>
                </a:solidFill>
              </a:rPr>
              <a:t>In general, any function that changes discontinuously is to be avoided</a:t>
            </a:r>
          </a:p>
          <a:p>
            <a:pPr lvl="1">
              <a:lnSpc>
                <a:spcPct val="90000"/>
              </a:lnSpc>
            </a:pPr>
            <a:r>
              <a:rPr lang="en-US" sz="1800"/>
              <a:t>The problem these functions create for the hill-climbing algorithm in Solver is that they can turn a smooth hill into one with abrupt cliffs. Since </a:t>
            </a:r>
            <a:r>
              <a:rPr lang="en-US" sz="1800" b="1"/>
              <a:t>the hill-climbing procedure cannot “see” beyond its immediate surroundings, when it comes to a cliff, it simply stops.</a:t>
            </a:r>
          </a:p>
        </p:txBody>
      </p:sp>
      <p:pic>
        <p:nvPicPr>
          <p:cNvPr id="14342" name="Picture 4" descr="PE07544_[1]"/>
          <p:cNvPicPr>
            <a:picLocks noChangeAspect="1" noChangeArrowheads="1"/>
          </p:cNvPicPr>
          <p:nvPr/>
        </p:nvPicPr>
        <p:blipFill>
          <a:blip r:embed="rId2" cstate="print"/>
          <a:srcRect/>
          <a:stretch>
            <a:fillRect/>
          </a:stretch>
        </p:blipFill>
        <p:spPr bwMode="auto">
          <a:xfrm>
            <a:off x="7924800" y="533400"/>
            <a:ext cx="1138238" cy="1423988"/>
          </a:xfrm>
          <a:prstGeom prst="rect">
            <a:avLst/>
          </a:prstGeom>
          <a:noFill/>
          <a:ln w="9525">
            <a:noFill/>
            <a:miter lim="800000"/>
            <a:headEnd/>
            <a:tailEnd/>
          </a:ln>
        </p:spPr>
      </p:pic>
      <p:sp>
        <p:nvSpPr>
          <p:cNvPr id="7" name="Date Placeholder 6"/>
          <p:cNvSpPr>
            <a:spLocks noGrp="1"/>
          </p:cNvSpPr>
          <p:nvPr>
            <p:ph type="dt" sz="half" idx="10"/>
          </p:nvPr>
        </p:nvSpPr>
        <p:spPr/>
        <p:txBody>
          <a:bodyPr/>
          <a:lstStyle/>
          <a:p>
            <a:r>
              <a:rPr lang="en-US" smtClean="0"/>
              <a:t>10/2/2013,           10/9/2013</a:t>
            </a:r>
            <a:endParaRPr lang="en-US"/>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1"/>
          </p:nvPr>
        </p:nvSpPr>
        <p:spPr>
          <a:noFill/>
        </p:spPr>
        <p:txBody>
          <a:bodyPr/>
          <a:lstStyle/>
          <a:p>
            <a:endParaRPr lang="en-US"/>
          </a:p>
          <a:p>
            <a:fld id="{669A7BFE-FB63-A545-BA65-DF7BEEE47433}" type="slidenum">
              <a:rPr lang="en-US"/>
              <a:pPr/>
              <a:t>12</a:t>
            </a:fld>
            <a:endParaRPr lang="en-US"/>
          </a:p>
        </p:txBody>
      </p:sp>
      <p:sp>
        <p:nvSpPr>
          <p:cNvPr id="15364" name="Rectangle 2"/>
          <p:cNvSpPr>
            <a:spLocks noGrp="1" noChangeArrowheads="1"/>
          </p:cNvSpPr>
          <p:nvPr>
            <p:ph type="title"/>
          </p:nvPr>
        </p:nvSpPr>
        <p:spPr/>
        <p:txBody>
          <a:bodyPr/>
          <a:lstStyle/>
          <a:p>
            <a:r>
              <a:rPr lang="en-US" dirty="0"/>
              <a:t>Using </a:t>
            </a:r>
            <a:r>
              <a:rPr lang="en-US" dirty="0" smtClean="0"/>
              <a:t>Solver</a:t>
            </a:r>
            <a:endParaRPr lang="en-US" dirty="0"/>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90" y="1076255"/>
            <a:ext cx="669607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573" y="2821840"/>
            <a:ext cx="38576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bwMode="auto">
          <a:xfrm>
            <a:off x="2598730" y="5478165"/>
            <a:ext cx="1138425" cy="379475"/>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30" name="Rounded Rectangle 29"/>
          <p:cNvSpPr/>
          <p:nvPr/>
        </p:nvSpPr>
        <p:spPr bwMode="auto">
          <a:xfrm>
            <a:off x="5482740" y="3808475"/>
            <a:ext cx="3339380" cy="379475"/>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2" name="Date Placeholder 1"/>
          <p:cNvSpPr>
            <a:spLocks noGrp="1"/>
          </p:cNvSpPr>
          <p:nvPr>
            <p:ph type="dt" sz="half" idx="10"/>
          </p:nvPr>
        </p:nvSpPr>
        <p:spPr/>
        <p:txBody>
          <a:bodyPr/>
          <a:lstStyle/>
          <a:p>
            <a:r>
              <a:rPr lang="en-US" smtClean="0"/>
              <a:t>10/2/2013,           10/9/2013</a:t>
            </a:r>
            <a:endParaRPr lang="en-US" dirty="0"/>
          </a:p>
        </p:txBody>
      </p:sp>
      <p:grpSp>
        <p:nvGrpSpPr>
          <p:cNvPr id="3" name="Group 2"/>
          <p:cNvGrpSpPr/>
          <p:nvPr/>
        </p:nvGrpSpPr>
        <p:grpSpPr>
          <a:xfrm>
            <a:off x="4884965" y="1846640"/>
            <a:ext cx="3962400" cy="1961835"/>
            <a:chOff x="4884965" y="1846640"/>
            <a:chExt cx="3962400" cy="1961835"/>
          </a:xfrm>
        </p:grpSpPr>
        <p:sp>
          <p:nvSpPr>
            <p:cNvPr id="9" name="Text Box 13"/>
            <p:cNvSpPr txBox="1">
              <a:spLocks noChangeArrowheads="1"/>
            </p:cNvSpPr>
            <p:nvPr/>
          </p:nvSpPr>
          <p:spPr bwMode="auto">
            <a:xfrm>
              <a:off x="4884965" y="1846640"/>
              <a:ext cx="3962400" cy="739775"/>
            </a:xfrm>
            <a:prstGeom prst="rect">
              <a:avLst/>
            </a:prstGeom>
            <a:solidFill>
              <a:schemeClr val="bg1">
                <a:lumMod val="75000"/>
              </a:schemeClr>
            </a:solidFill>
            <a:ln w="9525">
              <a:solidFill>
                <a:schemeClr val="tx1"/>
              </a:solidFill>
              <a:miter lim="800000"/>
              <a:headEnd/>
              <a:tailEnd/>
            </a:ln>
            <a:effectLst/>
          </p:spPr>
          <p:txBody>
            <a:bodyPr>
              <a:prstTxWarp prst="textNoShape">
                <a:avLst/>
              </a:prstTxWarp>
              <a:spAutoFit/>
            </a:bodyPr>
            <a:lstStyle/>
            <a:p>
              <a:pPr algn="l"/>
              <a:r>
                <a:rPr lang="en-US" sz="1400" b="0" dirty="0">
                  <a:solidFill>
                    <a:schemeClr val="tx1"/>
                  </a:solidFill>
                  <a:latin typeface="Century Gothic" charset="0"/>
                </a:rPr>
                <a:t>Solver</a:t>
              </a:r>
              <a:r>
                <a:rPr lang="en-US" sz="1400" dirty="0">
                  <a:solidFill>
                    <a:schemeClr val="tx1"/>
                  </a:solidFill>
                  <a:latin typeface="Century Gothic" charset="0"/>
                </a:rPr>
                <a:t> stops </a:t>
              </a:r>
              <a:r>
                <a:rPr lang="en-US" sz="1400" b="0" dirty="0">
                  <a:solidFill>
                    <a:schemeClr val="tx1"/>
                  </a:solidFill>
                  <a:latin typeface="Century Gothic" charset="0"/>
                </a:rPr>
                <a:t>if the relative change in OBJ value for several </a:t>
              </a:r>
              <a:r>
                <a:rPr lang="en-US" sz="1400" dirty="0">
                  <a:solidFill>
                    <a:schemeClr val="tx1"/>
                  </a:solidFill>
                  <a:latin typeface="Century Gothic" charset="0"/>
                </a:rPr>
                <a:t>iterations is smaller than the convergence factor</a:t>
              </a:r>
            </a:p>
          </p:txBody>
        </p:sp>
        <p:sp>
          <p:nvSpPr>
            <p:cNvPr id="10" name="Line 20"/>
            <p:cNvSpPr>
              <a:spLocks noChangeShapeType="1"/>
            </p:cNvSpPr>
            <p:nvPr/>
          </p:nvSpPr>
          <p:spPr bwMode="auto">
            <a:xfrm>
              <a:off x="6866164" y="2590800"/>
              <a:ext cx="438055" cy="1217675"/>
            </a:xfrm>
            <a:prstGeom prst="line">
              <a:avLst/>
            </a:prstGeom>
            <a:noFill/>
            <a:ln w="9525">
              <a:solidFill>
                <a:schemeClr val="hlink"/>
              </a:solidFill>
              <a:prstDash val="dash"/>
              <a:round/>
              <a:headEnd/>
              <a:tailEnd type="triangle" w="med" len="med"/>
            </a:ln>
            <a:effectLst/>
          </p:spPr>
          <p:txBody>
            <a:bodyPr/>
            <a:lstStyle/>
            <a:p>
              <a:pPr>
                <a:defRPr/>
              </a:pPr>
              <a:endParaRPr lang="en-US">
                <a:latin typeface="+mj-lt"/>
              </a:endParaRPr>
            </a:p>
          </p:txBody>
        </p:sp>
      </p:grpSp>
      <p:grpSp>
        <p:nvGrpSpPr>
          <p:cNvPr id="4" name="Group 3"/>
          <p:cNvGrpSpPr/>
          <p:nvPr/>
        </p:nvGrpSpPr>
        <p:grpSpPr>
          <a:xfrm>
            <a:off x="922565" y="3998212"/>
            <a:ext cx="4560175" cy="1165225"/>
            <a:chOff x="922565" y="3998212"/>
            <a:chExt cx="4560175" cy="1165225"/>
          </a:xfrm>
        </p:grpSpPr>
        <p:sp>
          <p:nvSpPr>
            <p:cNvPr id="11" name="Text Box 15"/>
            <p:cNvSpPr txBox="1">
              <a:spLocks noChangeArrowheads="1"/>
            </p:cNvSpPr>
            <p:nvPr/>
          </p:nvSpPr>
          <p:spPr bwMode="auto">
            <a:xfrm>
              <a:off x="922565" y="3998212"/>
              <a:ext cx="3962400" cy="1165225"/>
            </a:xfrm>
            <a:prstGeom prst="rect">
              <a:avLst/>
            </a:prstGeom>
            <a:solidFill>
              <a:schemeClr val="bg1">
                <a:lumMod val="75000"/>
              </a:schemeClr>
            </a:solidFill>
            <a:ln w="9525">
              <a:solidFill>
                <a:schemeClr val="tx1"/>
              </a:solidFill>
              <a:miter lim="800000"/>
              <a:headEnd/>
              <a:tailEnd/>
            </a:ln>
          </p:spPr>
          <p:txBody>
            <a:bodyPr>
              <a:prstTxWarp prst="textNoShape">
                <a:avLst/>
              </a:prstTxWarp>
              <a:spAutoFit/>
            </a:bodyPr>
            <a:lstStyle/>
            <a:p>
              <a:pPr algn="l"/>
              <a:r>
                <a:rPr lang="en-US" sz="1400" b="0">
                  <a:solidFill>
                    <a:schemeClr val="tx1"/>
                  </a:solidFill>
                  <a:latin typeface="Century Gothic" charset="0"/>
                </a:rPr>
                <a:t>Derivatives: determines how Solver </a:t>
              </a:r>
              <a:r>
                <a:rPr lang="en-US" sz="1400">
                  <a:solidFill>
                    <a:schemeClr val="tx1"/>
                  </a:solidFill>
                  <a:latin typeface="Century Gothic" charset="0"/>
                </a:rPr>
                <a:t>estimates derivatives</a:t>
              </a:r>
            </a:p>
            <a:p>
              <a:pPr algn="l"/>
              <a:endParaRPr lang="en-US" sz="1400" b="0">
                <a:solidFill>
                  <a:schemeClr val="tx1"/>
                </a:solidFill>
                <a:latin typeface="Century Gothic" charset="0"/>
              </a:endParaRPr>
            </a:p>
            <a:p>
              <a:pPr algn="l"/>
              <a:r>
                <a:rPr lang="en-US" sz="1400" b="0">
                  <a:solidFill>
                    <a:schemeClr val="tx1"/>
                  </a:solidFill>
                  <a:latin typeface="Century Gothic" charset="0"/>
                </a:rPr>
                <a:t>Forward: one direction</a:t>
              </a:r>
            </a:p>
            <a:p>
              <a:pPr algn="l"/>
              <a:r>
                <a:rPr lang="en-US" sz="1400" b="0">
                  <a:solidFill>
                    <a:schemeClr val="tx1"/>
                  </a:solidFill>
                  <a:latin typeface="Century Gothic" charset="0"/>
                </a:rPr>
                <a:t>Central: two directions</a:t>
              </a:r>
            </a:p>
          </p:txBody>
        </p:sp>
        <p:sp>
          <p:nvSpPr>
            <p:cNvPr id="12" name="Line 20"/>
            <p:cNvSpPr>
              <a:spLocks noChangeShapeType="1"/>
            </p:cNvSpPr>
            <p:nvPr/>
          </p:nvSpPr>
          <p:spPr bwMode="auto">
            <a:xfrm flipV="1">
              <a:off x="4884966" y="4580823"/>
              <a:ext cx="597774" cy="0"/>
            </a:xfrm>
            <a:prstGeom prst="line">
              <a:avLst/>
            </a:prstGeom>
            <a:noFill/>
            <a:ln w="9525">
              <a:solidFill>
                <a:schemeClr val="hlink"/>
              </a:solidFill>
              <a:prstDash val="dash"/>
              <a:round/>
              <a:headEnd/>
              <a:tailEnd type="triangle" w="med" len="med"/>
            </a:ln>
            <a:effectLst/>
          </p:spPr>
          <p:txBody>
            <a:bodyPr/>
            <a:lstStyle/>
            <a:p>
              <a:pPr>
                <a:defRPr/>
              </a:pPr>
              <a:endParaRPr lang="en-US">
                <a:latin typeface="+mj-lt"/>
              </a:endParaRPr>
            </a:p>
          </p:txBody>
        </p:sp>
      </p:grpSp>
      <p:sp>
        <p:nvSpPr>
          <p:cNvPr id="13" name="Rounded Rectangle 12"/>
          <p:cNvSpPr/>
          <p:nvPr/>
        </p:nvSpPr>
        <p:spPr bwMode="auto">
          <a:xfrm>
            <a:off x="5516651" y="4187950"/>
            <a:ext cx="3339380" cy="582611"/>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Tree>
    <p:extLst>
      <p:ext uri="{BB962C8B-B14F-4D97-AF65-F5344CB8AC3E}">
        <p14:creationId xmlns:p14="http://schemas.microsoft.com/office/powerpoint/2010/main" val="112167563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p:spPr>
        <p:txBody>
          <a:bodyPr/>
          <a:lstStyle/>
          <a:p>
            <a:endParaRPr lang="en-US"/>
          </a:p>
          <a:p>
            <a:fld id="{93FA9C30-0451-8E42-B8FE-5ECC887324C8}" type="slidenum">
              <a:rPr lang="en-US"/>
              <a:pPr/>
              <a:t>13</a:t>
            </a:fld>
            <a:endParaRPr lang="en-US"/>
          </a:p>
        </p:txBody>
      </p:sp>
      <p:sp>
        <p:nvSpPr>
          <p:cNvPr id="16388" name="Rectangle 2"/>
          <p:cNvSpPr>
            <a:spLocks noGrp="1" noChangeArrowheads="1"/>
          </p:cNvSpPr>
          <p:nvPr>
            <p:ph type="title"/>
          </p:nvPr>
        </p:nvSpPr>
        <p:spPr/>
        <p:txBody>
          <a:bodyPr/>
          <a:lstStyle/>
          <a:p>
            <a:r>
              <a:rPr lang="en-US"/>
              <a:t>A Note About “Optimal” Solutions </a:t>
            </a:r>
          </a:p>
        </p:txBody>
      </p:sp>
      <p:graphicFrame>
        <p:nvGraphicFramePr>
          <p:cNvPr id="119853" name="Group 45"/>
          <p:cNvGraphicFramePr>
            <a:graphicFrameLocks noGrp="1"/>
          </p:cNvGraphicFramePr>
          <p:nvPr>
            <p:ph type="tbl" idx="1"/>
          </p:nvPr>
        </p:nvGraphicFramePr>
        <p:xfrm>
          <a:off x="685800" y="1371600"/>
          <a:ext cx="7772400" cy="4015740"/>
        </p:xfrm>
        <a:graphic>
          <a:graphicData uri="http://schemas.openxmlformats.org/drawingml/2006/table">
            <a:tbl>
              <a:tblPr/>
              <a:tblGrid>
                <a:gridCol w="2590800"/>
                <a:gridCol w="2590800"/>
                <a:gridCol w="2590800"/>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1"/>
                          </a:solidFill>
                          <a:effectLst/>
                          <a:latin typeface="Century Gothic" charset="0"/>
                        </a:rPr>
                        <a:t>Solver Message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entury Gothic" charset="0"/>
                        </a:rPr>
                        <a:t>Interpretation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hlink"/>
                          </a:solidFill>
                          <a:effectLst/>
                          <a:latin typeface="Century Gothic" charset="0"/>
                        </a:rPr>
                        <a:t>What to 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accent1"/>
                          </a:solidFill>
                          <a:effectLst/>
                          <a:latin typeface="Century Gothic" charset="0"/>
                        </a:rPr>
                        <a:t>“Solver found a </a:t>
                      </a:r>
                      <a:r>
                        <a:rPr kumimoji="0" lang="en-US" sz="1400" b="1" i="0" u="none" strike="noStrike" cap="none" normalizeH="0" baseline="0" dirty="0" smtClean="0">
                          <a:ln>
                            <a:noFill/>
                          </a:ln>
                          <a:solidFill>
                            <a:schemeClr val="accent1"/>
                          </a:solidFill>
                          <a:effectLst/>
                          <a:latin typeface="Century Gothic" charset="0"/>
                        </a:rPr>
                        <a:t>solution. </a:t>
                      </a:r>
                      <a:r>
                        <a:rPr kumimoji="0" lang="en-US" sz="1400" b="1" i="0" u="none" strike="noStrike" cap="none" normalizeH="0" baseline="0" dirty="0">
                          <a:ln>
                            <a:noFill/>
                          </a:ln>
                          <a:solidFill>
                            <a:schemeClr val="accent1"/>
                          </a:solidFill>
                          <a:effectLst/>
                          <a:latin typeface="Century Gothic" charset="0"/>
                        </a:rPr>
                        <a:t>All constraints and optimality conditions are satisfied.”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entury Gothic" charset="0"/>
                        </a:rPr>
                        <a:t>Found a </a:t>
                      </a:r>
                      <a:r>
                        <a:rPr kumimoji="0" lang="en-US" sz="1400" b="1" i="0" u="none" strike="noStrike" cap="none" normalizeH="0" baseline="0">
                          <a:ln>
                            <a:noFill/>
                          </a:ln>
                          <a:solidFill>
                            <a:schemeClr val="tx1"/>
                          </a:solidFill>
                          <a:effectLst/>
                          <a:latin typeface="Century Gothic" charset="0"/>
                        </a:rPr>
                        <a:t>local optimal </a:t>
                      </a:r>
                      <a:r>
                        <a:rPr kumimoji="0" lang="en-US" sz="1400" b="0" i="0" u="none" strike="noStrike" cap="none" normalizeH="0" baseline="0">
                          <a:ln>
                            <a:noFill/>
                          </a:ln>
                          <a:solidFill>
                            <a:schemeClr val="tx1"/>
                          </a:solidFill>
                          <a:effectLst/>
                          <a:latin typeface="Century Gothic" charset="0"/>
                        </a:rPr>
                        <a:t>solution, but does not guarantee it is global optimal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hlink"/>
                          </a:solidFill>
                          <a:effectLst/>
                          <a:latin typeface="Century Gothic" charset="0"/>
                        </a:rPr>
                        <a:t>Unless you are sure it is global optimal, you should run solver from several different starting points to increase the chances of finding the global optimal.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accent1"/>
                          </a:solidFill>
                          <a:effectLst/>
                          <a:latin typeface="Century Gothic" charset="0"/>
                        </a:rPr>
                        <a:t>“Solver has converged to the current solution. All constraints are satisfied.”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Century Gothic" charset="0"/>
                        </a:rPr>
                        <a:t>OBJ value changed very slowly </a:t>
                      </a:r>
                      <a:r>
                        <a:rPr kumimoji="0" lang="en-US" sz="1400" b="0" i="0" u="none" strike="noStrike" cap="none" normalizeH="0" baseline="0">
                          <a:ln>
                            <a:noFill/>
                          </a:ln>
                          <a:solidFill>
                            <a:schemeClr val="tx1"/>
                          </a:solidFill>
                          <a:effectLst/>
                          <a:latin typeface="Century Gothic" charset="0"/>
                        </a:rPr>
                        <a:t>for the last few iterations.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hlink"/>
                          </a:solidFill>
                          <a:effectLst/>
                          <a:latin typeface="Century Gothic" charset="0"/>
                        </a:rPr>
                        <a:t>Reduce the “Convergence “ option in Solver Options dialog box to avoid convergence at suboptimal solution.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accent1"/>
                          </a:solidFill>
                          <a:effectLst/>
                          <a:latin typeface="Century Gothic" charset="0"/>
                        </a:rPr>
                        <a:t>“Solver cannot improve the current solution. All constraints are satisfied.”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entury Gothic" charset="0"/>
                        </a:rPr>
                        <a:t>This is a rare message.  Model is degenerate and </a:t>
                      </a:r>
                      <a:r>
                        <a:rPr kumimoji="0" lang="en-US" sz="1400" b="1" i="0" u="none" strike="noStrike" cap="none" normalizeH="0" baseline="0">
                          <a:ln>
                            <a:noFill/>
                          </a:ln>
                          <a:solidFill>
                            <a:schemeClr val="tx1"/>
                          </a:solidFill>
                          <a:effectLst/>
                          <a:latin typeface="Century Gothic" charset="0"/>
                        </a:rPr>
                        <a:t>Solver is cycling</a:t>
                      </a:r>
                      <a:r>
                        <a:rPr kumimoji="0" lang="en-US" sz="1400" b="0" i="0" u="none" strike="noStrike" cap="none" normalizeH="0" baseline="0">
                          <a:ln>
                            <a:noFill/>
                          </a:ln>
                          <a:solidFill>
                            <a:schemeClr val="tx1"/>
                          </a:solidFill>
                          <a:effectLst/>
                          <a:latin typeface="Century Gothic"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hlink"/>
                          </a:solidFill>
                          <a:effectLst/>
                          <a:latin typeface="Century Gothic" charset="0"/>
                        </a:rPr>
                        <a:t>Try to eliminate redundant constraints.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Date Placeholder 5"/>
          <p:cNvSpPr>
            <a:spLocks noGrp="1"/>
          </p:cNvSpPr>
          <p:nvPr>
            <p:ph type="dt" sz="half" idx="10"/>
          </p:nvPr>
        </p:nvSpPr>
        <p:spPr/>
        <p:txBody>
          <a:bodyPr/>
          <a:lstStyle/>
          <a:p>
            <a:r>
              <a:rPr lang="en-US" smtClean="0"/>
              <a:t>10/2/2013,           10/9/2013</a:t>
            </a:r>
            <a:endParaRPr lang="en-US"/>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9853"/>
                                        </p:tgtEl>
                                        <p:attrNameLst>
                                          <p:attrName>style.visibility</p:attrName>
                                        </p:attrNameLst>
                                      </p:cBhvr>
                                      <p:to>
                                        <p:strVal val="visible"/>
                                      </p:to>
                                    </p:set>
                                    <p:animEffect transition="in" filter="wipe(up)">
                                      <p:cBhvr>
                                        <p:cTn id="7" dur="500"/>
                                        <p:tgtEl>
                                          <p:spTgt spid="119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1"/>
          </p:nvPr>
        </p:nvSpPr>
        <p:spPr>
          <a:noFill/>
        </p:spPr>
        <p:txBody>
          <a:bodyPr/>
          <a:lstStyle/>
          <a:p>
            <a:endParaRPr lang="en-US"/>
          </a:p>
          <a:p>
            <a:fld id="{6B6022C4-0DA9-AE4B-89A7-70DA2A886121}" type="slidenum">
              <a:rPr lang="en-US"/>
              <a:pPr/>
              <a:t>14</a:t>
            </a:fld>
            <a:endParaRPr lang="en-US"/>
          </a:p>
        </p:txBody>
      </p:sp>
      <p:sp>
        <p:nvSpPr>
          <p:cNvPr id="17412" name="Rectangle 2"/>
          <p:cNvSpPr>
            <a:spLocks noGrp="1" noChangeArrowheads="1"/>
          </p:cNvSpPr>
          <p:nvPr>
            <p:ph type="title"/>
          </p:nvPr>
        </p:nvSpPr>
        <p:spPr/>
        <p:txBody>
          <a:bodyPr/>
          <a:lstStyle/>
          <a:p>
            <a:r>
              <a:rPr lang="en-US"/>
              <a:t>Sensitivity Analysis in NLP</a:t>
            </a:r>
          </a:p>
        </p:txBody>
      </p:sp>
      <p:sp>
        <p:nvSpPr>
          <p:cNvPr id="122884" name="Rectangle 4"/>
          <p:cNvSpPr>
            <a:spLocks noGrp="1" noChangeArrowheads="1"/>
          </p:cNvSpPr>
          <p:nvPr>
            <p:ph type="body" sz="half" idx="1"/>
          </p:nvPr>
        </p:nvSpPr>
        <p:spPr>
          <a:solidFill>
            <a:schemeClr val="bg1"/>
          </a:solidFill>
          <a:ln>
            <a:solidFill>
              <a:schemeClr val="folHlink"/>
            </a:solidFill>
          </a:ln>
          <a:effectLst>
            <a:outerShdw dist="107763" dir="2700000" algn="ctr" rotWithShape="0">
              <a:schemeClr val="bg2">
                <a:alpha val="50000"/>
              </a:schemeClr>
            </a:outerShdw>
          </a:effectLst>
        </p:spPr>
        <p:txBody>
          <a:bodyPr/>
          <a:lstStyle/>
          <a:p>
            <a:r>
              <a:rPr lang="en-US" sz="2000" dirty="0">
                <a:solidFill>
                  <a:schemeClr val="hlink"/>
                </a:solidFill>
              </a:rPr>
              <a:t>In NLP</a:t>
            </a:r>
          </a:p>
          <a:p>
            <a:pPr>
              <a:buFontTx/>
              <a:buNone/>
            </a:pPr>
            <a:r>
              <a:rPr lang="en-US" sz="1600" b="1" dirty="0">
                <a:solidFill>
                  <a:schemeClr val="hlink"/>
                </a:solidFill>
              </a:rPr>
              <a:t>Lagrange Multiplier</a:t>
            </a:r>
            <a:r>
              <a:rPr lang="en-US" sz="1600" dirty="0">
                <a:solidFill>
                  <a:schemeClr val="hlink"/>
                </a:solidFill>
              </a:rPr>
              <a:t>:</a:t>
            </a:r>
          </a:p>
          <a:p>
            <a:pPr>
              <a:buFontTx/>
              <a:buNone/>
            </a:pPr>
            <a:r>
              <a:rPr lang="en-US" sz="1600" dirty="0">
                <a:solidFill>
                  <a:schemeClr val="hlink"/>
                </a:solidFill>
              </a:rPr>
              <a:t>	</a:t>
            </a:r>
            <a:r>
              <a:rPr lang="en-US" sz="1400" dirty="0">
                <a:solidFill>
                  <a:schemeClr val="hlink"/>
                </a:solidFill>
              </a:rPr>
              <a:t>similar interpretation as the </a:t>
            </a:r>
            <a:r>
              <a:rPr lang="en-US" sz="1600" b="1" u="sng" dirty="0">
                <a:solidFill>
                  <a:schemeClr val="hlink"/>
                </a:solidFill>
              </a:rPr>
              <a:t>shadow price</a:t>
            </a:r>
            <a:r>
              <a:rPr lang="en-US" sz="1400" b="1" dirty="0">
                <a:solidFill>
                  <a:schemeClr val="hlink"/>
                </a:solidFill>
              </a:rPr>
              <a:t> </a:t>
            </a:r>
            <a:r>
              <a:rPr lang="en-US" sz="1400" dirty="0">
                <a:solidFill>
                  <a:schemeClr val="hlink"/>
                </a:solidFill>
              </a:rPr>
              <a:t>in LP but we cannot determine the allowable range of RHS values over which Lagrange multiplier will remain valid. Lagrange multipliers can be used only to </a:t>
            </a:r>
            <a:r>
              <a:rPr lang="en-US" sz="1400" u="sng" dirty="0">
                <a:solidFill>
                  <a:schemeClr val="hlink"/>
                </a:solidFill>
              </a:rPr>
              <a:t>estimate the approximate impact</a:t>
            </a:r>
            <a:r>
              <a:rPr lang="en-US" sz="1400" dirty="0">
                <a:solidFill>
                  <a:schemeClr val="hlink"/>
                </a:solidFill>
              </a:rPr>
              <a:t> on the OBJ function of changing a constraint’s RHS constant by small amount </a:t>
            </a:r>
          </a:p>
          <a:p>
            <a:pPr>
              <a:buFontTx/>
              <a:buNone/>
            </a:pPr>
            <a:endParaRPr lang="en-US" sz="1400" dirty="0">
              <a:solidFill>
                <a:schemeClr val="hlink"/>
              </a:solidFill>
            </a:endParaRPr>
          </a:p>
          <a:p>
            <a:pPr>
              <a:buFontTx/>
              <a:buNone/>
            </a:pPr>
            <a:r>
              <a:rPr lang="en-US" sz="1600" b="1" dirty="0">
                <a:solidFill>
                  <a:schemeClr val="hlink"/>
                </a:solidFill>
              </a:rPr>
              <a:t>Reduced Gradient </a:t>
            </a:r>
            <a:r>
              <a:rPr lang="en-US" sz="1600" dirty="0">
                <a:solidFill>
                  <a:schemeClr val="hlink"/>
                </a:solidFill>
              </a:rPr>
              <a:t>of a variable: </a:t>
            </a:r>
            <a:r>
              <a:rPr lang="en-US" sz="1400" dirty="0">
                <a:solidFill>
                  <a:schemeClr val="hlink"/>
                </a:solidFill>
              </a:rPr>
              <a:t>similar interpretation as the </a:t>
            </a:r>
            <a:r>
              <a:rPr lang="en-US" sz="1600" b="1" dirty="0">
                <a:solidFill>
                  <a:schemeClr val="hlink"/>
                </a:solidFill>
              </a:rPr>
              <a:t>reduced cost</a:t>
            </a:r>
            <a:r>
              <a:rPr lang="en-US" sz="1400" dirty="0">
                <a:solidFill>
                  <a:schemeClr val="hlink"/>
                </a:solidFill>
              </a:rPr>
              <a:t> in LP</a:t>
            </a:r>
          </a:p>
        </p:txBody>
      </p:sp>
      <p:sp>
        <p:nvSpPr>
          <p:cNvPr id="122885" name="Rectangle 5"/>
          <p:cNvSpPr>
            <a:spLocks noGrp="1" noChangeArrowheads="1"/>
          </p:cNvSpPr>
          <p:nvPr>
            <p:ph type="body" sz="half" idx="2"/>
          </p:nvPr>
        </p:nvSpPr>
        <p:spPr>
          <a:solidFill>
            <a:schemeClr val="bg1"/>
          </a:solidFill>
          <a:ln>
            <a:solidFill>
              <a:schemeClr val="folHlink"/>
            </a:solidFill>
          </a:ln>
          <a:effectLst>
            <a:outerShdw dist="107763" dir="2700000" algn="ctr" rotWithShape="0">
              <a:schemeClr val="bg2">
                <a:alpha val="50000"/>
              </a:schemeClr>
            </a:outerShdw>
          </a:effectLst>
        </p:spPr>
        <p:txBody>
          <a:bodyPr/>
          <a:lstStyle/>
          <a:p>
            <a:r>
              <a:rPr lang="en-US" sz="2000" dirty="0"/>
              <a:t>In LP</a:t>
            </a:r>
          </a:p>
          <a:p>
            <a:pPr>
              <a:buFontTx/>
              <a:buNone/>
            </a:pPr>
            <a:r>
              <a:rPr lang="en-US" sz="1600" u="sng" dirty="0">
                <a:effectLst>
                  <a:outerShdw blurRad="38100" dist="38100" dir="2700000" algn="tl">
                    <a:srgbClr val="FFFFFF"/>
                  </a:outerShdw>
                </a:effectLst>
              </a:rPr>
              <a:t>Shadow Price</a:t>
            </a:r>
            <a:r>
              <a:rPr lang="en-US" sz="1400" dirty="0">
                <a:effectLst>
                  <a:outerShdw blurRad="38100" dist="38100" dir="2700000" algn="tl">
                    <a:srgbClr val="FFFFFF"/>
                  </a:outerShdw>
                </a:effectLst>
              </a:rPr>
              <a:t>: </a:t>
            </a:r>
          </a:p>
          <a:p>
            <a:pPr>
              <a:buFontTx/>
              <a:buNone/>
            </a:pPr>
            <a:r>
              <a:rPr lang="en-US" sz="1400" dirty="0">
                <a:effectLst>
                  <a:outerShdw blurRad="38100" dist="38100" dir="2700000" algn="tl">
                    <a:srgbClr val="FFFFFF"/>
                  </a:outerShdw>
                </a:effectLst>
              </a:rPr>
              <a:t>	the amount by which the OBJ value would change if the RHS constant of constraint is increased by one unit [can be used if changes of RHS constant are within the allowable range].</a:t>
            </a:r>
          </a:p>
          <a:p>
            <a:pPr>
              <a:buFontTx/>
              <a:buNone/>
            </a:pPr>
            <a:endParaRPr lang="en-US" sz="1400" dirty="0">
              <a:effectLst>
                <a:outerShdw blurRad="38100" dist="38100" dir="2700000" algn="tl">
                  <a:srgbClr val="FFFFFF"/>
                </a:outerShdw>
              </a:effectLst>
            </a:endParaRPr>
          </a:p>
          <a:p>
            <a:pPr>
              <a:buFontTx/>
              <a:buNone/>
            </a:pPr>
            <a:endParaRPr lang="en-US" sz="1600" dirty="0">
              <a:effectLst>
                <a:outerShdw blurRad="38100" dist="38100" dir="2700000" algn="tl">
                  <a:srgbClr val="FFFFFF"/>
                </a:outerShdw>
              </a:effectLst>
            </a:endParaRPr>
          </a:p>
          <a:p>
            <a:pPr>
              <a:buFontTx/>
              <a:buNone/>
            </a:pPr>
            <a:endParaRPr lang="en-US" sz="1600" dirty="0">
              <a:effectLst>
                <a:outerShdw blurRad="38100" dist="38100" dir="2700000" algn="tl">
                  <a:srgbClr val="FFFFFF"/>
                </a:outerShdw>
              </a:effectLst>
            </a:endParaRPr>
          </a:p>
          <a:p>
            <a:pPr>
              <a:buFontTx/>
              <a:buNone/>
            </a:pPr>
            <a:r>
              <a:rPr lang="en-US" sz="1600" u="sng" dirty="0">
                <a:effectLst>
                  <a:outerShdw blurRad="38100" dist="38100" dir="2700000" algn="tl">
                    <a:srgbClr val="FFFFFF"/>
                  </a:outerShdw>
                </a:effectLst>
              </a:rPr>
              <a:t>Reduced Cost</a:t>
            </a:r>
            <a:r>
              <a:rPr lang="en-US" sz="1600" dirty="0">
                <a:effectLst>
                  <a:outerShdw blurRad="38100" dist="38100" dir="2700000" algn="tl">
                    <a:srgbClr val="FFFFFF"/>
                  </a:outerShdw>
                </a:effectLst>
              </a:rPr>
              <a:t> of a variable:</a:t>
            </a:r>
            <a:r>
              <a:rPr lang="en-US" sz="1400" dirty="0">
                <a:effectLst>
                  <a:outerShdw blurRad="38100" dist="38100" dir="2700000" algn="tl">
                    <a:srgbClr val="FFFFFF"/>
                  </a:outerShdw>
                </a:effectLst>
              </a:rPr>
              <a:t> represents the amount by which the OBJ function would reduce if this variable were allowed to increase by one unit</a:t>
            </a:r>
          </a:p>
        </p:txBody>
      </p:sp>
      <p:sp>
        <p:nvSpPr>
          <p:cNvPr id="7" name="Date Placeholder 6"/>
          <p:cNvSpPr>
            <a:spLocks noGrp="1"/>
          </p:cNvSpPr>
          <p:nvPr>
            <p:ph type="dt" sz="half" idx="10"/>
          </p:nvPr>
        </p:nvSpPr>
        <p:spPr/>
        <p:txBody>
          <a:bodyPr/>
          <a:lstStyle/>
          <a:p>
            <a:r>
              <a:rPr lang="en-US" smtClean="0"/>
              <a:t>10/2/2013,           10/9/2013</a:t>
            </a:r>
            <a:endParaRPr lang="en-US" dirty="0"/>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p:txBody>
          <a:bodyPr/>
          <a:lstStyle/>
          <a:p>
            <a:r>
              <a:rPr lang="en-US" altLang="zh-CN" dirty="0" smtClean="0">
                <a:ea typeface="SimSun" pitchFamily="2" charset="-122"/>
              </a:rPr>
              <a:t>Comments on Using Solver</a:t>
            </a:r>
            <a:endParaRPr lang="en-US" altLang="zh-TW" dirty="0" smtClean="0">
              <a:ea typeface="SimSun" pitchFamily="2" charset="-122"/>
            </a:endParaRPr>
          </a:p>
        </p:txBody>
      </p:sp>
      <p:sp>
        <p:nvSpPr>
          <p:cNvPr id="11268" name="Rectangle 3"/>
          <p:cNvSpPr>
            <a:spLocks noChangeArrowheads="1"/>
          </p:cNvSpPr>
          <p:nvPr/>
        </p:nvSpPr>
        <p:spPr bwMode="auto">
          <a:xfrm>
            <a:off x="406400" y="1428750"/>
            <a:ext cx="84328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FontTx/>
              <a:buChar char="•"/>
            </a:pPr>
            <a:r>
              <a:rPr lang="en-US" altLang="zh-CN" sz="2400" b="0" dirty="0">
                <a:solidFill>
                  <a:schemeClr val="tx1"/>
                </a:solidFill>
                <a:latin typeface="Century Gothic" pitchFamily="34" charset="0"/>
                <a:ea typeface="PMingLiU" pitchFamily="18" charset="-120"/>
              </a:rPr>
              <a:t>Due to the possibility of ending up with a local optimum (instead of a global optimum), it is recommended that we try several starting points when using Solver for a NLP </a:t>
            </a:r>
            <a:r>
              <a:rPr lang="en-US" altLang="zh-CN" sz="2400" b="0" dirty="0" smtClean="0">
                <a:solidFill>
                  <a:schemeClr val="tx1"/>
                </a:solidFill>
                <a:latin typeface="Century Gothic" pitchFamily="34" charset="0"/>
                <a:ea typeface="PMingLiU" pitchFamily="18" charset="-120"/>
              </a:rPr>
              <a:t>problem</a:t>
            </a:r>
          </a:p>
          <a:p>
            <a:pPr marL="342900" indent="-342900" algn="l" eaLnBrk="0" hangingPunct="0">
              <a:spcBef>
                <a:spcPct val="20000"/>
              </a:spcBef>
              <a:buFontTx/>
              <a:buChar char="•"/>
            </a:pPr>
            <a:endParaRPr lang="en-US" altLang="zh-CN" sz="2400" b="0" dirty="0">
              <a:solidFill>
                <a:schemeClr val="tx1"/>
              </a:solidFill>
              <a:latin typeface="Century Gothic" pitchFamily="34" charset="0"/>
              <a:ea typeface="PMingLiU" pitchFamily="18" charset="-120"/>
            </a:endParaRPr>
          </a:p>
          <a:p>
            <a:pPr marL="285750" indent="-285750" algn="l">
              <a:spcBef>
                <a:spcPct val="20000"/>
              </a:spcBef>
              <a:buFontTx/>
              <a:buChar char="•"/>
            </a:pPr>
            <a:r>
              <a:rPr lang="en-US" altLang="zh-CN" sz="2400" b="0" dirty="0">
                <a:solidFill>
                  <a:schemeClr val="tx1"/>
                </a:solidFill>
                <a:latin typeface="Century Gothic" pitchFamily="34" charset="0"/>
                <a:ea typeface="PMingLiU" pitchFamily="18" charset="-120"/>
              </a:rPr>
              <a:t>Technically, there is a class of NLP problems called convex minimization /concave maximization, for which any local optimum is a global optimum as well. But verification a NLP problem belonging </a:t>
            </a:r>
            <a:r>
              <a:rPr lang="en-US" altLang="zh-CN" sz="2400" b="0" dirty="0" smtClean="0">
                <a:solidFill>
                  <a:schemeClr val="tx1"/>
                </a:solidFill>
                <a:latin typeface="Century Gothic" pitchFamily="34" charset="0"/>
                <a:ea typeface="PMingLiU" pitchFamily="18" charset="-120"/>
              </a:rPr>
              <a:t>to that </a:t>
            </a:r>
            <a:r>
              <a:rPr lang="en-US" altLang="zh-CN" sz="2400" b="0" dirty="0">
                <a:solidFill>
                  <a:schemeClr val="tx1"/>
                </a:solidFill>
                <a:latin typeface="Century Gothic" pitchFamily="34" charset="0"/>
                <a:ea typeface="PMingLiU" pitchFamily="18" charset="-120"/>
              </a:rPr>
              <a:t>class is challenging mathematically.</a:t>
            </a:r>
          </a:p>
          <a:p>
            <a:pPr algn="l" eaLnBrk="0" hangingPunct="0">
              <a:spcBef>
                <a:spcPct val="20000"/>
              </a:spcBef>
            </a:pPr>
            <a:endParaRPr lang="en-US" altLang="zh-CN" sz="2400" b="0" dirty="0">
              <a:solidFill>
                <a:schemeClr val="tx1"/>
              </a:solidFill>
              <a:latin typeface="Century Gothic" pitchFamily="34" charset="0"/>
              <a:ea typeface="PMingLiU" pitchFamily="18" charset="-120"/>
            </a:endParaRPr>
          </a:p>
        </p:txBody>
      </p:sp>
      <p:sp>
        <p:nvSpPr>
          <p:cNvPr id="6" name="Date Placeholder 6"/>
          <p:cNvSpPr>
            <a:spLocks noGrp="1"/>
          </p:cNvSpPr>
          <p:nvPr>
            <p:ph type="dt" sz="half" idx="10"/>
          </p:nvPr>
        </p:nvSpPr>
        <p:spPr>
          <a:xfrm>
            <a:off x="685800" y="6248400"/>
            <a:ext cx="1905000" cy="457200"/>
          </a:xfrm>
        </p:spPr>
        <p:txBody>
          <a:bodyPr/>
          <a:lstStyle/>
          <a:p>
            <a:r>
              <a:rPr lang="en-US" smtClean="0"/>
              <a:t>10/2/2013,           10/9/2013</a:t>
            </a:r>
            <a:endParaRPr lang="en-US" dirty="0"/>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2" name="Slide Number Placeholder 1"/>
          <p:cNvSpPr>
            <a:spLocks noGrp="1"/>
          </p:cNvSpPr>
          <p:nvPr>
            <p:ph type="sldNum" sz="quarter" idx="11"/>
          </p:nvPr>
        </p:nvSpPr>
        <p:spPr/>
        <p:txBody>
          <a:bodyPr/>
          <a:lstStyle/>
          <a:p>
            <a:endParaRPr lang="en-US" smtClean="0"/>
          </a:p>
          <a:p>
            <a:fld id="{67ADDDE4-64A1-4F4B-8B16-BDA7B4CFF9B9}" type="slidenum">
              <a:rPr lang="en-US" smtClean="0"/>
              <a:pPr/>
              <a:t>15</a:t>
            </a:fld>
            <a:endParaRPr lang="en-US"/>
          </a:p>
        </p:txBody>
      </p:sp>
    </p:spTree>
    <p:extLst>
      <p:ext uri="{BB962C8B-B14F-4D97-AF65-F5344CB8AC3E}">
        <p14:creationId xmlns:p14="http://schemas.microsoft.com/office/powerpoint/2010/main" val="2167968339"/>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endParaRPr lang="en-US"/>
          </a:p>
          <a:p>
            <a:fld id="{44A20FE6-E6DB-D843-9442-447218319A56}" type="slidenum">
              <a:rPr lang="en-US"/>
              <a:pPr/>
              <a:t>16</a:t>
            </a:fld>
            <a:endParaRPr lang="en-US"/>
          </a:p>
        </p:txBody>
      </p:sp>
      <p:sp>
        <p:nvSpPr>
          <p:cNvPr id="22532" name="Rectangle 2"/>
          <p:cNvSpPr>
            <a:spLocks noGrp="1" noChangeArrowheads="1"/>
          </p:cNvSpPr>
          <p:nvPr>
            <p:ph type="title"/>
          </p:nvPr>
        </p:nvSpPr>
        <p:spPr>
          <a:xfrm>
            <a:off x="1143000" y="228600"/>
            <a:ext cx="8001000" cy="1143000"/>
          </a:xfrm>
        </p:spPr>
        <p:txBody>
          <a:bodyPr/>
          <a:lstStyle/>
          <a:p>
            <a:r>
              <a:rPr lang="en-US" sz="2800"/>
              <a:t>Convex/Concave Programming Problems</a:t>
            </a:r>
          </a:p>
        </p:txBody>
      </p:sp>
      <p:sp>
        <p:nvSpPr>
          <p:cNvPr id="22533" name="Rectangle 3"/>
          <p:cNvSpPr>
            <a:spLocks noGrp="1" noChangeArrowheads="1"/>
          </p:cNvSpPr>
          <p:nvPr>
            <p:ph type="body" idx="1"/>
          </p:nvPr>
        </p:nvSpPr>
        <p:spPr>
          <a:xfrm>
            <a:off x="685800" y="1371600"/>
            <a:ext cx="7772400" cy="1752600"/>
          </a:xfrm>
        </p:spPr>
        <p:txBody>
          <a:bodyPr/>
          <a:lstStyle/>
          <a:p>
            <a:pPr>
              <a:lnSpc>
                <a:spcPct val="90000"/>
              </a:lnSpc>
            </a:pPr>
            <a:r>
              <a:rPr lang="en-US" b="1" dirty="0"/>
              <a:t>Convex/Concave programming problems</a:t>
            </a:r>
          </a:p>
          <a:p>
            <a:pPr lvl="1">
              <a:lnSpc>
                <a:spcPct val="90000"/>
              </a:lnSpc>
            </a:pPr>
            <a:r>
              <a:rPr lang="en-US" dirty="0"/>
              <a:t>One class of NLP problems that can be solved by algorithms that are guaranteed to converge to the optimal solution</a:t>
            </a:r>
          </a:p>
          <a:p>
            <a:pPr lvl="1">
              <a:lnSpc>
                <a:spcPct val="90000"/>
              </a:lnSpc>
            </a:pPr>
            <a:r>
              <a:rPr lang="en-US" b="1" dirty="0">
                <a:solidFill>
                  <a:srgbClr val="FF3300"/>
                </a:solidFill>
              </a:rPr>
              <a:t>Local optimal is global optimal</a:t>
            </a:r>
          </a:p>
        </p:txBody>
      </p:sp>
      <p:sp>
        <p:nvSpPr>
          <p:cNvPr id="123908" name="Text Box 4"/>
          <p:cNvSpPr txBox="1">
            <a:spLocks noChangeArrowheads="1"/>
          </p:cNvSpPr>
          <p:nvPr/>
        </p:nvSpPr>
        <p:spPr bwMode="auto">
          <a:xfrm>
            <a:off x="1157288" y="3732213"/>
            <a:ext cx="6967537" cy="1477962"/>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pPr marL="457200" indent="-457200" algn="l"/>
            <a:r>
              <a:rPr lang="en-US" b="0" dirty="0">
                <a:solidFill>
                  <a:schemeClr val="tx1"/>
                </a:solidFill>
                <a:latin typeface="Century Gothic" charset="0"/>
              </a:rPr>
              <a:t>          Properties of Convex/Concave Programming Problems</a:t>
            </a:r>
          </a:p>
          <a:p>
            <a:pPr marL="457200" indent="-457200" algn="l"/>
            <a:endParaRPr lang="en-US" b="0" dirty="0">
              <a:solidFill>
                <a:schemeClr val="tx1"/>
              </a:solidFill>
              <a:latin typeface="Century Gothic" charset="0"/>
            </a:endParaRPr>
          </a:p>
          <a:p>
            <a:pPr marL="457200" indent="-457200" algn="l">
              <a:buFontTx/>
              <a:buAutoNum type="arabicPeriod"/>
            </a:pPr>
            <a:r>
              <a:rPr lang="en-US" b="0" dirty="0">
                <a:solidFill>
                  <a:schemeClr val="tx1"/>
                </a:solidFill>
                <a:latin typeface="Century Gothic" charset="0"/>
              </a:rPr>
              <a:t>The </a:t>
            </a:r>
            <a:r>
              <a:rPr lang="en-US" dirty="0">
                <a:solidFill>
                  <a:schemeClr val="tx1"/>
                </a:solidFill>
                <a:latin typeface="Century Gothic" charset="0"/>
              </a:rPr>
              <a:t>objective</a:t>
            </a:r>
            <a:r>
              <a:rPr lang="en-US" b="0" dirty="0">
                <a:solidFill>
                  <a:schemeClr val="tx1"/>
                </a:solidFill>
                <a:latin typeface="Century Gothic" charset="0"/>
              </a:rPr>
              <a:t> is to </a:t>
            </a:r>
            <a:r>
              <a:rPr lang="en-US" dirty="0">
                <a:solidFill>
                  <a:schemeClr val="tx1"/>
                </a:solidFill>
                <a:latin typeface="Century Gothic" charset="0"/>
              </a:rPr>
              <a:t>maximize a concave function </a:t>
            </a:r>
          </a:p>
          <a:p>
            <a:pPr marL="457200" indent="-457200" algn="l"/>
            <a:r>
              <a:rPr lang="en-US" b="0" dirty="0">
                <a:solidFill>
                  <a:schemeClr val="tx1"/>
                </a:solidFill>
                <a:latin typeface="Century Gothic" charset="0"/>
              </a:rPr>
              <a:t>                               or to </a:t>
            </a:r>
            <a:r>
              <a:rPr lang="en-US" dirty="0">
                <a:solidFill>
                  <a:schemeClr val="tx1"/>
                </a:solidFill>
                <a:latin typeface="Century Gothic" charset="0"/>
              </a:rPr>
              <a:t>minimize a convex function</a:t>
            </a:r>
          </a:p>
          <a:p>
            <a:pPr marL="457200" indent="-457200" algn="l"/>
            <a:r>
              <a:rPr lang="en-US" b="0" dirty="0">
                <a:solidFill>
                  <a:schemeClr val="tx1"/>
                </a:solidFill>
                <a:latin typeface="Century Gothic" charset="0"/>
              </a:rPr>
              <a:t>2.     The </a:t>
            </a:r>
            <a:r>
              <a:rPr lang="en-US" dirty="0">
                <a:solidFill>
                  <a:schemeClr val="tx1"/>
                </a:solidFill>
                <a:latin typeface="Century Gothic" charset="0"/>
              </a:rPr>
              <a:t>set of constraints </a:t>
            </a:r>
            <a:r>
              <a:rPr lang="en-US" b="0" dirty="0">
                <a:solidFill>
                  <a:schemeClr val="tx1"/>
                </a:solidFill>
                <a:latin typeface="Century Gothic" charset="0"/>
              </a:rPr>
              <a:t>form a </a:t>
            </a:r>
            <a:r>
              <a:rPr lang="en-US" dirty="0">
                <a:solidFill>
                  <a:schemeClr val="tx1"/>
                </a:solidFill>
                <a:latin typeface="Century Gothic" charset="0"/>
              </a:rPr>
              <a:t>convex set</a:t>
            </a:r>
          </a:p>
        </p:txBody>
      </p:sp>
      <p:sp>
        <p:nvSpPr>
          <p:cNvPr id="7" name="Date Placeholder 6"/>
          <p:cNvSpPr>
            <a:spLocks noGrp="1"/>
          </p:cNvSpPr>
          <p:nvPr>
            <p:ph type="dt" sz="half" idx="10"/>
          </p:nvPr>
        </p:nvSpPr>
        <p:spPr/>
        <p:txBody>
          <a:bodyPr/>
          <a:lstStyle/>
          <a:p>
            <a:r>
              <a:rPr lang="en-US" smtClean="0"/>
              <a:t>10/2/2013,           10/9/2013</a:t>
            </a:r>
            <a:endParaRPr lang="en-US"/>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1"/>
          </p:nvPr>
        </p:nvSpPr>
        <p:spPr>
          <a:noFill/>
        </p:spPr>
        <p:txBody>
          <a:bodyPr/>
          <a:lstStyle/>
          <a:p>
            <a:endParaRPr lang="en-US"/>
          </a:p>
          <a:p>
            <a:fld id="{79A69CFF-71E4-504C-9EE9-13291D2684CC}" type="slidenum">
              <a:rPr lang="en-US"/>
              <a:pPr/>
              <a:t>17</a:t>
            </a:fld>
            <a:endParaRPr lang="en-US"/>
          </a:p>
        </p:txBody>
      </p:sp>
      <p:sp>
        <p:nvSpPr>
          <p:cNvPr id="23556" name="Rectangle 2"/>
          <p:cNvSpPr>
            <a:spLocks noGrp="1" noChangeArrowheads="1"/>
          </p:cNvSpPr>
          <p:nvPr>
            <p:ph type="title"/>
          </p:nvPr>
        </p:nvSpPr>
        <p:spPr>
          <a:xfrm>
            <a:off x="1081088" y="228600"/>
            <a:ext cx="8134350" cy="1143000"/>
          </a:xfrm>
        </p:spPr>
        <p:txBody>
          <a:bodyPr/>
          <a:lstStyle/>
          <a:p>
            <a:r>
              <a:rPr lang="en-US"/>
              <a:t>Convex Function and Concave Function</a:t>
            </a:r>
          </a:p>
        </p:txBody>
      </p:sp>
      <p:sp>
        <p:nvSpPr>
          <p:cNvPr id="23566" name="Line 5"/>
          <p:cNvSpPr>
            <a:spLocks noChangeShapeType="1"/>
          </p:cNvSpPr>
          <p:nvPr/>
        </p:nvSpPr>
        <p:spPr bwMode="auto">
          <a:xfrm flipH="1">
            <a:off x="4878659" y="2971800"/>
            <a:ext cx="0" cy="12751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67" name="Line 6"/>
          <p:cNvSpPr>
            <a:spLocks noChangeShapeType="1"/>
          </p:cNvSpPr>
          <p:nvPr/>
        </p:nvSpPr>
        <p:spPr bwMode="auto">
          <a:xfrm>
            <a:off x="4878659" y="4246984"/>
            <a:ext cx="19133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68" name="Arc 7"/>
          <p:cNvSpPr>
            <a:spLocks/>
          </p:cNvSpPr>
          <p:nvPr/>
        </p:nvSpPr>
        <p:spPr bwMode="auto">
          <a:xfrm rot="16200000">
            <a:off x="5613293" y="2883633"/>
            <a:ext cx="510073" cy="1451517"/>
          </a:xfrm>
          <a:custGeom>
            <a:avLst/>
            <a:gdLst>
              <a:gd name="T0" fmla="*/ 0 w 21600"/>
              <a:gd name="T1" fmla="*/ 0 h 43200"/>
              <a:gd name="T2" fmla="*/ 0 w 21600"/>
              <a:gd name="T3" fmla="*/ 1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FF3300"/>
            </a:solidFill>
            <a:round/>
            <a:headEnd/>
            <a:tailEnd/>
          </a:ln>
        </p:spPr>
        <p:txBody>
          <a:bodyPr wrap="none" anchor="ctr">
            <a:prstTxWarp prst="textNoShape">
              <a:avLst/>
            </a:prstTxWarp>
          </a:bodyPr>
          <a:lstStyle/>
          <a:p>
            <a:endParaRPr lang="en-US"/>
          </a:p>
        </p:txBody>
      </p:sp>
      <p:sp>
        <p:nvSpPr>
          <p:cNvPr id="23569" name="Line 8"/>
          <p:cNvSpPr>
            <a:spLocks noChangeShapeType="1"/>
          </p:cNvSpPr>
          <p:nvPr/>
        </p:nvSpPr>
        <p:spPr bwMode="auto">
          <a:xfrm flipH="1">
            <a:off x="1447800" y="3035559"/>
            <a:ext cx="0" cy="12751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0" name="Line 9"/>
          <p:cNvSpPr>
            <a:spLocks noChangeShapeType="1"/>
          </p:cNvSpPr>
          <p:nvPr/>
        </p:nvSpPr>
        <p:spPr bwMode="auto">
          <a:xfrm>
            <a:off x="1447800" y="4310743"/>
            <a:ext cx="19133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1" name="Arc 10"/>
          <p:cNvSpPr>
            <a:spLocks/>
          </p:cNvSpPr>
          <p:nvPr/>
        </p:nvSpPr>
        <p:spPr bwMode="auto">
          <a:xfrm rot="5400000" flipV="1">
            <a:off x="2182434" y="2947392"/>
            <a:ext cx="510073" cy="1451517"/>
          </a:xfrm>
          <a:custGeom>
            <a:avLst/>
            <a:gdLst>
              <a:gd name="T0" fmla="*/ 0 w 21600"/>
              <a:gd name="T1" fmla="*/ 0 h 43200"/>
              <a:gd name="T2" fmla="*/ 0 w 21600"/>
              <a:gd name="T3" fmla="*/ 1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FF3300"/>
            </a:solidFill>
            <a:round/>
            <a:headEnd/>
            <a:tailEnd/>
          </a:ln>
        </p:spPr>
        <p:txBody>
          <a:bodyPr wrap="none" anchor="ctr">
            <a:prstTxWarp prst="textNoShape">
              <a:avLst/>
            </a:prstTxWarp>
          </a:bodyPr>
          <a:lstStyle/>
          <a:p>
            <a:endParaRPr lang="en-US"/>
          </a:p>
        </p:txBody>
      </p:sp>
      <p:sp>
        <p:nvSpPr>
          <p:cNvPr id="23572" name="Line 11"/>
          <p:cNvSpPr>
            <a:spLocks noChangeShapeType="1"/>
          </p:cNvSpPr>
          <p:nvPr/>
        </p:nvSpPr>
        <p:spPr bwMode="auto">
          <a:xfrm flipH="1">
            <a:off x="1447800" y="4820816"/>
            <a:ext cx="0" cy="12751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3" name="Line 12"/>
          <p:cNvSpPr>
            <a:spLocks noChangeShapeType="1"/>
          </p:cNvSpPr>
          <p:nvPr/>
        </p:nvSpPr>
        <p:spPr bwMode="auto">
          <a:xfrm>
            <a:off x="1447800" y="6096000"/>
            <a:ext cx="19133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4" name="Line 14"/>
          <p:cNvSpPr>
            <a:spLocks noChangeShapeType="1"/>
          </p:cNvSpPr>
          <p:nvPr/>
        </p:nvSpPr>
        <p:spPr bwMode="auto">
          <a:xfrm flipV="1">
            <a:off x="1645734" y="5139612"/>
            <a:ext cx="1451517" cy="510073"/>
          </a:xfrm>
          <a:prstGeom prst="line">
            <a:avLst/>
          </a:prstGeom>
          <a:noFill/>
          <a:ln w="9525">
            <a:solidFill>
              <a:srgbClr val="FF3300"/>
            </a:solidFill>
            <a:round/>
            <a:headEnd/>
            <a:tailEnd/>
          </a:ln>
        </p:spPr>
        <p:txBody>
          <a:bodyPr>
            <a:prstTxWarp prst="textNoShape">
              <a:avLst/>
            </a:prstTxWarp>
          </a:bodyPr>
          <a:lstStyle/>
          <a:p>
            <a:endParaRPr lang="en-US"/>
          </a:p>
        </p:txBody>
      </p:sp>
      <p:sp>
        <p:nvSpPr>
          <p:cNvPr id="23575" name="Line 15"/>
          <p:cNvSpPr>
            <a:spLocks noChangeShapeType="1"/>
          </p:cNvSpPr>
          <p:nvPr/>
        </p:nvSpPr>
        <p:spPr bwMode="auto">
          <a:xfrm flipH="1">
            <a:off x="4944637" y="4820816"/>
            <a:ext cx="0" cy="12751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6" name="Line 16"/>
          <p:cNvSpPr>
            <a:spLocks noChangeShapeType="1"/>
          </p:cNvSpPr>
          <p:nvPr/>
        </p:nvSpPr>
        <p:spPr bwMode="auto">
          <a:xfrm>
            <a:off x="4944637" y="6096000"/>
            <a:ext cx="19133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7" name="Freeform 17"/>
          <p:cNvSpPr>
            <a:spLocks/>
          </p:cNvSpPr>
          <p:nvPr/>
        </p:nvSpPr>
        <p:spPr bwMode="auto">
          <a:xfrm>
            <a:off x="5120578" y="5139612"/>
            <a:ext cx="1473510" cy="726589"/>
          </a:xfrm>
          <a:custGeom>
            <a:avLst/>
            <a:gdLst>
              <a:gd name="T0" fmla="*/ 0 w 1072"/>
              <a:gd name="T1" fmla="*/ 544 h 547"/>
              <a:gd name="T2" fmla="*/ 208 w 1072"/>
              <a:gd name="T3" fmla="*/ 16 h 547"/>
              <a:gd name="T4" fmla="*/ 704 w 1072"/>
              <a:gd name="T5" fmla="*/ 544 h 547"/>
              <a:gd name="T6" fmla="*/ 1072 w 1072"/>
              <a:gd name="T7" fmla="*/ 0 h 547"/>
              <a:gd name="T8" fmla="*/ 0 60000 65536"/>
              <a:gd name="T9" fmla="*/ 0 60000 65536"/>
              <a:gd name="T10" fmla="*/ 0 60000 65536"/>
              <a:gd name="T11" fmla="*/ 0 60000 65536"/>
              <a:gd name="T12" fmla="*/ 0 w 1072"/>
              <a:gd name="T13" fmla="*/ 0 h 547"/>
              <a:gd name="T14" fmla="*/ 1072 w 1072"/>
              <a:gd name="T15" fmla="*/ 547 h 547"/>
            </a:gdLst>
            <a:ahLst/>
            <a:cxnLst>
              <a:cxn ang="T8">
                <a:pos x="T0" y="T1"/>
              </a:cxn>
              <a:cxn ang="T9">
                <a:pos x="T2" y="T3"/>
              </a:cxn>
              <a:cxn ang="T10">
                <a:pos x="T4" y="T5"/>
              </a:cxn>
              <a:cxn ang="T11">
                <a:pos x="T6" y="T7"/>
              </a:cxn>
            </a:cxnLst>
            <a:rect l="T12" t="T13" r="T14" b="T15"/>
            <a:pathLst>
              <a:path w="1072" h="547">
                <a:moveTo>
                  <a:pt x="0" y="544"/>
                </a:moveTo>
                <a:cubicBezTo>
                  <a:pt x="35" y="456"/>
                  <a:pt x="91" y="16"/>
                  <a:pt x="208" y="16"/>
                </a:cubicBezTo>
                <a:cubicBezTo>
                  <a:pt x="325" y="16"/>
                  <a:pt x="560" y="547"/>
                  <a:pt x="704" y="544"/>
                </a:cubicBezTo>
                <a:cubicBezTo>
                  <a:pt x="848" y="541"/>
                  <a:pt x="995" y="113"/>
                  <a:pt x="1072" y="0"/>
                </a:cubicBezTo>
              </a:path>
            </a:pathLst>
          </a:custGeom>
          <a:noFill/>
          <a:ln w="9525">
            <a:solidFill>
              <a:srgbClr val="FF3300"/>
            </a:solidFill>
            <a:round/>
            <a:headEnd/>
            <a:tailEnd/>
          </a:ln>
        </p:spPr>
        <p:txBody>
          <a:bodyPr>
            <a:prstTxWarp prst="textNoShape">
              <a:avLst/>
            </a:prstTxWarp>
          </a:bodyPr>
          <a:lstStyle/>
          <a:p>
            <a:endParaRPr lang="en-US"/>
          </a:p>
        </p:txBody>
      </p:sp>
      <p:sp>
        <p:nvSpPr>
          <p:cNvPr id="124949" name="Text Box 21"/>
          <p:cNvSpPr txBox="1">
            <a:spLocks noChangeArrowheads="1"/>
          </p:cNvSpPr>
          <p:nvPr/>
        </p:nvSpPr>
        <p:spPr bwMode="auto">
          <a:xfrm>
            <a:off x="762000" y="1295400"/>
            <a:ext cx="3657600" cy="1381125"/>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marL="457200" indent="-457200" algn="l"/>
            <a:r>
              <a:rPr lang="en-US" sz="1400" b="0">
                <a:solidFill>
                  <a:schemeClr val="tx1"/>
                </a:solidFill>
                <a:latin typeface="Century Gothic" charset="0"/>
              </a:rPr>
              <a:t>          </a:t>
            </a:r>
            <a:r>
              <a:rPr lang="en-US" sz="1400">
                <a:solidFill>
                  <a:schemeClr val="tx1"/>
                </a:solidFill>
                <a:latin typeface="Century Gothic" charset="0"/>
              </a:rPr>
              <a:t>Convex Function:</a:t>
            </a:r>
            <a:r>
              <a:rPr lang="en-US" sz="1400" b="0">
                <a:solidFill>
                  <a:schemeClr val="tx1"/>
                </a:solidFill>
                <a:latin typeface="Century Gothic" charset="0"/>
              </a:rPr>
              <a:t> </a:t>
            </a:r>
          </a:p>
          <a:p>
            <a:pPr marL="457200" indent="-457200" algn="l">
              <a:buFontTx/>
              <a:buAutoNum type="arabicPeriod"/>
            </a:pPr>
            <a:r>
              <a:rPr lang="en-US" sz="1400" b="0">
                <a:solidFill>
                  <a:schemeClr val="tx1"/>
                </a:solidFill>
                <a:latin typeface="Century Gothic" charset="0"/>
              </a:rPr>
              <a:t>Smooth, with no sharp points or discontinuities</a:t>
            </a:r>
          </a:p>
          <a:p>
            <a:pPr marL="457200" indent="-457200" algn="l">
              <a:buFontTx/>
              <a:buAutoNum type="arabicPeriod" startAt="2"/>
            </a:pPr>
            <a:r>
              <a:rPr lang="en-US" sz="1400" b="0">
                <a:solidFill>
                  <a:schemeClr val="tx1"/>
                </a:solidFill>
                <a:latin typeface="Century Gothic" charset="0"/>
              </a:rPr>
              <a:t>A line drawn between any two points on the curve of the function </a:t>
            </a:r>
          </a:p>
          <a:p>
            <a:pPr marL="457200" indent="-457200" algn="l"/>
            <a:r>
              <a:rPr lang="en-US" sz="1400" b="0">
                <a:solidFill>
                  <a:schemeClr val="tx1"/>
                </a:solidFill>
                <a:latin typeface="Century Gothic" charset="0"/>
              </a:rPr>
              <a:t>         will lie </a:t>
            </a:r>
            <a:r>
              <a:rPr lang="en-US" sz="1400">
                <a:solidFill>
                  <a:srgbClr val="FF3300"/>
                </a:solidFill>
                <a:latin typeface="Century Gothic" charset="0"/>
              </a:rPr>
              <a:t>on or above</a:t>
            </a:r>
            <a:r>
              <a:rPr lang="en-US" sz="1400" b="0">
                <a:solidFill>
                  <a:schemeClr val="tx1"/>
                </a:solidFill>
                <a:latin typeface="Century Gothic" charset="0"/>
              </a:rPr>
              <a:t> the curve</a:t>
            </a:r>
          </a:p>
        </p:txBody>
      </p:sp>
      <p:sp>
        <p:nvSpPr>
          <p:cNvPr id="124950" name="Text Box 22"/>
          <p:cNvSpPr txBox="1">
            <a:spLocks noChangeArrowheads="1"/>
          </p:cNvSpPr>
          <p:nvPr/>
        </p:nvSpPr>
        <p:spPr bwMode="auto">
          <a:xfrm>
            <a:off x="4876800" y="1295400"/>
            <a:ext cx="3554413" cy="159385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marL="457200" indent="-457200" algn="l"/>
            <a:r>
              <a:rPr lang="en-US" sz="1400" b="0">
                <a:solidFill>
                  <a:schemeClr val="tx1"/>
                </a:solidFill>
                <a:latin typeface="Century Gothic" charset="0"/>
              </a:rPr>
              <a:t>          </a:t>
            </a:r>
            <a:r>
              <a:rPr lang="en-US" sz="1400">
                <a:solidFill>
                  <a:schemeClr val="tx1"/>
                </a:solidFill>
                <a:latin typeface="Century Gothic" charset="0"/>
              </a:rPr>
              <a:t>Concave Function: </a:t>
            </a:r>
          </a:p>
          <a:p>
            <a:pPr marL="457200" indent="-457200" algn="l">
              <a:buFontTx/>
              <a:buAutoNum type="arabicPeriod"/>
            </a:pPr>
            <a:r>
              <a:rPr lang="en-US" sz="1400" b="0">
                <a:solidFill>
                  <a:schemeClr val="tx1"/>
                </a:solidFill>
                <a:latin typeface="Century Gothic" charset="0"/>
              </a:rPr>
              <a:t>Smooth, with no sharp points or discontinuities</a:t>
            </a:r>
          </a:p>
          <a:p>
            <a:pPr marL="457200" indent="-457200" algn="l">
              <a:buFontTx/>
              <a:buAutoNum type="arabicPeriod" startAt="2"/>
            </a:pPr>
            <a:r>
              <a:rPr lang="en-US" sz="1400" b="0">
                <a:solidFill>
                  <a:schemeClr val="tx1"/>
                </a:solidFill>
                <a:latin typeface="Century Gothic" charset="0"/>
              </a:rPr>
              <a:t>A line drawn between any two points on the curve of the function will lie </a:t>
            </a:r>
            <a:r>
              <a:rPr lang="en-US" sz="1400">
                <a:solidFill>
                  <a:srgbClr val="FF3300"/>
                </a:solidFill>
                <a:latin typeface="Century Gothic" charset="0"/>
              </a:rPr>
              <a:t>on or below</a:t>
            </a:r>
            <a:r>
              <a:rPr lang="en-US" sz="1400" b="0">
                <a:solidFill>
                  <a:schemeClr val="tx1"/>
                </a:solidFill>
                <a:latin typeface="Century Gothic" charset="0"/>
              </a:rPr>
              <a:t> the curve</a:t>
            </a:r>
          </a:p>
        </p:txBody>
      </p:sp>
      <p:sp>
        <p:nvSpPr>
          <p:cNvPr id="124952" name="Text Box 24"/>
          <p:cNvSpPr txBox="1">
            <a:spLocks noChangeArrowheads="1"/>
          </p:cNvSpPr>
          <p:nvPr/>
        </p:nvSpPr>
        <p:spPr bwMode="auto">
          <a:xfrm>
            <a:off x="369888" y="3127375"/>
            <a:ext cx="1003300" cy="590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600" b="0">
                <a:solidFill>
                  <a:schemeClr val="tx1"/>
                </a:solidFill>
                <a:latin typeface="Century Gothic" charset="0"/>
              </a:rPr>
              <a:t>Convex</a:t>
            </a:r>
          </a:p>
          <a:p>
            <a:r>
              <a:rPr lang="en-US" sz="1600" b="0">
                <a:solidFill>
                  <a:schemeClr val="tx1"/>
                </a:solidFill>
                <a:latin typeface="Century Gothic" charset="0"/>
              </a:rPr>
              <a:t>function</a:t>
            </a:r>
          </a:p>
        </p:txBody>
      </p:sp>
      <p:sp>
        <p:nvSpPr>
          <p:cNvPr id="124953" name="Text Box 25"/>
          <p:cNvSpPr txBox="1">
            <a:spLocks noChangeArrowheads="1"/>
          </p:cNvSpPr>
          <p:nvPr/>
        </p:nvSpPr>
        <p:spPr bwMode="auto">
          <a:xfrm>
            <a:off x="7164388" y="3127375"/>
            <a:ext cx="1130300" cy="590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600" b="0">
                <a:solidFill>
                  <a:schemeClr val="tx1"/>
                </a:solidFill>
                <a:latin typeface="Century Gothic" charset="0"/>
              </a:rPr>
              <a:t>Concave</a:t>
            </a:r>
          </a:p>
          <a:p>
            <a:r>
              <a:rPr lang="en-US" sz="1600" b="0">
                <a:solidFill>
                  <a:schemeClr val="tx1"/>
                </a:solidFill>
                <a:latin typeface="Century Gothic" charset="0"/>
              </a:rPr>
              <a:t>function</a:t>
            </a:r>
          </a:p>
        </p:txBody>
      </p:sp>
      <p:sp>
        <p:nvSpPr>
          <p:cNvPr id="124954" name="Text Box 26"/>
          <p:cNvSpPr txBox="1">
            <a:spLocks noChangeArrowheads="1"/>
          </p:cNvSpPr>
          <p:nvPr/>
        </p:nvSpPr>
        <p:spPr bwMode="auto">
          <a:xfrm>
            <a:off x="225425" y="4718050"/>
            <a:ext cx="1130300" cy="1323975"/>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600" b="0">
                <a:solidFill>
                  <a:schemeClr val="tx1"/>
                </a:solidFill>
                <a:latin typeface="Century Gothic" charset="0"/>
              </a:rPr>
              <a:t>Convex</a:t>
            </a:r>
          </a:p>
          <a:p>
            <a:r>
              <a:rPr lang="en-US" sz="1600" b="0">
                <a:solidFill>
                  <a:schemeClr val="tx1"/>
                </a:solidFill>
                <a:latin typeface="Century Gothic" charset="0"/>
              </a:rPr>
              <a:t>function</a:t>
            </a:r>
          </a:p>
          <a:p>
            <a:r>
              <a:rPr lang="en-US" sz="1600" b="0">
                <a:solidFill>
                  <a:schemeClr val="tx1"/>
                </a:solidFill>
                <a:latin typeface="Century Gothic" charset="0"/>
              </a:rPr>
              <a:t>&amp;</a:t>
            </a:r>
          </a:p>
          <a:p>
            <a:r>
              <a:rPr lang="en-US" sz="1600" b="0">
                <a:solidFill>
                  <a:schemeClr val="tx1"/>
                </a:solidFill>
                <a:latin typeface="Century Gothic" charset="0"/>
              </a:rPr>
              <a:t>Concave</a:t>
            </a:r>
          </a:p>
          <a:p>
            <a:r>
              <a:rPr lang="en-US" sz="1600" b="0">
                <a:solidFill>
                  <a:schemeClr val="tx1"/>
                </a:solidFill>
                <a:latin typeface="Century Gothic" charset="0"/>
              </a:rPr>
              <a:t>function</a:t>
            </a:r>
          </a:p>
        </p:txBody>
      </p:sp>
      <p:sp>
        <p:nvSpPr>
          <p:cNvPr id="124955" name="Text Box 27"/>
          <p:cNvSpPr txBox="1">
            <a:spLocks noChangeArrowheads="1"/>
          </p:cNvSpPr>
          <p:nvPr/>
        </p:nvSpPr>
        <p:spPr bwMode="auto">
          <a:xfrm>
            <a:off x="7235825" y="4565650"/>
            <a:ext cx="1130300" cy="15684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600" b="0" dirty="0">
                <a:solidFill>
                  <a:schemeClr val="tx1"/>
                </a:solidFill>
                <a:latin typeface="Century Gothic" charset="0"/>
              </a:rPr>
              <a:t>Neither</a:t>
            </a:r>
          </a:p>
          <a:p>
            <a:r>
              <a:rPr lang="en-US" sz="1600" b="0" dirty="0">
                <a:solidFill>
                  <a:schemeClr val="tx1"/>
                </a:solidFill>
                <a:latin typeface="Century Gothic" charset="0"/>
              </a:rPr>
              <a:t>Convex</a:t>
            </a:r>
          </a:p>
          <a:p>
            <a:r>
              <a:rPr lang="en-US" sz="1600" b="0" dirty="0">
                <a:solidFill>
                  <a:schemeClr val="tx1"/>
                </a:solidFill>
                <a:latin typeface="Century Gothic" charset="0"/>
              </a:rPr>
              <a:t>function</a:t>
            </a:r>
          </a:p>
          <a:p>
            <a:r>
              <a:rPr lang="en-US" sz="1600" b="0" dirty="0">
                <a:solidFill>
                  <a:schemeClr val="tx1"/>
                </a:solidFill>
                <a:latin typeface="Century Gothic" charset="0"/>
              </a:rPr>
              <a:t>Nor</a:t>
            </a:r>
          </a:p>
          <a:p>
            <a:r>
              <a:rPr lang="en-US" sz="1600" b="0" dirty="0">
                <a:solidFill>
                  <a:schemeClr val="tx1"/>
                </a:solidFill>
                <a:latin typeface="Century Gothic" charset="0"/>
              </a:rPr>
              <a:t>Concave</a:t>
            </a:r>
          </a:p>
          <a:p>
            <a:r>
              <a:rPr lang="en-US" sz="1600" b="0" dirty="0">
                <a:solidFill>
                  <a:schemeClr val="tx1"/>
                </a:solidFill>
                <a:latin typeface="Century Gothic" charset="0"/>
              </a:rPr>
              <a:t>function</a:t>
            </a:r>
          </a:p>
        </p:txBody>
      </p:sp>
      <p:sp>
        <p:nvSpPr>
          <p:cNvPr id="23564" name="Line 28"/>
          <p:cNvSpPr>
            <a:spLocks noChangeShapeType="1"/>
          </p:cNvSpPr>
          <p:nvPr/>
        </p:nvSpPr>
        <p:spPr bwMode="auto">
          <a:xfrm>
            <a:off x="4724400" y="4419600"/>
            <a:ext cx="3962400" cy="0"/>
          </a:xfrm>
          <a:prstGeom prst="line">
            <a:avLst/>
          </a:prstGeom>
          <a:noFill/>
          <a:ln w="38100">
            <a:solidFill>
              <a:srgbClr val="33CC33"/>
            </a:solidFill>
            <a:round/>
            <a:headEnd/>
            <a:tailEnd/>
          </a:ln>
        </p:spPr>
        <p:txBody>
          <a:bodyPr>
            <a:prstTxWarp prst="textNoShape">
              <a:avLst/>
            </a:prstTxWarp>
          </a:bodyPr>
          <a:lstStyle/>
          <a:p>
            <a:endParaRPr lang="en-US"/>
          </a:p>
        </p:txBody>
      </p:sp>
      <p:sp>
        <p:nvSpPr>
          <p:cNvPr id="23565" name="Line 29"/>
          <p:cNvSpPr>
            <a:spLocks noChangeShapeType="1"/>
          </p:cNvSpPr>
          <p:nvPr/>
        </p:nvSpPr>
        <p:spPr bwMode="auto">
          <a:xfrm>
            <a:off x="4724400" y="4419600"/>
            <a:ext cx="0" cy="1828800"/>
          </a:xfrm>
          <a:prstGeom prst="line">
            <a:avLst/>
          </a:prstGeom>
          <a:noFill/>
          <a:ln w="38100">
            <a:solidFill>
              <a:srgbClr val="33CC33"/>
            </a:solidFill>
            <a:round/>
            <a:headEnd/>
            <a:tailEnd/>
          </a:ln>
        </p:spPr>
        <p:txBody>
          <a:bodyPr>
            <a:prstTxWarp prst="textNoShape">
              <a:avLst/>
            </a:prstTxWarp>
          </a:bodyPr>
          <a:lstStyle/>
          <a:p>
            <a:endParaRPr lang="en-US"/>
          </a:p>
        </p:txBody>
      </p:sp>
      <p:sp>
        <p:nvSpPr>
          <p:cNvPr id="26" name="Date Placeholder 25"/>
          <p:cNvSpPr>
            <a:spLocks noGrp="1"/>
          </p:cNvSpPr>
          <p:nvPr>
            <p:ph type="dt" sz="half" idx="10"/>
          </p:nvPr>
        </p:nvSpPr>
        <p:spPr/>
        <p:txBody>
          <a:bodyPr/>
          <a:lstStyle/>
          <a:p>
            <a:r>
              <a:rPr lang="en-US" smtClean="0"/>
              <a:t>10/2/2013,           10/9/2013</a:t>
            </a:r>
            <a:endParaRPr lang="en-US"/>
          </a:p>
        </p:txBody>
      </p:sp>
      <p:sp>
        <p:nvSpPr>
          <p:cNvPr id="2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66"/>
                                        </p:tgtEl>
                                        <p:attrNameLst>
                                          <p:attrName>style.visibility</p:attrName>
                                        </p:attrNameLst>
                                      </p:cBhvr>
                                      <p:to>
                                        <p:strVal val="visible"/>
                                      </p:to>
                                    </p:set>
                                    <p:animEffect transition="in" filter="dissolve">
                                      <p:cBhvr>
                                        <p:cTn id="7" dur="500"/>
                                        <p:tgtEl>
                                          <p:spTgt spid="235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567"/>
                                        </p:tgtEl>
                                        <p:attrNameLst>
                                          <p:attrName>style.visibility</p:attrName>
                                        </p:attrNameLst>
                                      </p:cBhvr>
                                      <p:to>
                                        <p:strVal val="visible"/>
                                      </p:to>
                                    </p:set>
                                    <p:animEffect transition="in" filter="dissolve">
                                      <p:cBhvr>
                                        <p:cTn id="10" dur="500"/>
                                        <p:tgtEl>
                                          <p:spTgt spid="2356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3568"/>
                                        </p:tgtEl>
                                        <p:attrNameLst>
                                          <p:attrName>style.visibility</p:attrName>
                                        </p:attrNameLst>
                                      </p:cBhvr>
                                      <p:to>
                                        <p:strVal val="visible"/>
                                      </p:to>
                                    </p:set>
                                    <p:animEffect transition="in" filter="dissolve">
                                      <p:cBhvr>
                                        <p:cTn id="13" dur="500"/>
                                        <p:tgtEl>
                                          <p:spTgt spid="2356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4950"/>
                                        </p:tgtEl>
                                        <p:attrNameLst>
                                          <p:attrName>style.visibility</p:attrName>
                                        </p:attrNameLst>
                                      </p:cBhvr>
                                      <p:to>
                                        <p:strVal val="visible"/>
                                      </p:to>
                                    </p:set>
                                    <p:animEffect transition="in" filter="dissolve">
                                      <p:cBhvr>
                                        <p:cTn id="16" dur="500"/>
                                        <p:tgtEl>
                                          <p:spTgt spid="12495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4953"/>
                                        </p:tgtEl>
                                        <p:attrNameLst>
                                          <p:attrName>style.visibility</p:attrName>
                                        </p:attrNameLst>
                                      </p:cBhvr>
                                      <p:to>
                                        <p:strVal val="visible"/>
                                      </p:to>
                                    </p:set>
                                    <p:animEffect transition="in" filter="dissolve">
                                      <p:cBhvr>
                                        <p:cTn id="19" dur="500"/>
                                        <p:tgtEl>
                                          <p:spTgt spid="12495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1" nodeType="clickEffect">
                                  <p:stCondLst>
                                    <p:cond delay="0"/>
                                  </p:stCondLst>
                                  <p:childTnLst>
                                    <p:set>
                                      <p:cBhvr>
                                        <p:cTn id="23" dur="1" fill="hold">
                                          <p:stCondLst>
                                            <p:cond delay="0"/>
                                          </p:stCondLst>
                                        </p:cTn>
                                        <p:tgtEl>
                                          <p:spTgt spid="23567"/>
                                        </p:tgtEl>
                                        <p:attrNameLst>
                                          <p:attrName>style.visibility</p:attrName>
                                        </p:attrNameLst>
                                      </p:cBhvr>
                                      <p:to>
                                        <p:strVal val="visible"/>
                                      </p:to>
                                    </p:set>
                                    <p:animEffect transition="in" filter="dissolve">
                                      <p:cBhvr>
                                        <p:cTn id="24" dur="500"/>
                                        <p:tgtEl>
                                          <p:spTgt spid="2356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3575"/>
                                        </p:tgtEl>
                                        <p:attrNameLst>
                                          <p:attrName>style.visibility</p:attrName>
                                        </p:attrNameLst>
                                      </p:cBhvr>
                                      <p:to>
                                        <p:strVal val="visible"/>
                                      </p:to>
                                    </p:set>
                                    <p:animEffect transition="in" filter="dissolve">
                                      <p:cBhvr>
                                        <p:cTn id="27" dur="500"/>
                                        <p:tgtEl>
                                          <p:spTgt spid="2357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3576"/>
                                        </p:tgtEl>
                                        <p:attrNameLst>
                                          <p:attrName>style.visibility</p:attrName>
                                        </p:attrNameLst>
                                      </p:cBhvr>
                                      <p:to>
                                        <p:strVal val="visible"/>
                                      </p:to>
                                    </p:set>
                                    <p:animEffect transition="in" filter="dissolve">
                                      <p:cBhvr>
                                        <p:cTn id="30" dur="500"/>
                                        <p:tgtEl>
                                          <p:spTgt spid="2357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577"/>
                                        </p:tgtEl>
                                        <p:attrNameLst>
                                          <p:attrName>style.visibility</p:attrName>
                                        </p:attrNameLst>
                                      </p:cBhvr>
                                      <p:to>
                                        <p:strVal val="visible"/>
                                      </p:to>
                                    </p:set>
                                    <p:animEffect transition="in" filter="dissolve">
                                      <p:cBhvr>
                                        <p:cTn id="33" dur="500"/>
                                        <p:tgtEl>
                                          <p:spTgt spid="2357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4955"/>
                                        </p:tgtEl>
                                        <p:attrNameLst>
                                          <p:attrName>style.visibility</p:attrName>
                                        </p:attrNameLst>
                                      </p:cBhvr>
                                      <p:to>
                                        <p:strVal val="visible"/>
                                      </p:to>
                                    </p:set>
                                    <p:animEffect transition="in" filter="dissolve">
                                      <p:cBhvr>
                                        <p:cTn id="36" dur="500"/>
                                        <p:tgtEl>
                                          <p:spTgt spid="12495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564"/>
                                        </p:tgtEl>
                                        <p:attrNameLst>
                                          <p:attrName>style.visibility</p:attrName>
                                        </p:attrNameLst>
                                      </p:cBhvr>
                                      <p:to>
                                        <p:strVal val="visible"/>
                                      </p:to>
                                    </p:set>
                                    <p:animEffect transition="in" filter="dissolve">
                                      <p:cBhvr>
                                        <p:cTn id="39" dur="500"/>
                                        <p:tgtEl>
                                          <p:spTgt spid="2356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565"/>
                                        </p:tgtEl>
                                        <p:attrNameLst>
                                          <p:attrName>style.visibility</p:attrName>
                                        </p:attrNameLst>
                                      </p:cBhvr>
                                      <p:to>
                                        <p:strVal val="visible"/>
                                      </p:to>
                                    </p:set>
                                    <p:animEffect transition="in" filter="dissolve">
                                      <p:cBhvr>
                                        <p:cTn id="42"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animBg="1"/>
      <p:bldP spid="23567" grpId="0" animBg="1"/>
      <p:bldP spid="23567" grpId="1" animBg="1"/>
      <p:bldP spid="23568" grpId="0" animBg="1"/>
      <p:bldP spid="23575" grpId="0" animBg="1"/>
      <p:bldP spid="23576" grpId="0" animBg="1"/>
      <p:bldP spid="23577" grpId="0" animBg="1"/>
      <p:bldP spid="124950" grpId="0" animBg="1"/>
      <p:bldP spid="124953" grpId="0" animBg="1"/>
      <p:bldP spid="124955" grpId="0" animBg="1"/>
      <p:bldP spid="23564" grpId="0" animBg="1"/>
      <p:bldP spid="235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1"/>
          </p:nvPr>
        </p:nvSpPr>
        <p:spPr>
          <a:noFill/>
        </p:spPr>
        <p:txBody>
          <a:bodyPr/>
          <a:lstStyle/>
          <a:p>
            <a:endParaRPr lang="en-US"/>
          </a:p>
          <a:p>
            <a:fld id="{85B8E0EC-824C-C14C-8BB2-DB92BB903811}" type="slidenum">
              <a:rPr lang="en-US"/>
              <a:pPr/>
              <a:t>18</a:t>
            </a:fld>
            <a:endParaRPr lang="en-US"/>
          </a:p>
        </p:txBody>
      </p:sp>
      <p:sp>
        <p:nvSpPr>
          <p:cNvPr id="24580" name="Rectangle 4"/>
          <p:cNvSpPr>
            <a:spLocks noGrp="1" noChangeArrowheads="1"/>
          </p:cNvSpPr>
          <p:nvPr>
            <p:ph type="title"/>
          </p:nvPr>
        </p:nvSpPr>
        <p:spPr/>
        <p:txBody>
          <a:bodyPr/>
          <a:lstStyle/>
          <a:p>
            <a:r>
              <a:rPr lang="en-US"/>
              <a:t>Convex Set</a:t>
            </a:r>
          </a:p>
        </p:txBody>
      </p:sp>
      <p:sp>
        <p:nvSpPr>
          <p:cNvPr id="24581" name="Freeform 6"/>
          <p:cNvSpPr>
            <a:spLocks/>
          </p:cNvSpPr>
          <p:nvPr/>
        </p:nvSpPr>
        <p:spPr bwMode="auto">
          <a:xfrm>
            <a:off x="1905000" y="2057400"/>
            <a:ext cx="1981200" cy="1371600"/>
          </a:xfrm>
          <a:custGeom>
            <a:avLst/>
            <a:gdLst>
              <a:gd name="T0" fmla="*/ 0 w 1920"/>
              <a:gd name="T1" fmla="*/ 579784600 h 1248"/>
              <a:gd name="T2" fmla="*/ 408870175 w 1920"/>
              <a:gd name="T3" fmla="*/ 115957339 h 1248"/>
              <a:gd name="T4" fmla="*/ 1073284129 w 1920"/>
              <a:gd name="T5" fmla="*/ 0 h 1248"/>
              <a:gd name="T6" fmla="*/ 1737698212 w 1920"/>
              <a:gd name="T7" fmla="*/ 347870952 h 1248"/>
              <a:gd name="T8" fmla="*/ 2044350746 w 1920"/>
              <a:gd name="T9" fmla="*/ 927655415 h 1248"/>
              <a:gd name="T10" fmla="*/ 2044350746 w 1920"/>
              <a:gd name="T11" fmla="*/ 1507441114 h 1248"/>
              <a:gd name="T12" fmla="*/ 306652663 w 1920"/>
              <a:gd name="T13" fmla="*/ 1449462461 h 1248"/>
              <a:gd name="T14" fmla="*/ 0 w 1920"/>
              <a:gd name="T15" fmla="*/ 579784600 h 1248"/>
              <a:gd name="T16" fmla="*/ 0 60000 65536"/>
              <a:gd name="T17" fmla="*/ 0 60000 65536"/>
              <a:gd name="T18" fmla="*/ 0 60000 65536"/>
              <a:gd name="T19" fmla="*/ 0 60000 65536"/>
              <a:gd name="T20" fmla="*/ 0 60000 65536"/>
              <a:gd name="T21" fmla="*/ 0 60000 65536"/>
              <a:gd name="T22" fmla="*/ 0 60000 65536"/>
              <a:gd name="T23" fmla="*/ 0 60000 65536"/>
              <a:gd name="T24" fmla="*/ 0 w 1920"/>
              <a:gd name="T25" fmla="*/ 0 h 1248"/>
              <a:gd name="T26" fmla="*/ 1920 w 1920"/>
              <a:gd name="T27" fmla="*/ 1248 h 12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0" h="1248">
                <a:moveTo>
                  <a:pt x="0" y="480"/>
                </a:moveTo>
                <a:lnTo>
                  <a:pt x="384" y="96"/>
                </a:lnTo>
                <a:lnTo>
                  <a:pt x="1008" y="0"/>
                </a:lnTo>
                <a:lnTo>
                  <a:pt x="1632" y="288"/>
                </a:lnTo>
                <a:lnTo>
                  <a:pt x="1920" y="768"/>
                </a:lnTo>
                <a:lnTo>
                  <a:pt x="1920" y="1248"/>
                </a:lnTo>
                <a:lnTo>
                  <a:pt x="288" y="1200"/>
                </a:lnTo>
                <a:lnTo>
                  <a:pt x="0" y="480"/>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sp>
        <p:nvSpPr>
          <p:cNvPr id="24582" name="Freeform 7"/>
          <p:cNvSpPr>
            <a:spLocks/>
          </p:cNvSpPr>
          <p:nvPr/>
        </p:nvSpPr>
        <p:spPr bwMode="auto">
          <a:xfrm>
            <a:off x="5334000" y="1905000"/>
            <a:ext cx="1981200" cy="1612900"/>
          </a:xfrm>
          <a:custGeom>
            <a:avLst/>
            <a:gdLst>
              <a:gd name="T0" fmla="*/ 996206246 w 1568"/>
              <a:gd name="T1" fmla="*/ 0 h 1016"/>
              <a:gd name="T2" fmla="*/ 306524980 w 1568"/>
              <a:gd name="T3" fmla="*/ 846772693 h 1016"/>
              <a:gd name="T4" fmla="*/ 0 w 1568"/>
              <a:gd name="T5" fmla="*/ 2056447800 h 1016"/>
              <a:gd name="T6" fmla="*/ 1302731147 w 1568"/>
              <a:gd name="T7" fmla="*/ 2147483647 h 1016"/>
              <a:gd name="T8" fmla="*/ 2147483647 w 1568"/>
              <a:gd name="T9" fmla="*/ 1451610048 h 1016"/>
              <a:gd name="T10" fmla="*/ 996206246 w 1568"/>
              <a:gd name="T11" fmla="*/ 0 h 1016"/>
              <a:gd name="T12" fmla="*/ 0 60000 65536"/>
              <a:gd name="T13" fmla="*/ 0 60000 65536"/>
              <a:gd name="T14" fmla="*/ 0 60000 65536"/>
              <a:gd name="T15" fmla="*/ 0 60000 65536"/>
              <a:gd name="T16" fmla="*/ 0 60000 65536"/>
              <a:gd name="T17" fmla="*/ 0 60000 65536"/>
              <a:gd name="T18" fmla="*/ 0 w 1568"/>
              <a:gd name="T19" fmla="*/ 0 h 1016"/>
              <a:gd name="T20" fmla="*/ 1568 w 1568"/>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568" h="1016">
                <a:moveTo>
                  <a:pt x="624" y="0"/>
                </a:moveTo>
                <a:lnTo>
                  <a:pt x="192" y="336"/>
                </a:lnTo>
                <a:lnTo>
                  <a:pt x="0" y="816"/>
                </a:lnTo>
                <a:cubicBezTo>
                  <a:pt x="104" y="923"/>
                  <a:pt x="560" y="1016"/>
                  <a:pt x="816" y="976"/>
                </a:cubicBezTo>
                <a:cubicBezTo>
                  <a:pt x="1072" y="936"/>
                  <a:pt x="1568" y="738"/>
                  <a:pt x="1536" y="576"/>
                </a:cubicBezTo>
                <a:lnTo>
                  <a:pt x="624" y="0"/>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sp>
        <p:nvSpPr>
          <p:cNvPr id="24583" name="Freeform 9"/>
          <p:cNvSpPr>
            <a:spLocks/>
          </p:cNvSpPr>
          <p:nvPr/>
        </p:nvSpPr>
        <p:spPr bwMode="auto">
          <a:xfrm>
            <a:off x="1524000" y="4495800"/>
            <a:ext cx="2133600" cy="1447800"/>
          </a:xfrm>
          <a:custGeom>
            <a:avLst/>
            <a:gdLst>
              <a:gd name="T0" fmla="*/ 0 w 1344"/>
              <a:gd name="T1" fmla="*/ 1330642541 h 912"/>
              <a:gd name="T2" fmla="*/ 1330642413 w 1344"/>
              <a:gd name="T3" fmla="*/ 725805004 h 912"/>
              <a:gd name="T4" fmla="*/ 604837479 w 1344"/>
              <a:gd name="T5" fmla="*/ 120967517 h 912"/>
              <a:gd name="T6" fmla="*/ 1935480091 w 1344"/>
              <a:gd name="T7" fmla="*/ 0 h 912"/>
              <a:gd name="T8" fmla="*/ 2147483647 w 1344"/>
              <a:gd name="T9" fmla="*/ 241935034 h 912"/>
              <a:gd name="T10" fmla="*/ 2147483647 w 1344"/>
              <a:gd name="T11" fmla="*/ 1088707605 h 912"/>
              <a:gd name="T12" fmla="*/ 2147483647 w 1344"/>
              <a:gd name="T13" fmla="*/ 1451610008 h 912"/>
              <a:gd name="T14" fmla="*/ 1935480091 w 1344"/>
              <a:gd name="T15" fmla="*/ 2147483647 h 912"/>
              <a:gd name="T16" fmla="*/ 0 w 1344"/>
              <a:gd name="T17" fmla="*/ 1330642541 h 9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4"/>
              <a:gd name="T28" fmla="*/ 0 h 912"/>
              <a:gd name="T29" fmla="*/ 1344 w 1344"/>
              <a:gd name="T30" fmla="*/ 912 h 9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4" h="912">
                <a:moveTo>
                  <a:pt x="0" y="528"/>
                </a:moveTo>
                <a:lnTo>
                  <a:pt x="528" y="288"/>
                </a:lnTo>
                <a:lnTo>
                  <a:pt x="240" y="48"/>
                </a:lnTo>
                <a:lnTo>
                  <a:pt x="768" y="0"/>
                </a:lnTo>
                <a:lnTo>
                  <a:pt x="1344" y="96"/>
                </a:lnTo>
                <a:lnTo>
                  <a:pt x="912" y="432"/>
                </a:lnTo>
                <a:lnTo>
                  <a:pt x="1248" y="576"/>
                </a:lnTo>
                <a:lnTo>
                  <a:pt x="768" y="912"/>
                </a:lnTo>
                <a:lnTo>
                  <a:pt x="0" y="528"/>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sp>
        <p:nvSpPr>
          <p:cNvPr id="24584" name="Freeform 10"/>
          <p:cNvSpPr>
            <a:spLocks/>
          </p:cNvSpPr>
          <p:nvPr/>
        </p:nvSpPr>
        <p:spPr bwMode="auto">
          <a:xfrm>
            <a:off x="4114800" y="4038600"/>
            <a:ext cx="2209800" cy="1828800"/>
          </a:xfrm>
          <a:custGeom>
            <a:avLst/>
            <a:gdLst>
              <a:gd name="T0" fmla="*/ 1209674973 w 1392"/>
              <a:gd name="T1" fmla="*/ 0 h 1152"/>
              <a:gd name="T2" fmla="*/ 0 w 1392"/>
              <a:gd name="T3" fmla="*/ 1088707435 h 1152"/>
              <a:gd name="T4" fmla="*/ 1088707515 w 1392"/>
              <a:gd name="T5" fmla="*/ 2147483647 h 1152"/>
              <a:gd name="T6" fmla="*/ 2147483647 w 1392"/>
              <a:gd name="T7" fmla="*/ 2147483647 h 1152"/>
              <a:gd name="T8" fmla="*/ 2147483647 w 1392"/>
              <a:gd name="T9" fmla="*/ 1451609782 h 1152"/>
              <a:gd name="T10" fmla="*/ 1733867686 w 1392"/>
              <a:gd name="T11" fmla="*/ 1088707435 h 1152"/>
              <a:gd name="T12" fmla="*/ 1353324622 w 1392"/>
              <a:gd name="T13" fmla="*/ 143648101 h 1152"/>
              <a:gd name="T14" fmla="*/ 1209674973 w 1392"/>
              <a:gd name="T15" fmla="*/ 0 h 1152"/>
              <a:gd name="T16" fmla="*/ 0 60000 65536"/>
              <a:gd name="T17" fmla="*/ 0 60000 65536"/>
              <a:gd name="T18" fmla="*/ 0 60000 65536"/>
              <a:gd name="T19" fmla="*/ 0 60000 65536"/>
              <a:gd name="T20" fmla="*/ 0 60000 65536"/>
              <a:gd name="T21" fmla="*/ 0 60000 65536"/>
              <a:gd name="T22" fmla="*/ 0 60000 65536"/>
              <a:gd name="T23" fmla="*/ 0 60000 65536"/>
              <a:gd name="T24" fmla="*/ 0 w 1392"/>
              <a:gd name="T25" fmla="*/ 0 h 1152"/>
              <a:gd name="T26" fmla="*/ 1392 w 1392"/>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2" h="1152">
                <a:moveTo>
                  <a:pt x="480" y="0"/>
                </a:moveTo>
                <a:lnTo>
                  <a:pt x="0" y="432"/>
                </a:lnTo>
                <a:lnTo>
                  <a:pt x="432" y="1152"/>
                </a:lnTo>
                <a:lnTo>
                  <a:pt x="1392" y="1104"/>
                </a:lnTo>
                <a:lnTo>
                  <a:pt x="1296" y="576"/>
                </a:lnTo>
                <a:cubicBezTo>
                  <a:pt x="1179" y="464"/>
                  <a:pt x="814" y="518"/>
                  <a:pt x="688" y="432"/>
                </a:cubicBezTo>
                <a:cubicBezTo>
                  <a:pt x="562" y="346"/>
                  <a:pt x="568" y="135"/>
                  <a:pt x="537" y="57"/>
                </a:cubicBezTo>
                <a:lnTo>
                  <a:pt x="480" y="0"/>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sp>
        <p:nvSpPr>
          <p:cNvPr id="24585" name="Oval 11"/>
          <p:cNvSpPr>
            <a:spLocks noChangeArrowheads="1"/>
          </p:cNvSpPr>
          <p:nvPr/>
        </p:nvSpPr>
        <p:spPr bwMode="auto">
          <a:xfrm>
            <a:off x="6324600" y="4267200"/>
            <a:ext cx="1828800" cy="1143000"/>
          </a:xfrm>
          <a:prstGeom prst="ellipse">
            <a:avLst/>
          </a:prstGeom>
          <a:solidFill>
            <a:srgbClr val="FFFF00"/>
          </a:solidFill>
          <a:ln w="9525">
            <a:solidFill>
              <a:srgbClr val="33CC33"/>
            </a:solidFill>
            <a:round/>
            <a:headEnd/>
            <a:tailEnd/>
          </a:ln>
        </p:spPr>
        <p:txBody>
          <a:bodyPr wrap="none" anchor="ctr">
            <a:prstTxWarp prst="textNoShape">
              <a:avLst/>
            </a:prstTxWarp>
          </a:bodyPr>
          <a:lstStyle/>
          <a:p>
            <a:endParaRPr lang="en-US"/>
          </a:p>
        </p:txBody>
      </p:sp>
      <p:sp>
        <p:nvSpPr>
          <p:cNvPr id="24586" name="Oval 12"/>
          <p:cNvSpPr>
            <a:spLocks noChangeArrowheads="1"/>
          </p:cNvSpPr>
          <p:nvPr/>
        </p:nvSpPr>
        <p:spPr bwMode="auto">
          <a:xfrm>
            <a:off x="6934200" y="4572000"/>
            <a:ext cx="685800" cy="457200"/>
          </a:xfrm>
          <a:prstGeom prst="ellipse">
            <a:avLst/>
          </a:prstGeom>
          <a:solidFill>
            <a:schemeClr val="bg1"/>
          </a:solidFill>
          <a:ln w="9525">
            <a:solidFill>
              <a:srgbClr val="33CC33"/>
            </a:solidFill>
            <a:round/>
            <a:headEnd/>
            <a:tailEnd/>
          </a:ln>
        </p:spPr>
        <p:txBody>
          <a:bodyPr wrap="none" anchor="ctr">
            <a:prstTxWarp prst="textNoShape">
              <a:avLst/>
            </a:prstTxWarp>
          </a:bodyPr>
          <a:lstStyle/>
          <a:p>
            <a:endParaRPr lang="en-US"/>
          </a:p>
        </p:txBody>
      </p:sp>
      <p:sp>
        <p:nvSpPr>
          <p:cNvPr id="24587" name="Text Box 13"/>
          <p:cNvSpPr txBox="1">
            <a:spLocks noChangeArrowheads="1"/>
          </p:cNvSpPr>
          <p:nvPr/>
        </p:nvSpPr>
        <p:spPr bwMode="auto">
          <a:xfrm>
            <a:off x="1066800" y="1295400"/>
            <a:ext cx="6711950" cy="641350"/>
          </a:xfrm>
          <a:prstGeom prst="rect">
            <a:avLst/>
          </a:prstGeom>
          <a:noFill/>
          <a:ln w="9525">
            <a:noFill/>
            <a:miter lim="800000"/>
            <a:headEnd/>
            <a:tailEnd/>
          </a:ln>
        </p:spPr>
        <p:txBody>
          <a:bodyPr>
            <a:prstTxWarp prst="textNoShape">
              <a:avLst/>
            </a:prstTxWarp>
            <a:spAutoFit/>
          </a:bodyPr>
          <a:lstStyle/>
          <a:p>
            <a:pPr algn="l"/>
            <a:r>
              <a:rPr lang="en-US">
                <a:solidFill>
                  <a:schemeClr val="tx1"/>
                </a:solidFill>
                <a:latin typeface="Century Gothic" charset="0"/>
              </a:rPr>
              <a:t>Convex set: a set such that if any two points in the set are joined by a straight line and the entire line lies in the set</a:t>
            </a:r>
          </a:p>
        </p:txBody>
      </p:sp>
      <p:sp>
        <p:nvSpPr>
          <p:cNvPr id="24588" name="Line 14"/>
          <p:cNvSpPr>
            <a:spLocks noChangeShapeType="1"/>
          </p:cNvSpPr>
          <p:nvPr/>
        </p:nvSpPr>
        <p:spPr bwMode="auto">
          <a:xfrm>
            <a:off x="609600" y="3810000"/>
            <a:ext cx="7620000" cy="0"/>
          </a:xfrm>
          <a:prstGeom prst="line">
            <a:avLst/>
          </a:prstGeom>
          <a:noFill/>
          <a:ln w="57150">
            <a:solidFill>
              <a:srgbClr val="33CC33"/>
            </a:solidFill>
            <a:round/>
            <a:headEnd/>
            <a:tailEnd/>
          </a:ln>
        </p:spPr>
        <p:txBody>
          <a:bodyPr>
            <a:prstTxWarp prst="textNoShape">
              <a:avLst/>
            </a:prstTxWarp>
          </a:bodyPr>
          <a:lstStyle/>
          <a:p>
            <a:endParaRPr lang="en-US"/>
          </a:p>
        </p:txBody>
      </p:sp>
      <p:sp>
        <p:nvSpPr>
          <p:cNvPr id="126991" name="Text Box 15"/>
          <p:cNvSpPr txBox="1">
            <a:spLocks noChangeArrowheads="1"/>
          </p:cNvSpPr>
          <p:nvPr/>
        </p:nvSpPr>
        <p:spPr bwMode="auto">
          <a:xfrm>
            <a:off x="485775" y="2360613"/>
            <a:ext cx="1054100" cy="650875"/>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Convex</a:t>
            </a:r>
          </a:p>
          <a:p>
            <a:r>
              <a:rPr lang="en-US">
                <a:solidFill>
                  <a:schemeClr val="tx1"/>
                </a:solidFill>
                <a:latin typeface="Century Gothic" charset="0"/>
              </a:rPr>
              <a:t>Sets</a:t>
            </a:r>
          </a:p>
        </p:txBody>
      </p:sp>
      <p:sp>
        <p:nvSpPr>
          <p:cNvPr id="126992" name="Text Box 16"/>
          <p:cNvSpPr txBox="1">
            <a:spLocks noChangeArrowheads="1"/>
          </p:cNvSpPr>
          <p:nvPr/>
        </p:nvSpPr>
        <p:spPr bwMode="auto">
          <a:xfrm>
            <a:off x="303213" y="4494213"/>
            <a:ext cx="1573212" cy="650875"/>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Non-convex</a:t>
            </a:r>
          </a:p>
          <a:p>
            <a:r>
              <a:rPr lang="en-US">
                <a:solidFill>
                  <a:schemeClr val="tx1"/>
                </a:solidFill>
                <a:latin typeface="Century Gothic" charset="0"/>
              </a:rPr>
              <a:t>Sets</a:t>
            </a:r>
          </a:p>
        </p:txBody>
      </p:sp>
      <p:sp>
        <p:nvSpPr>
          <p:cNvPr id="15" name="Date Placeholder 14"/>
          <p:cNvSpPr>
            <a:spLocks noGrp="1"/>
          </p:cNvSpPr>
          <p:nvPr>
            <p:ph type="dt" sz="half" idx="10"/>
          </p:nvPr>
        </p:nvSpPr>
        <p:spPr/>
        <p:txBody>
          <a:bodyPr/>
          <a:lstStyle/>
          <a:p>
            <a:r>
              <a:rPr lang="en-US" smtClean="0"/>
              <a:t>10/2/2013,           10/9/2013</a:t>
            </a:r>
            <a:endParaRPr lang="en-US"/>
          </a:p>
        </p:txBody>
      </p:sp>
      <p:sp>
        <p:nvSpPr>
          <p:cNvPr id="16"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a:noFill/>
        </p:spPr>
        <p:txBody>
          <a:bodyPr/>
          <a:lstStyle/>
          <a:p>
            <a:endParaRPr lang="en-US"/>
          </a:p>
          <a:p>
            <a:fld id="{AA5AE0F8-D706-F04B-ADCF-DFBC2DB41592}" type="slidenum">
              <a:rPr lang="en-US"/>
              <a:pPr/>
              <a:t>19</a:t>
            </a:fld>
            <a:endParaRPr lang="en-US"/>
          </a:p>
        </p:txBody>
      </p:sp>
      <p:sp>
        <p:nvSpPr>
          <p:cNvPr id="25604" name="Rectangle 2"/>
          <p:cNvSpPr>
            <a:spLocks noGrp="1" noChangeArrowheads="1"/>
          </p:cNvSpPr>
          <p:nvPr>
            <p:ph type="title"/>
          </p:nvPr>
        </p:nvSpPr>
        <p:spPr/>
        <p:txBody>
          <a:bodyPr/>
          <a:lstStyle/>
          <a:p>
            <a:r>
              <a:rPr lang="en-US"/>
              <a:t>Quadratic Programming Problems</a:t>
            </a:r>
          </a:p>
        </p:txBody>
      </p:sp>
      <p:sp>
        <p:nvSpPr>
          <p:cNvPr id="146436" name="Rectangle 4"/>
          <p:cNvSpPr>
            <a:spLocks noChangeArrowheads="1"/>
          </p:cNvSpPr>
          <p:nvPr/>
        </p:nvSpPr>
        <p:spPr bwMode="auto">
          <a:xfrm>
            <a:off x="685800" y="1219200"/>
            <a:ext cx="8153400" cy="36576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bodyPr>
          <a:lstStyle/>
          <a:p>
            <a:pPr marL="342900" indent="-342900" algn="l">
              <a:lnSpc>
                <a:spcPct val="80000"/>
              </a:lnSpc>
              <a:spcBef>
                <a:spcPct val="20000"/>
              </a:spcBef>
            </a:pPr>
            <a:r>
              <a:rPr lang="en-US" sz="2000" b="0" dirty="0">
                <a:solidFill>
                  <a:schemeClr val="tx1"/>
                </a:solidFill>
                <a:latin typeface="Courier New" charset="0"/>
              </a:rPr>
              <a:t>MAX (MIN)    </a:t>
            </a:r>
            <a:r>
              <a:rPr lang="en-US" sz="2000" b="0" dirty="0">
                <a:solidFill>
                  <a:srgbClr val="FF3300"/>
                </a:solidFill>
                <a:latin typeface="Courier New" charset="0"/>
              </a:rPr>
              <a:t>F(x</a:t>
            </a:r>
            <a:r>
              <a:rPr lang="en-US" sz="2000" b="0" baseline="-25000" dirty="0">
                <a:solidFill>
                  <a:srgbClr val="FF3300"/>
                </a:solidFill>
                <a:latin typeface="Courier New" charset="0"/>
              </a:rPr>
              <a:t>1</a:t>
            </a:r>
            <a:r>
              <a:rPr lang="en-US" sz="2000" b="0" dirty="0">
                <a:solidFill>
                  <a:srgbClr val="FF3300"/>
                </a:solidFill>
                <a:latin typeface="Courier New" charset="0"/>
              </a:rPr>
              <a:t>,x</a:t>
            </a:r>
            <a:r>
              <a:rPr lang="en-US" sz="2000" b="0" baseline="-25000" dirty="0">
                <a:solidFill>
                  <a:srgbClr val="FF3300"/>
                </a:solidFill>
                <a:latin typeface="Courier New" charset="0"/>
              </a:rPr>
              <a:t>2</a:t>
            </a:r>
            <a:r>
              <a:rPr lang="en-US" sz="2000" b="0" dirty="0">
                <a:solidFill>
                  <a:srgbClr val="FF3300"/>
                </a:solidFill>
                <a:latin typeface="Courier New" charset="0"/>
              </a:rPr>
              <a:t>,…,</a:t>
            </a:r>
            <a:r>
              <a:rPr lang="en-US" sz="2000" b="0" dirty="0" err="1">
                <a:solidFill>
                  <a:srgbClr val="FF3300"/>
                </a:solidFill>
                <a:latin typeface="Courier New" charset="0"/>
              </a:rPr>
              <a:t>x</a:t>
            </a:r>
            <a:r>
              <a:rPr lang="en-US" sz="2000" b="0" baseline="-25000" dirty="0" err="1">
                <a:solidFill>
                  <a:srgbClr val="FF3300"/>
                </a:solidFill>
                <a:latin typeface="Courier New" charset="0"/>
              </a:rPr>
              <a:t>n</a:t>
            </a:r>
            <a:r>
              <a:rPr lang="en-US" sz="2000" b="0" dirty="0">
                <a:solidFill>
                  <a:srgbClr val="FF3300"/>
                </a:solidFill>
                <a:latin typeface="Courier New" charset="0"/>
              </a:rPr>
              <a:t>)  </a:t>
            </a:r>
            <a:r>
              <a:rPr lang="en-US" sz="2000" dirty="0">
                <a:solidFill>
                  <a:srgbClr val="FF3300"/>
                </a:solidFill>
                <a:latin typeface="Courier New" charset="0"/>
              </a:rPr>
              <a:t>F is a </a:t>
            </a:r>
            <a:r>
              <a:rPr lang="en-US" sz="2000" u="sng" dirty="0">
                <a:solidFill>
                  <a:srgbClr val="FF3300"/>
                </a:solidFill>
                <a:latin typeface="Courier New" charset="0"/>
              </a:rPr>
              <a:t>quadratic</a:t>
            </a:r>
            <a:r>
              <a:rPr lang="en-US" sz="2000" dirty="0">
                <a:solidFill>
                  <a:srgbClr val="FF3300"/>
                </a:solidFill>
                <a:latin typeface="Courier New" charset="0"/>
              </a:rPr>
              <a:t> function</a:t>
            </a:r>
          </a:p>
          <a:p>
            <a:pPr marL="342900" indent="-342900" algn="l">
              <a:lnSpc>
                <a:spcPct val="80000"/>
              </a:lnSpc>
              <a:spcBef>
                <a:spcPct val="20000"/>
              </a:spcBef>
            </a:pPr>
            <a:r>
              <a:rPr lang="en-US" sz="2000" dirty="0">
                <a:solidFill>
                  <a:srgbClr val="FF3300"/>
                </a:solidFill>
                <a:latin typeface="Courier New" charset="0"/>
              </a:rPr>
              <a:t>  </a:t>
            </a:r>
            <a:r>
              <a:rPr lang="en-US" sz="2000" dirty="0" smtClean="0">
                <a:solidFill>
                  <a:srgbClr val="FF3300"/>
                </a:solidFill>
                <a:latin typeface="Courier New" charset="0"/>
              </a:rPr>
              <a:t>	F=Σ</a:t>
            </a:r>
            <a:r>
              <a:rPr lang="en-US" sz="2000" baseline="-25000" dirty="0" smtClean="0">
                <a:solidFill>
                  <a:srgbClr val="FF3300"/>
                </a:solidFill>
                <a:latin typeface="Courier New" charset="0"/>
                <a:sym typeface="Symbol" charset="2"/>
              </a:rPr>
              <a:t>i</a:t>
            </a:r>
            <a:r>
              <a:rPr lang="en-US" sz="2000" dirty="0" smtClean="0">
                <a:solidFill>
                  <a:srgbClr val="FF3300"/>
                </a:solidFill>
                <a:latin typeface="Courier New" charset="0"/>
                <a:sym typeface="Math1" pitchFamily="2" charset="2"/>
              </a:rPr>
              <a:t>A</a:t>
            </a:r>
            <a:r>
              <a:rPr lang="en-US" sz="2000" baseline="-25000" dirty="0" smtClean="0">
                <a:solidFill>
                  <a:srgbClr val="FF3300"/>
                </a:solidFill>
                <a:latin typeface="Courier New" charset="0"/>
                <a:sym typeface="Math1" pitchFamily="2" charset="2"/>
              </a:rPr>
              <a:t>i</a:t>
            </a:r>
            <a:r>
              <a:rPr lang="en-US" sz="2000" dirty="0" smtClean="0">
                <a:solidFill>
                  <a:srgbClr val="FF3300"/>
                </a:solidFill>
                <a:latin typeface="Courier New" charset="0"/>
                <a:sym typeface="Math1" pitchFamily="2" charset="2"/>
              </a:rPr>
              <a:t>X</a:t>
            </a:r>
            <a:r>
              <a:rPr lang="en-US" sz="2000" baseline="-25000" dirty="0" smtClean="0">
                <a:solidFill>
                  <a:srgbClr val="FF3300"/>
                </a:solidFill>
                <a:latin typeface="Courier New" charset="0"/>
                <a:sym typeface="Math1" pitchFamily="2" charset="2"/>
              </a:rPr>
              <a:t>i</a:t>
            </a:r>
            <a:r>
              <a:rPr lang="en-US" sz="2000" baseline="30000" dirty="0" smtClean="0">
                <a:solidFill>
                  <a:srgbClr val="FF3300"/>
                </a:solidFill>
                <a:latin typeface="Courier New" charset="0"/>
                <a:sym typeface="Math1" pitchFamily="2" charset="2"/>
              </a:rPr>
              <a:t>2</a:t>
            </a:r>
            <a:r>
              <a:rPr lang="en-US" sz="2000" dirty="0" smtClean="0">
                <a:solidFill>
                  <a:srgbClr val="FF3300"/>
                </a:solidFill>
                <a:latin typeface="Courier New" charset="0"/>
                <a:sym typeface="Math1" pitchFamily="2" charset="2"/>
              </a:rPr>
              <a:t>+Σ</a:t>
            </a:r>
            <a:r>
              <a:rPr lang="en-US" sz="2000" baseline="-25000" dirty="0" smtClean="0">
                <a:solidFill>
                  <a:srgbClr val="FF3300"/>
                </a:solidFill>
                <a:latin typeface="Courier New" charset="0"/>
                <a:sym typeface="Symbol" charset="2"/>
              </a:rPr>
              <a:t>i</a:t>
            </a:r>
            <a:r>
              <a:rPr lang="en-US" sz="2000" dirty="0" smtClean="0">
                <a:solidFill>
                  <a:srgbClr val="FF3300"/>
                </a:solidFill>
                <a:latin typeface="Courier New" charset="0"/>
                <a:sym typeface="Symbol" charset="2"/>
              </a:rPr>
              <a:t>Σ</a:t>
            </a:r>
            <a:r>
              <a:rPr lang="en-US" sz="2000" baseline="-25000" dirty="0" smtClean="0">
                <a:solidFill>
                  <a:srgbClr val="FF3300"/>
                </a:solidFill>
                <a:latin typeface="Courier New" charset="0"/>
                <a:sym typeface="Symbol" charset="2"/>
              </a:rPr>
              <a:t>j</a:t>
            </a:r>
            <a:r>
              <a:rPr lang="en-US" sz="2000" dirty="0" smtClean="0">
                <a:solidFill>
                  <a:srgbClr val="FF3300"/>
                </a:solidFill>
                <a:latin typeface="Courier New" charset="0"/>
                <a:sym typeface="Math1" pitchFamily="2" charset="2"/>
              </a:rPr>
              <a:t>B</a:t>
            </a:r>
            <a:r>
              <a:rPr lang="en-US" sz="2000" baseline="-25000" dirty="0" smtClean="0">
                <a:solidFill>
                  <a:srgbClr val="FF3300"/>
                </a:solidFill>
                <a:latin typeface="Courier New" charset="0"/>
                <a:sym typeface="Math1" pitchFamily="2" charset="2"/>
              </a:rPr>
              <a:t>ij</a:t>
            </a:r>
            <a:r>
              <a:rPr lang="en-US" sz="2000" dirty="0" smtClean="0">
                <a:solidFill>
                  <a:srgbClr val="FF3300"/>
                </a:solidFill>
                <a:latin typeface="Courier New" charset="0"/>
                <a:sym typeface="Math1" pitchFamily="2" charset="2"/>
              </a:rPr>
              <a:t>X</a:t>
            </a:r>
            <a:r>
              <a:rPr lang="en-US" sz="2000" baseline="-25000" dirty="0" smtClean="0">
                <a:solidFill>
                  <a:srgbClr val="FF3300"/>
                </a:solidFill>
                <a:latin typeface="Courier New" charset="0"/>
                <a:sym typeface="Math1" pitchFamily="2" charset="2"/>
              </a:rPr>
              <a:t>i</a:t>
            </a:r>
            <a:r>
              <a:rPr lang="en-US" sz="2000" dirty="0" smtClean="0">
                <a:solidFill>
                  <a:srgbClr val="FF3300"/>
                </a:solidFill>
                <a:latin typeface="Courier New" charset="0"/>
                <a:sym typeface="Math1" pitchFamily="2" charset="2"/>
              </a:rPr>
              <a:t>X</a:t>
            </a:r>
            <a:r>
              <a:rPr lang="en-US" sz="2000" baseline="-25000" dirty="0" smtClean="0">
                <a:solidFill>
                  <a:srgbClr val="FF3300"/>
                </a:solidFill>
                <a:latin typeface="Courier New" charset="0"/>
                <a:sym typeface="Math1" pitchFamily="2" charset="2"/>
              </a:rPr>
              <a:t>j</a:t>
            </a:r>
            <a:r>
              <a:rPr lang="en-US" sz="2000" dirty="0" smtClean="0">
                <a:solidFill>
                  <a:srgbClr val="FF3300"/>
                </a:solidFill>
                <a:latin typeface="Courier New" charset="0"/>
                <a:sym typeface="Math1" pitchFamily="2" charset="2"/>
              </a:rPr>
              <a:t>+</a:t>
            </a:r>
            <a:r>
              <a:rPr lang="en-US" sz="2000" dirty="0" smtClean="0">
                <a:solidFill>
                  <a:srgbClr val="FF3300"/>
                </a:solidFill>
                <a:latin typeface="Courier New" charset="0"/>
                <a:sym typeface="Symbol" charset="2"/>
              </a:rPr>
              <a:t>Σ</a:t>
            </a:r>
            <a:r>
              <a:rPr lang="en-US" sz="2000" baseline="-25000" dirty="0" smtClean="0">
                <a:solidFill>
                  <a:srgbClr val="FF3300"/>
                </a:solidFill>
                <a:latin typeface="Courier New" charset="0"/>
                <a:sym typeface="Symbol" charset="2"/>
              </a:rPr>
              <a:t>i</a:t>
            </a:r>
            <a:r>
              <a:rPr lang="en-US" sz="2000" dirty="0" smtClean="0">
                <a:solidFill>
                  <a:srgbClr val="FF3300"/>
                </a:solidFill>
                <a:latin typeface="Courier New" charset="0"/>
                <a:sym typeface="Math1" pitchFamily="2" charset="2"/>
              </a:rPr>
              <a:t>C</a:t>
            </a:r>
            <a:r>
              <a:rPr lang="en-US" sz="2000" baseline="-25000" dirty="0" smtClean="0">
                <a:solidFill>
                  <a:srgbClr val="FF3300"/>
                </a:solidFill>
                <a:latin typeface="Courier New" charset="0"/>
                <a:sym typeface="Math1" pitchFamily="2" charset="2"/>
              </a:rPr>
              <a:t>i</a:t>
            </a:r>
            <a:r>
              <a:rPr lang="en-US" sz="2000" dirty="0" smtClean="0">
                <a:solidFill>
                  <a:srgbClr val="FF3300"/>
                </a:solidFill>
                <a:latin typeface="Courier New" charset="0"/>
                <a:sym typeface="Math1" pitchFamily="2" charset="2"/>
              </a:rPr>
              <a:t>X</a:t>
            </a:r>
            <a:r>
              <a:rPr lang="en-US" sz="2000" baseline="-25000" dirty="0" smtClean="0">
                <a:solidFill>
                  <a:srgbClr val="FF3300"/>
                </a:solidFill>
                <a:latin typeface="Courier New" charset="0"/>
                <a:sym typeface="Math1" pitchFamily="2" charset="2"/>
              </a:rPr>
              <a:t>i</a:t>
            </a:r>
            <a:r>
              <a:rPr lang="en-US" sz="2000" dirty="0">
                <a:solidFill>
                  <a:srgbClr val="FF3300"/>
                </a:solidFill>
                <a:latin typeface="Courier New" charset="0"/>
                <a:sym typeface="Math1" pitchFamily="2" charset="2"/>
              </a:rPr>
              <a:t>+D</a:t>
            </a:r>
          </a:p>
          <a:p>
            <a:pPr marL="342900" indent="-342900" algn="l">
              <a:lnSpc>
                <a:spcPct val="80000"/>
              </a:lnSpc>
              <a:spcBef>
                <a:spcPct val="20000"/>
              </a:spcBef>
            </a:pPr>
            <a:r>
              <a:rPr lang="en-US" sz="2000" b="0" dirty="0">
                <a:solidFill>
                  <a:schemeClr val="tx1"/>
                </a:solidFill>
                <a:latin typeface="Courier New" charset="0"/>
              </a:rPr>
              <a:t>ST</a:t>
            </a:r>
          </a:p>
          <a:p>
            <a:pPr marL="342900" indent="-342900" algn="l">
              <a:lnSpc>
                <a:spcPct val="80000"/>
              </a:lnSpc>
              <a:spcBef>
                <a:spcPct val="20000"/>
              </a:spcBef>
            </a:pPr>
            <a:r>
              <a:rPr lang="en-US" sz="2000" b="0" dirty="0">
                <a:solidFill>
                  <a:schemeClr val="tx1"/>
                </a:solidFill>
                <a:latin typeface="Courier New" charset="0"/>
              </a:rPr>
              <a:t>			 </a:t>
            </a:r>
            <a:r>
              <a:rPr lang="en-US" sz="1600" dirty="0">
                <a:solidFill>
                  <a:schemeClr val="accent1"/>
                </a:solidFill>
                <a:latin typeface="Courier New" charset="0"/>
              </a:rPr>
              <a:t>G</a:t>
            </a:r>
            <a:r>
              <a:rPr lang="en-US" sz="1600" baseline="-25000" dirty="0">
                <a:solidFill>
                  <a:schemeClr val="accent1"/>
                </a:solidFill>
                <a:latin typeface="Courier New" charset="0"/>
              </a:rPr>
              <a:t>1</a:t>
            </a:r>
            <a:r>
              <a:rPr lang="en-US" sz="1600" dirty="0">
                <a:solidFill>
                  <a:schemeClr val="accent1"/>
                </a:solidFill>
                <a:latin typeface="Courier New" charset="0"/>
              </a:rPr>
              <a:t>(x1,x2,…,</a:t>
            </a:r>
            <a:r>
              <a:rPr lang="en-US" sz="1600" dirty="0" err="1">
                <a:solidFill>
                  <a:schemeClr val="accent1"/>
                </a:solidFill>
                <a:latin typeface="Courier New" charset="0"/>
              </a:rPr>
              <a:t>x</a:t>
            </a:r>
            <a:r>
              <a:rPr lang="en-US" sz="1600" baseline="-25000" dirty="0" err="1">
                <a:solidFill>
                  <a:schemeClr val="accent1"/>
                </a:solidFill>
                <a:latin typeface="Courier New" charset="0"/>
              </a:rPr>
              <a:t>n</a:t>
            </a:r>
            <a:r>
              <a:rPr lang="en-US" sz="1600" dirty="0">
                <a:solidFill>
                  <a:schemeClr val="accent1"/>
                </a:solidFill>
                <a:latin typeface="Courier New" charset="0"/>
              </a:rPr>
              <a:t>)</a:t>
            </a:r>
            <a:r>
              <a:rPr lang="en-US" sz="1600" dirty="0">
                <a:solidFill>
                  <a:schemeClr val="accent1"/>
                </a:solidFill>
                <a:latin typeface="Courier New" charset="0"/>
                <a:sym typeface="Math1" pitchFamily="2" charset="2"/>
              </a:rPr>
              <a:t>= B</a:t>
            </a:r>
            <a:r>
              <a:rPr lang="en-US" sz="1600" baseline="-25000" dirty="0">
                <a:solidFill>
                  <a:schemeClr val="accent1"/>
                </a:solidFill>
                <a:latin typeface="Courier New" charset="0"/>
                <a:sym typeface="Math1" pitchFamily="2" charset="2"/>
              </a:rPr>
              <a:t>1</a:t>
            </a:r>
            <a:endParaRPr lang="en-US" sz="1600" dirty="0">
              <a:solidFill>
                <a:schemeClr val="accent1"/>
              </a:solidFill>
              <a:latin typeface="Courier New" charset="0"/>
              <a:sym typeface="Math1" pitchFamily="2" charset="2"/>
            </a:endParaRPr>
          </a:p>
          <a:p>
            <a:pPr marL="342900" indent="-342900" algn="l">
              <a:lnSpc>
                <a:spcPct val="80000"/>
              </a:lnSpc>
              <a:spcBef>
                <a:spcPct val="20000"/>
              </a:spcBef>
            </a:pPr>
            <a:r>
              <a:rPr lang="en-US" sz="1600" dirty="0">
                <a:solidFill>
                  <a:schemeClr val="accent1"/>
                </a:solidFill>
                <a:latin typeface="Courier New" charset="0"/>
                <a:sym typeface="Math1" pitchFamily="2" charset="2"/>
              </a:rPr>
              <a:t>	   		 </a:t>
            </a:r>
            <a:r>
              <a:rPr lang="en-US" sz="1600" dirty="0">
                <a:solidFill>
                  <a:schemeClr val="accent1"/>
                </a:solidFill>
                <a:latin typeface="Courier New" charset="0"/>
              </a:rPr>
              <a:t>G</a:t>
            </a:r>
            <a:r>
              <a:rPr lang="en-US" sz="1600" baseline="-25000" dirty="0">
                <a:solidFill>
                  <a:schemeClr val="accent1"/>
                </a:solidFill>
                <a:latin typeface="Courier New" charset="0"/>
              </a:rPr>
              <a:t>2</a:t>
            </a:r>
            <a:r>
              <a:rPr lang="en-US" sz="1600" dirty="0">
                <a:solidFill>
                  <a:schemeClr val="accent1"/>
                </a:solidFill>
                <a:latin typeface="Courier New" charset="0"/>
              </a:rPr>
              <a:t>(x1,x2,…,</a:t>
            </a:r>
            <a:r>
              <a:rPr lang="en-US" sz="1600" dirty="0" err="1">
                <a:solidFill>
                  <a:schemeClr val="accent1"/>
                </a:solidFill>
                <a:latin typeface="Courier New" charset="0"/>
              </a:rPr>
              <a:t>x</a:t>
            </a:r>
            <a:r>
              <a:rPr lang="en-US" sz="1600" baseline="-25000" dirty="0" err="1">
                <a:solidFill>
                  <a:schemeClr val="accent1"/>
                </a:solidFill>
                <a:latin typeface="Courier New" charset="0"/>
              </a:rPr>
              <a:t>n</a:t>
            </a:r>
            <a:r>
              <a:rPr lang="en-US" sz="1600" dirty="0">
                <a:solidFill>
                  <a:schemeClr val="accent1"/>
                </a:solidFill>
                <a:latin typeface="Courier New" charset="0"/>
              </a:rPr>
              <a:t>)</a:t>
            </a:r>
            <a:r>
              <a:rPr lang="en-US" sz="1600" dirty="0">
                <a:solidFill>
                  <a:schemeClr val="accent1"/>
                </a:solidFill>
                <a:latin typeface="Courier New" charset="0"/>
                <a:sym typeface="Math1" pitchFamily="2" charset="2"/>
              </a:rPr>
              <a:t>= B</a:t>
            </a:r>
            <a:r>
              <a:rPr lang="en-US" sz="1600" baseline="-25000" dirty="0">
                <a:solidFill>
                  <a:schemeClr val="accent1"/>
                </a:solidFill>
                <a:latin typeface="Courier New" charset="0"/>
                <a:sym typeface="Math1" pitchFamily="2" charset="2"/>
              </a:rPr>
              <a:t>2</a:t>
            </a: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p>
          <a:p>
            <a:pPr marL="342900" indent="-342900" algn="l">
              <a:lnSpc>
                <a:spcPct val="80000"/>
              </a:lnSpc>
              <a:spcBef>
                <a:spcPct val="20000"/>
              </a:spcBef>
            </a:pPr>
            <a:r>
              <a:rPr lang="en-US" sz="1600" dirty="0">
                <a:solidFill>
                  <a:schemeClr val="accent1"/>
                </a:solidFill>
                <a:latin typeface="Courier New" charset="0"/>
              </a:rPr>
              <a:t>			 G</a:t>
            </a:r>
            <a:r>
              <a:rPr lang="en-US" sz="1600" baseline="-25000" dirty="0">
                <a:solidFill>
                  <a:schemeClr val="accent1"/>
                </a:solidFill>
                <a:latin typeface="Courier New" charset="0"/>
              </a:rPr>
              <a:t>m</a:t>
            </a:r>
            <a:r>
              <a:rPr lang="en-US" sz="1600" dirty="0">
                <a:solidFill>
                  <a:schemeClr val="accent1"/>
                </a:solidFill>
                <a:latin typeface="Courier New" charset="0"/>
              </a:rPr>
              <a:t>(x1,x2,…,</a:t>
            </a:r>
            <a:r>
              <a:rPr lang="en-US" sz="1600" dirty="0" err="1">
                <a:solidFill>
                  <a:schemeClr val="accent1"/>
                </a:solidFill>
                <a:latin typeface="Courier New" charset="0"/>
              </a:rPr>
              <a:t>x</a:t>
            </a:r>
            <a:r>
              <a:rPr lang="en-US" sz="1600" baseline="-25000" dirty="0" err="1">
                <a:solidFill>
                  <a:schemeClr val="accent1"/>
                </a:solidFill>
                <a:latin typeface="Courier New" charset="0"/>
              </a:rPr>
              <a:t>n</a:t>
            </a:r>
            <a:r>
              <a:rPr lang="en-US" sz="1600" dirty="0">
                <a:solidFill>
                  <a:schemeClr val="accent1"/>
                </a:solidFill>
                <a:latin typeface="Courier New" charset="0"/>
              </a:rPr>
              <a:t>)</a:t>
            </a:r>
            <a:r>
              <a:rPr lang="en-US" sz="1600" dirty="0">
                <a:solidFill>
                  <a:schemeClr val="accent1"/>
                </a:solidFill>
                <a:latin typeface="Courier New" charset="0"/>
                <a:sym typeface="Math1" pitchFamily="2" charset="2"/>
              </a:rPr>
              <a:t>=</a:t>
            </a:r>
            <a:r>
              <a:rPr lang="en-US" sz="1600" dirty="0" err="1">
                <a:solidFill>
                  <a:schemeClr val="accent1"/>
                </a:solidFill>
                <a:latin typeface="Courier New" charset="0"/>
                <a:sym typeface="Math1" pitchFamily="2" charset="2"/>
              </a:rPr>
              <a:t>B</a:t>
            </a:r>
            <a:r>
              <a:rPr lang="en-US" sz="1600" baseline="-25000" dirty="0" err="1">
                <a:solidFill>
                  <a:schemeClr val="accent1"/>
                </a:solidFill>
                <a:latin typeface="Courier New" charset="0"/>
                <a:sym typeface="Math1" pitchFamily="2" charset="2"/>
              </a:rPr>
              <a:t>m</a:t>
            </a:r>
            <a:endParaRPr lang="en-US" sz="1600" baseline="-25000" dirty="0">
              <a:solidFill>
                <a:schemeClr val="accent1"/>
              </a:solidFill>
              <a:latin typeface="Courier New" charset="0"/>
              <a:sym typeface="Math1" pitchFamily="2" charset="2"/>
            </a:endParaRPr>
          </a:p>
          <a:p>
            <a:pPr marL="342900" indent="-342900" algn="l">
              <a:lnSpc>
                <a:spcPct val="80000"/>
              </a:lnSpc>
              <a:spcBef>
                <a:spcPct val="20000"/>
              </a:spcBef>
            </a:pPr>
            <a:endParaRPr lang="en-US" sz="1600" baseline="-25000" dirty="0">
              <a:solidFill>
                <a:schemeClr val="accent1"/>
              </a:solidFill>
              <a:latin typeface="Courier New" charset="0"/>
              <a:sym typeface="Math1" pitchFamily="2" charset="2"/>
            </a:endParaRPr>
          </a:p>
          <a:p>
            <a:pPr marL="342900" indent="-342900" algn="l">
              <a:lnSpc>
                <a:spcPct val="80000"/>
              </a:lnSpc>
              <a:spcBef>
                <a:spcPct val="20000"/>
              </a:spcBef>
            </a:pPr>
            <a:r>
              <a:rPr lang="en-US" sz="1600" dirty="0">
                <a:solidFill>
                  <a:schemeClr val="accent1"/>
                </a:solidFill>
                <a:latin typeface="Courier New" charset="0"/>
              </a:rPr>
              <a:t>			 H</a:t>
            </a:r>
            <a:r>
              <a:rPr lang="en-US" sz="1600" baseline="-25000" dirty="0">
                <a:solidFill>
                  <a:schemeClr val="accent1"/>
                </a:solidFill>
                <a:latin typeface="Courier New" charset="0"/>
              </a:rPr>
              <a:t>1</a:t>
            </a:r>
            <a:r>
              <a:rPr lang="en-US" sz="1600" dirty="0">
                <a:solidFill>
                  <a:schemeClr val="accent1"/>
                </a:solidFill>
                <a:latin typeface="Courier New" charset="0"/>
              </a:rPr>
              <a:t>(x1,x2,…,</a:t>
            </a:r>
            <a:r>
              <a:rPr lang="en-US" sz="1600" dirty="0" smtClean="0">
                <a:solidFill>
                  <a:schemeClr val="accent1"/>
                </a:solidFill>
                <a:latin typeface="Courier New" charset="0"/>
              </a:rPr>
              <a:t>x</a:t>
            </a:r>
            <a:r>
              <a:rPr lang="en-US" sz="1600" baseline="-25000" dirty="0" smtClean="0">
                <a:solidFill>
                  <a:schemeClr val="accent1"/>
                </a:solidFill>
                <a:latin typeface="Courier New" charset="0"/>
              </a:rPr>
              <a:t>n</a:t>
            </a:r>
            <a:r>
              <a:rPr lang="en-US" sz="1600" dirty="0" smtClean="0">
                <a:solidFill>
                  <a:schemeClr val="accent1"/>
                </a:solidFill>
                <a:latin typeface="Courier New" charset="0"/>
              </a:rPr>
              <a:t>)≤(≥)</a:t>
            </a:r>
            <a:r>
              <a:rPr lang="en-US" sz="1600" dirty="0" smtClean="0">
                <a:solidFill>
                  <a:schemeClr val="accent1"/>
                </a:solidFill>
                <a:latin typeface="Courier New" charset="0"/>
                <a:sym typeface="Math1" pitchFamily="2" charset="2"/>
              </a:rPr>
              <a:t>R</a:t>
            </a:r>
            <a:r>
              <a:rPr lang="en-US" sz="1600" baseline="-25000" dirty="0" smtClean="0">
                <a:solidFill>
                  <a:schemeClr val="accent1"/>
                </a:solidFill>
                <a:latin typeface="Courier New" charset="0"/>
                <a:sym typeface="Math1" pitchFamily="2" charset="2"/>
              </a:rPr>
              <a:t>1</a:t>
            </a:r>
            <a:endParaRPr lang="en-US" sz="1600" dirty="0">
              <a:solidFill>
                <a:schemeClr val="accent1"/>
              </a:solidFill>
              <a:latin typeface="Courier New" charset="0"/>
              <a:sym typeface="Math1" pitchFamily="2" charset="2"/>
            </a:endParaRPr>
          </a:p>
          <a:p>
            <a:pPr marL="342900" indent="-342900" algn="l">
              <a:lnSpc>
                <a:spcPct val="80000"/>
              </a:lnSpc>
              <a:spcBef>
                <a:spcPct val="20000"/>
              </a:spcBef>
            </a:pPr>
            <a:r>
              <a:rPr lang="en-US" sz="1600" dirty="0">
                <a:solidFill>
                  <a:schemeClr val="accent1"/>
                </a:solidFill>
                <a:latin typeface="Courier New" charset="0"/>
                <a:sym typeface="Math1" pitchFamily="2" charset="2"/>
              </a:rPr>
              <a:t>			 </a:t>
            </a:r>
            <a:r>
              <a:rPr lang="en-US" sz="1600" dirty="0">
                <a:solidFill>
                  <a:schemeClr val="accent1"/>
                </a:solidFill>
                <a:latin typeface="Courier New" charset="0"/>
              </a:rPr>
              <a:t>H</a:t>
            </a:r>
            <a:r>
              <a:rPr lang="en-US" sz="1600" baseline="-25000" dirty="0">
                <a:solidFill>
                  <a:schemeClr val="accent1"/>
                </a:solidFill>
                <a:latin typeface="Courier New" charset="0"/>
              </a:rPr>
              <a:t>2</a:t>
            </a:r>
            <a:r>
              <a:rPr lang="en-US" sz="1600" dirty="0">
                <a:solidFill>
                  <a:schemeClr val="accent1"/>
                </a:solidFill>
                <a:latin typeface="Courier New" charset="0"/>
              </a:rPr>
              <a:t>(x1,x2,…,x</a:t>
            </a:r>
            <a:r>
              <a:rPr lang="en-US" sz="1600" baseline="-25000" dirty="0">
                <a:solidFill>
                  <a:schemeClr val="accent1"/>
                </a:solidFill>
                <a:latin typeface="Courier New" charset="0"/>
              </a:rPr>
              <a:t>n</a:t>
            </a:r>
            <a:r>
              <a:rPr lang="en-US" sz="1600" dirty="0" smtClean="0">
                <a:solidFill>
                  <a:schemeClr val="accent1"/>
                </a:solidFill>
                <a:latin typeface="Courier New" charset="0"/>
              </a:rPr>
              <a:t>)≤(≥)</a:t>
            </a:r>
            <a:r>
              <a:rPr lang="en-US" sz="1600" dirty="0" smtClean="0">
                <a:solidFill>
                  <a:schemeClr val="accent1"/>
                </a:solidFill>
                <a:latin typeface="Courier New" charset="0"/>
                <a:sym typeface="Math1" pitchFamily="2" charset="2"/>
              </a:rPr>
              <a:t>R</a:t>
            </a:r>
            <a:r>
              <a:rPr lang="en-US" sz="1600" baseline="-25000" dirty="0" smtClean="0">
                <a:solidFill>
                  <a:schemeClr val="accent1"/>
                </a:solidFill>
                <a:latin typeface="Courier New" charset="0"/>
                <a:sym typeface="Math1" pitchFamily="2" charset="2"/>
              </a:rPr>
              <a:t>2</a:t>
            </a:r>
            <a:endParaRPr lang="en-US" sz="1600" baseline="-25000" dirty="0">
              <a:solidFill>
                <a:schemeClr val="accent1"/>
              </a:solidFill>
              <a:latin typeface="Courier New" charset="0"/>
              <a:sym typeface="Math1" pitchFamily="2" charset="2"/>
            </a:endParaRP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r>
              <a:rPr lang="en-US" sz="1600" baseline="-25000" dirty="0" smtClean="0">
                <a:solidFill>
                  <a:schemeClr val="accent1"/>
                </a:solidFill>
                <a:latin typeface="Courier New" charset="0"/>
                <a:sym typeface="Math1" pitchFamily="2" charset="2"/>
              </a:rPr>
              <a:t>.</a:t>
            </a: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r>
              <a:rPr lang="en-US" sz="1600" dirty="0">
                <a:solidFill>
                  <a:schemeClr val="accent1"/>
                </a:solidFill>
                <a:latin typeface="Courier New" charset="0"/>
              </a:rPr>
              <a:t>H</a:t>
            </a:r>
            <a:r>
              <a:rPr lang="en-US" sz="1600" baseline="-25000" dirty="0">
                <a:solidFill>
                  <a:schemeClr val="accent1"/>
                </a:solidFill>
                <a:latin typeface="Courier New" charset="0"/>
              </a:rPr>
              <a:t>k</a:t>
            </a:r>
            <a:r>
              <a:rPr lang="en-US" sz="1600" dirty="0">
                <a:solidFill>
                  <a:schemeClr val="accent1"/>
                </a:solidFill>
                <a:latin typeface="Courier New" charset="0"/>
              </a:rPr>
              <a:t>(x1,x2,…,</a:t>
            </a:r>
            <a:r>
              <a:rPr lang="en-US" sz="1600" dirty="0" err="1">
                <a:solidFill>
                  <a:schemeClr val="accent1"/>
                </a:solidFill>
                <a:latin typeface="Courier New" charset="0"/>
              </a:rPr>
              <a:t>x</a:t>
            </a:r>
            <a:r>
              <a:rPr lang="en-US" sz="1600" baseline="-25000" dirty="0" err="1">
                <a:solidFill>
                  <a:schemeClr val="accent1"/>
                </a:solidFill>
                <a:latin typeface="Courier New" charset="0"/>
              </a:rPr>
              <a:t>n</a:t>
            </a:r>
            <a:r>
              <a:rPr lang="en-US" sz="1600" dirty="0" err="1" smtClean="0">
                <a:solidFill>
                  <a:schemeClr val="accent1"/>
                </a:solidFill>
                <a:latin typeface="Courier New" charset="0"/>
              </a:rPr>
              <a:t>)≤(≥)</a:t>
            </a:r>
            <a:r>
              <a:rPr lang="en-US" sz="1600" dirty="0" err="1" smtClean="0">
                <a:solidFill>
                  <a:schemeClr val="accent1"/>
                </a:solidFill>
                <a:latin typeface="Courier New" charset="0"/>
                <a:sym typeface="Math1" pitchFamily="2" charset="2"/>
              </a:rPr>
              <a:t>R</a:t>
            </a:r>
            <a:r>
              <a:rPr lang="en-US" sz="1600" baseline="-25000" dirty="0" err="1" smtClean="0">
                <a:solidFill>
                  <a:schemeClr val="accent1"/>
                </a:solidFill>
                <a:latin typeface="Courier New" charset="0"/>
                <a:sym typeface="Math1" pitchFamily="2" charset="2"/>
              </a:rPr>
              <a:t>k</a:t>
            </a:r>
            <a:endParaRPr lang="en-US" sz="1600" baseline="-25000" dirty="0">
              <a:solidFill>
                <a:schemeClr val="accent1"/>
              </a:solidFill>
              <a:latin typeface="Courier New" charset="0"/>
              <a:sym typeface="Math1" pitchFamily="2" charset="2"/>
            </a:endParaRPr>
          </a:p>
          <a:p>
            <a:pPr marL="342900" indent="-342900" algn="l">
              <a:lnSpc>
                <a:spcPct val="80000"/>
              </a:lnSpc>
              <a:spcBef>
                <a:spcPct val="20000"/>
              </a:spcBef>
            </a:pPr>
            <a:endParaRPr lang="en-US" sz="1400" b="0" baseline="-25000" dirty="0">
              <a:solidFill>
                <a:schemeClr val="accent1"/>
              </a:solidFill>
              <a:latin typeface="Courier New" charset="0"/>
              <a:sym typeface="Math1" pitchFamily="2" charset="2"/>
            </a:endParaRPr>
          </a:p>
          <a:p>
            <a:pPr marL="342900" indent="-342900" algn="l">
              <a:lnSpc>
                <a:spcPct val="80000"/>
              </a:lnSpc>
              <a:spcBef>
                <a:spcPct val="20000"/>
              </a:spcBef>
            </a:pPr>
            <a:endParaRPr lang="en-US" sz="1400" b="0" dirty="0">
              <a:solidFill>
                <a:schemeClr val="accent1"/>
              </a:solidFill>
              <a:latin typeface="Courier New" charset="0"/>
              <a:sym typeface="Math1" pitchFamily="2" charset="2"/>
            </a:endParaRPr>
          </a:p>
          <a:p>
            <a:pPr marL="342900" indent="-342900" algn="l">
              <a:lnSpc>
                <a:spcPct val="80000"/>
              </a:lnSpc>
              <a:spcBef>
                <a:spcPct val="20000"/>
              </a:spcBef>
            </a:pPr>
            <a:endParaRPr lang="en-US" sz="2000" b="0" dirty="0">
              <a:solidFill>
                <a:schemeClr val="tx1"/>
              </a:solidFill>
              <a:latin typeface="Courier New" charset="0"/>
              <a:sym typeface="Math1" pitchFamily="2" charset="2"/>
            </a:endParaRPr>
          </a:p>
        </p:txBody>
      </p:sp>
      <p:sp>
        <p:nvSpPr>
          <p:cNvPr id="25606" name="AutoShape 5"/>
          <p:cNvSpPr>
            <a:spLocks/>
          </p:cNvSpPr>
          <p:nvPr/>
        </p:nvSpPr>
        <p:spPr bwMode="auto">
          <a:xfrm flipH="1">
            <a:off x="5027613" y="2290763"/>
            <a:ext cx="306387" cy="2433637"/>
          </a:xfrm>
          <a:prstGeom prst="leftBrace">
            <a:avLst>
              <a:gd name="adj1" fmla="val 116130"/>
              <a:gd name="adj2" fmla="val 44255"/>
            </a:avLst>
          </a:prstGeom>
          <a:noFill/>
          <a:ln w="38100">
            <a:solidFill>
              <a:srgbClr val="33CC33"/>
            </a:solidFill>
            <a:round/>
            <a:headEnd/>
            <a:tailEnd/>
          </a:ln>
        </p:spPr>
        <p:txBody>
          <a:bodyPr wrap="none" anchor="ctr">
            <a:prstTxWarp prst="textNoShape">
              <a:avLst/>
            </a:prstTxWarp>
          </a:bodyPr>
          <a:lstStyle/>
          <a:p>
            <a:endParaRPr lang="en-US"/>
          </a:p>
        </p:txBody>
      </p:sp>
      <p:sp>
        <p:nvSpPr>
          <p:cNvPr id="146439" name="Text Box 7"/>
          <p:cNvSpPr txBox="1">
            <a:spLocks noChangeArrowheads="1"/>
          </p:cNvSpPr>
          <p:nvPr/>
        </p:nvSpPr>
        <p:spPr bwMode="auto">
          <a:xfrm>
            <a:off x="228600" y="5029200"/>
            <a:ext cx="8726488" cy="1200329"/>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square">
            <a:prstTxWarp prst="textNoShape">
              <a:avLst/>
            </a:prstTxWarp>
            <a:spAutoFit/>
          </a:bodyPr>
          <a:lstStyle/>
          <a:p>
            <a:pPr algn="l">
              <a:buFont typeface="Arial" pitchFamily="34" charset="0"/>
              <a:buChar char="•"/>
            </a:pPr>
            <a:r>
              <a:rPr lang="en-US" b="0" dirty="0" smtClean="0">
                <a:solidFill>
                  <a:schemeClr val="tx1"/>
                </a:solidFill>
                <a:latin typeface="Century Gothic" charset="0"/>
              </a:rPr>
              <a:t> The </a:t>
            </a:r>
            <a:r>
              <a:rPr lang="en-US" dirty="0">
                <a:solidFill>
                  <a:schemeClr val="tx1"/>
                </a:solidFill>
                <a:latin typeface="Century Gothic" charset="0"/>
              </a:rPr>
              <a:t>only</a:t>
            </a:r>
            <a:r>
              <a:rPr lang="en-US" b="0" dirty="0">
                <a:solidFill>
                  <a:schemeClr val="tx1"/>
                </a:solidFill>
                <a:latin typeface="Century Gothic" charset="0"/>
              </a:rPr>
              <a:t> </a:t>
            </a:r>
            <a:r>
              <a:rPr lang="en-US" dirty="0">
                <a:solidFill>
                  <a:schemeClr val="tx1"/>
                </a:solidFill>
                <a:latin typeface="Century Gothic" charset="0"/>
              </a:rPr>
              <a:t>difference </a:t>
            </a:r>
            <a:r>
              <a:rPr lang="en-US" b="0" dirty="0">
                <a:solidFill>
                  <a:schemeClr val="tx1"/>
                </a:solidFill>
                <a:latin typeface="Century Gothic" charset="0"/>
              </a:rPr>
              <a:t>between an LP model and a Quadratic Programming </a:t>
            </a:r>
          </a:p>
          <a:p>
            <a:pPr algn="l"/>
            <a:r>
              <a:rPr lang="en-US" b="0" dirty="0">
                <a:solidFill>
                  <a:schemeClr val="tx1"/>
                </a:solidFill>
                <a:latin typeface="Century Gothic" charset="0"/>
              </a:rPr>
              <a:t>model is the </a:t>
            </a:r>
            <a:r>
              <a:rPr lang="en-US" dirty="0">
                <a:solidFill>
                  <a:schemeClr val="tx1"/>
                </a:solidFill>
                <a:latin typeface="Century Gothic" charset="0"/>
              </a:rPr>
              <a:t>functional form of the OBJECTIVE FUNCTION</a:t>
            </a:r>
            <a:r>
              <a:rPr lang="en-US" b="0" dirty="0" smtClean="0">
                <a:solidFill>
                  <a:schemeClr val="tx1"/>
                </a:solidFill>
                <a:latin typeface="Century Gothic" charset="0"/>
              </a:rPr>
              <a:t>.</a:t>
            </a:r>
          </a:p>
          <a:p>
            <a:pPr algn="l">
              <a:buFont typeface="Arial" pitchFamily="34" charset="0"/>
              <a:buChar char="•"/>
            </a:pPr>
            <a:r>
              <a:rPr lang="en-US" b="0" dirty="0" smtClean="0">
                <a:solidFill>
                  <a:schemeClr val="tx1"/>
                </a:solidFill>
                <a:latin typeface="Century Gothic" charset="0"/>
              </a:rPr>
              <a:t>  Quadratic programming problems are NOT necessarily Convex or Concave programming problems.</a:t>
            </a:r>
            <a:endParaRPr lang="en-US" b="0" dirty="0">
              <a:solidFill>
                <a:schemeClr val="tx1"/>
              </a:solidFill>
              <a:latin typeface="Century Gothic" charset="0"/>
            </a:endParaRPr>
          </a:p>
        </p:txBody>
      </p:sp>
      <p:sp>
        <p:nvSpPr>
          <p:cNvPr id="25608" name="Text Box 8"/>
          <p:cNvSpPr txBox="1">
            <a:spLocks noChangeArrowheads="1"/>
          </p:cNvSpPr>
          <p:nvPr/>
        </p:nvSpPr>
        <p:spPr bwMode="auto">
          <a:xfrm>
            <a:off x="5334000" y="3048000"/>
            <a:ext cx="3051175" cy="641350"/>
          </a:xfrm>
          <a:prstGeom prst="rect">
            <a:avLst/>
          </a:prstGeom>
          <a:noFill/>
          <a:ln w="9525">
            <a:noFill/>
            <a:miter lim="800000"/>
            <a:headEnd/>
            <a:tailEnd/>
          </a:ln>
        </p:spPr>
        <p:txBody>
          <a:bodyPr wrap="none">
            <a:prstTxWarp prst="textNoShape">
              <a:avLst/>
            </a:prstTxWarp>
            <a:spAutoFit/>
          </a:bodyPr>
          <a:lstStyle/>
          <a:p>
            <a:pPr algn="l"/>
            <a:r>
              <a:rPr lang="en-US">
                <a:solidFill>
                  <a:srgbClr val="009900"/>
                </a:solidFill>
                <a:latin typeface="Courier New" charset="0"/>
              </a:rPr>
              <a:t>Gi and Hi are linear </a:t>
            </a:r>
          </a:p>
          <a:p>
            <a:pPr algn="l"/>
            <a:r>
              <a:rPr lang="en-US">
                <a:solidFill>
                  <a:srgbClr val="009900"/>
                </a:solidFill>
                <a:latin typeface="Courier New" charset="0"/>
              </a:rPr>
              <a:t>functions</a:t>
            </a:r>
          </a:p>
        </p:txBody>
      </p:sp>
      <p:sp>
        <p:nvSpPr>
          <p:cNvPr id="25609" name="Line 9"/>
          <p:cNvSpPr>
            <a:spLocks noChangeShapeType="1"/>
          </p:cNvSpPr>
          <p:nvPr/>
        </p:nvSpPr>
        <p:spPr bwMode="auto">
          <a:xfrm>
            <a:off x="4648200" y="1379538"/>
            <a:ext cx="227013" cy="0"/>
          </a:xfrm>
          <a:prstGeom prst="line">
            <a:avLst/>
          </a:prstGeom>
          <a:noFill/>
          <a:ln w="38100">
            <a:solidFill>
              <a:srgbClr val="FF3300"/>
            </a:solidFill>
            <a:round/>
            <a:headEnd/>
            <a:tailEnd type="triangle" w="med" len="med"/>
          </a:ln>
        </p:spPr>
        <p:txBody>
          <a:bodyPr>
            <a:prstTxWarp prst="textNoShape">
              <a:avLst/>
            </a:prstTxWarp>
          </a:bodyPr>
          <a:lstStyle/>
          <a:p>
            <a:endParaRPr lang="en-US"/>
          </a:p>
        </p:txBody>
      </p:sp>
      <p:sp>
        <p:nvSpPr>
          <p:cNvPr id="10" name="Date Placeholder 9"/>
          <p:cNvSpPr>
            <a:spLocks noGrp="1"/>
          </p:cNvSpPr>
          <p:nvPr>
            <p:ph type="dt" sz="half" idx="10"/>
          </p:nvPr>
        </p:nvSpPr>
        <p:spPr/>
        <p:txBody>
          <a:bodyPr/>
          <a:lstStyle/>
          <a:p>
            <a:r>
              <a:rPr lang="en-US" smtClean="0"/>
              <a:t>10/2/2013,           10/9/2013</a:t>
            </a:r>
            <a:endParaRPr lang="en-US" dirty="0"/>
          </a:p>
        </p:txBody>
      </p:sp>
      <p:sp>
        <p:nvSpPr>
          <p:cNvPr id="11"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endParaRPr lang="en-US"/>
          </a:p>
          <a:p>
            <a:fld id="{F5E05424-F054-C243-9417-677743B78036}" type="slidenum">
              <a:rPr lang="en-US"/>
              <a:pPr/>
              <a:t>2</a:t>
            </a:fld>
            <a:endParaRPr lang="en-US"/>
          </a:p>
        </p:txBody>
      </p:sp>
      <p:sp>
        <p:nvSpPr>
          <p:cNvPr id="6148" name="Rectangle 2"/>
          <p:cNvSpPr>
            <a:spLocks noGrp="1" noChangeArrowheads="1"/>
          </p:cNvSpPr>
          <p:nvPr>
            <p:ph type="title"/>
          </p:nvPr>
        </p:nvSpPr>
        <p:spPr/>
        <p:txBody>
          <a:bodyPr/>
          <a:lstStyle/>
          <a:p>
            <a:r>
              <a:rPr lang="en-US"/>
              <a:t>Agenda</a:t>
            </a:r>
          </a:p>
        </p:txBody>
      </p:sp>
      <p:sp>
        <p:nvSpPr>
          <p:cNvPr id="114691" name="Rectangle 3"/>
          <p:cNvSpPr>
            <a:spLocks noGrp="1" noChangeArrowheads="1"/>
          </p:cNvSpPr>
          <p:nvPr>
            <p:ph type="body" idx="1"/>
          </p:nvPr>
        </p:nvSpPr>
        <p:spPr/>
        <p:txBody>
          <a:bodyPr/>
          <a:lstStyle/>
          <a:p>
            <a:r>
              <a:rPr lang="en-US" b="1" dirty="0"/>
              <a:t>Definition of nonlinear programming (NLP) problems</a:t>
            </a:r>
          </a:p>
          <a:p>
            <a:pPr lvl="1"/>
            <a:r>
              <a:rPr lang="en-US" dirty="0"/>
              <a:t>An example: location problem</a:t>
            </a:r>
          </a:p>
          <a:p>
            <a:pPr lvl="1"/>
            <a:r>
              <a:rPr lang="en-US" dirty="0"/>
              <a:t>Solution procedure</a:t>
            </a:r>
          </a:p>
          <a:p>
            <a:pPr lvl="1"/>
            <a:r>
              <a:rPr lang="en-US" dirty="0"/>
              <a:t>Local vs. global optimal solutions</a:t>
            </a:r>
          </a:p>
          <a:p>
            <a:r>
              <a:rPr lang="en-US" b="1" dirty="0"/>
              <a:t>Using Solver</a:t>
            </a:r>
          </a:p>
          <a:p>
            <a:r>
              <a:rPr lang="en-US" b="1" dirty="0"/>
              <a:t>Convex/concave programming problems</a:t>
            </a:r>
          </a:p>
          <a:p>
            <a:r>
              <a:rPr lang="en-US" b="1" dirty="0"/>
              <a:t>Quadratic </a:t>
            </a:r>
            <a:r>
              <a:rPr lang="en-US" b="1" dirty="0" smtClean="0"/>
              <a:t>programming</a:t>
            </a:r>
          </a:p>
          <a:p>
            <a:r>
              <a:rPr lang="en-US" b="1" dirty="0" smtClean="0"/>
              <a:t>Examples</a:t>
            </a:r>
          </a:p>
          <a:p>
            <a:r>
              <a:rPr lang="en-US" b="1" dirty="0" smtClean="0"/>
              <a:t>Summary</a:t>
            </a:r>
            <a:endParaRPr lang="en-US" b="1" dirty="0"/>
          </a:p>
          <a:p>
            <a:pPr lvl="1"/>
            <a:endParaRPr lang="en-US" dirty="0"/>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10" name="Date Placeholder 9"/>
          <p:cNvSpPr>
            <a:spLocks noGrp="1"/>
          </p:cNvSpPr>
          <p:nvPr>
            <p:ph type="dt" sz="half" idx="10"/>
          </p:nvPr>
        </p:nvSpPr>
        <p:spPr/>
        <p:txBody>
          <a:bodyPr/>
          <a:lstStyle/>
          <a:p>
            <a:r>
              <a:rPr lang="en-US" smtClean="0"/>
              <a:t>10/2/2013,           10/9/2013</a:t>
            </a: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dissolve">
                                      <p:cBhvr>
                                        <p:cTn id="7" dur="500"/>
                                        <p:tgtEl>
                                          <p:spTgt spid="1146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4691">
                                            <p:txEl>
                                              <p:pRg st="1" end="1"/>
                                            </p:txEl>
                                          </p:spTgt>
                                        </p:tgtEl>
                                        <p:attrNameLst>
                                          <p:attrName>style.visibility</p:attrName>
                                        </p:attrNameLst>
                                      </p:cBhvr>
                                      <p:to>
                                        <p:strVal val="visible"/>
                                      </p:to>
                                    </p:set>
                                    <p:animEffect transition="in" filter="dissolve">
                                      <p:cBhvr>
                                        <p:cTn id="10" dur="500"/>
                                        <p:tgtEl>
                                          <p:spTgt spid="11469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4691">
                                            <p:txEl>
                                              <p:pRg st="2" end="2"/>
                                            </p:txEl>
                                          </p:spTgt>
                                        </p:tgtEl>
                                        <p:attrNameLst>
                                          <p:attrName>style.visibility</p:attrName>
                                        </p:attrNameLst>
                                      </p:cBhvr>
                                      <p:to>
                                        <p:strVal val="visible"/>
                                      </p:to>
                                    </p:set>
                                    <p:animEffect transition="in" filter="dissolve">
                                      <p:cBhvr>
                                        <p:cTn id="13" dur="500"/>
                                        <p:tgtEl>
                                          <p:spTgt spid="11469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4691">
                                            <p:txEl>
                                              <p:pRg st="3" end="3"/>
                                            </p:txEl>
                                          </p:spTgt>
                                        </p:tgtEl>
                                        <p:attrNameLst>
                                          <p:attrName>style.visibility</p:attrName>
                                        </p:attrNameLst>
                                      </p:cBhvr>
                                      <p:to>
                                        <p:strVal val="visible"/>
                                      </p:to>
                                    </p:set>
                                    <p:animEffect transition="in" filter="dissolve">
                                      <p:cBhvr>
                                        <p:cTn id="16" dur="500"/>
                                        <p:tgtEl>
                                          <p:spTgt spid="1146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dissolve">
                                      <p:cBhvr>
                                        <p:cTn id="21" dur="500"/>
                                        <p:tgtEl>
                                          <p:spTgt spid="1146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4691">
                                            <p:txEl>
                                              <p:pRg st="5" end="5"/>
                                            </p:txEl>
                                          </p:spTgt>
                                        </p:tgtEl>
                                        <p:attrNameLst>
                                          <p:attrName>style.visibility</p:attrName>
                                        </p:attrNameLst>
                                      </p:cBhvr>
                                      <p:to>
                                        <p:strVal val="visible"/>
                                      </p:to>
                                    </p:set>
                                    <p:animEffect transition="in" filter="dissolve">
                                      <p:cBhvr>
                                        <p:cTn id="26" dur="500"/>
                                        <p:tgtEl>
                                          <p:spTgt spid="11469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animEffect transition="in" filter="dissolve">
                                      <p:cBhvr>
                                        <p:cTn id="31" dur="500"/>
                                        <p:tgtEl>
                                          <p:spTgt spid="11469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4691">
                                            <p:txEl>
                                              <p:pRg st="7" end="7"/>
                                            </p:txEl>
                                          </p:spTgt>
                                        </p:tgtEl>
                                        <p:attrNameLst>
                                          <p:attrName>style.visibility</p:attrName>
                                        </p:attrNameLst>
                                      </p:cBhvr>
                                      <p:to>
                                        <p:strVal val="visible"/>
                                      </p:to>
                                    </p:set>
                                    <p:animEffect transition="in" filter="dissolve">
                                      <p:cBhvr>
                                        <p:cTn id="36" dur="500"/>
                                        <p:tgtEl>
                                          <p:spTgt spid="11469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4691">
                                            <p:txEl>
                                              <p:pRg st="8" end="8"/>
                                            </p:txEl>
                                          </p:spTgt>
                                        </p:tgtEl>
                                        <p:attrNameLst>
                                          <p:attrName>style.visibility</p:attrName>
                                        </p:attrNameLst>
                                      </p:cBhvr>
                                      <p:to>
                                        <p:strVal val="visible"/>
                                      </p:to>
                                    </p:set>
                                    <p:animEffect transition="in" filter="dissolve">
                                      <p:cBhvr>
                                        <p:cTn id="41" dur="500"/>
                                        <p:tgtEl>
                                          <p:spTgt spid="114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1"/>
          </p:nvPr>
        </p:nvSpPr>
        <p:spPr>
          <a:noFill/>
        </p:spPr>
        <p:txBody>
          <a:bodyPr/>
          <a:lstStyle/>
          <a:p>
            <a:endParaRPr lang="en-US" dirty="0"/>
          </a:p>
          <a:p>
            <a:fld id="{D59C7FC4-8085-0240-86BE-CCAB81E7DA19}" type="slidenum">
              <a:rPr lang="en-US"/>
              <a:pPr/>
              <a:t>20</a:t>
            </a:fld>
            <a:endParaRPr lang="en-US" dirty="0"/>
          </a:p>
        </p:txBody>
      </p:sp>
      <p:sp>
        <p:nvSpPr>
          <p:cNvPr id="21508" name="Rectangle 2"/>
          <p:cNvSpPr>
            <a:spLocks noGrp="1" noChangeArrowheads="1"/>
          </p:cNvSpPr>
          <p:nvPr>
            <p:ph type="title"/>
          </p:nvPr>
        </p:nvSpPr>
        <p:spPr/>
        <p:txBody>
          <a:bodyPr/>
          <a:lstStyle/>
          <a:p>
            <a:r>
              <a:rPr lang="en-US"/>
              <a:t>Two Examples</a:t>
            </a:r>
          </a:p>
        </p:txBody>
      </p:sp>
      <p:sp>
        <p:nvSpPr>
          <p:cNvPr id="21509" name="Rectangle 3"/>
          <p:cNvSpPr>
            <a:spLocks noGrp="1" noChangeArrowheads="1"/>
          </p:cNvSpPr>
          <p:nvPr>
            <p:ph type="body" idx="1"/>
          </p:nvPr>
        </p:nvSpPr>
        <p:spPr/>
        <p:txBody>
          <a:bodyPr/>
          <a:lstStyle/>
          <a:p>
            <a:r>
              <a:rPr lang="en-US" b="1" dirty="0"/>
              <a:t>Cost Modeling (Blackboard) </a:t>
            </a:r>
          </a:p>
          <a:p>
            <a:endParaRPr lang="en-US" dirty="0"/>
          </a:p>
          <a:p>
            <a:endParaRPr lang="en-US" dirty="0"/>
          </a:p>
          <a:p>
            <a:endParaRPr lang="en-US" dirty="0"/>
          </a:p>
          <a:p>
            <a:endParaRPr lang="en-US" dirty="0"/>
          </a:p>
          <a:p>
            <a:r>
              <a:rPr lang="en-US" b="1" dirty="0"/>
              <a:t>Charity Advertising Budget (Blackboard)</a:t>
            </a:r>
          </a:p>
        </p:txBody>
      </p:sp>
      <p:sp>
        <p:nvSpPr>
          <p:cNvPr id="6" name="Date Placeholder 5"/>
          <p:cNvSpPr>
            <a:spLocks noGrp="1"/>
          </p:cNvSpPr>
          <p:nvPr>
            <p:ph type="dt" sz="half" idx="10"/>
          </p:nvPr>
        </p:nvSpPr>
        <p:spPr/>
        <p:txBody>
          <a:bodyPr/>
          <a:lstStyle/>
          <a:p>
            <a:r>
              <a:rPr lang="en-US" smtClean="0"/>
              <a:t>10/2/2013,           10/9/2013</a:t>
            </a:r>
            <a:endParaRPr lang="en-US"/>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1"/>
          </p:nvPr>
        </p:nvSpPr>
        <p:spPr>
          <a:noFill/>
        </p:spPr>
        <p:txBody>
          <a:bodyPr/>
          <a:lstStyle/>
          <a:p>
            <a:endParaRPr lang="en-US"/>
          </a:p>
          <a:p>
            <a:fld id="{E202D79C-EAC5-1C4A-A09E-4E2429245893}" type="slidenum">
              <a:rPr lang="en-US"/>
              <a:pPr/>
              <a:t>21</a:t>
            </a:fld>
            <a:endParaRPr lang="en-US"/>
          </a:p>
        </p:txBody>
      </p:sp>
      <p:sp>
        <p:nvSpPr>
          <p:cNvPr id="18436" name="Rectangle 2"/>
          <p:cNvSpPr>
            <a:spLocks noGrp="1" noChangeArrowheads="1"/>
          </p:cNvSpPr>
          <p:nvPr>
            <p:ph type="title"/>
          </p:nvPr>
        </p:nvSpPr>
        <p:spPr/>
        <p:txBody>
          <a:bodyPr/>
          <a:lstStyle/>
          <a:p>
            <a:r>
              <a:rPr lang="en-US" dirty="0" smtClean="0"/>
              <a:t>Container Design Problem</a:t>
            </a:r>
            <a:endParaRPr lang="en-US" dirty="0"/>
          </a:p>
        </p:txBody>
      </p:sp>
      <p:sp>
        <p:nvSpPr>
          <p:cNvPr id="18437" name="Rectangle 3"/>
          <p:cNvSpPr>
            <a:spLocks noGrp="1" noChangeArrowheads="1"/>
          </p:cNvSpPr>
          <p:nvPr>
            <p:ph type="body" sz="half" idx="1"/>
          </p:nvPr>
        </p:nvSpPr>
        <p:spPr>
          <a:xfrm>
            <a:off x="685800" y="1371600"/>
            <a:ext cx="8001000" cy="4800600"/>
          </a:xfrm>
        </p:spPr>
        <p:txBody>
          <a:bodyPr/>
          <a:lstStyle/>
          <a:p>
            <a:pPr>
              <a:buFontTx/>
              <a:buNone/>
            </a:pPr>
            <a:r>
              <a:rPr lang="en-US" sz="1800" dirty="0" smtClean="0"/>
              <a:t>Containers, Inc. has received an order for making a closed </a:t>
            </a:r>
          </a:p>
          <a:p>
            <a:pPr>
              <a:buFontTx/>
              <a:buNone/>
            </a:pPr>
            <a:r>
              <a:rPr lang="en-US" sz="1800" dirty="0" smtClean="0"/>
              <a:t>rectangular box from a material that costs $20 per square meter </a:t>
            </a:r>
          </a:p>
          <a:p>
            <a:pPr>
              <a:buFontTx/>
              <a:buNone/>
            </a:pPr>
            <a:r>
              <a:rPr lang="en-US" sz="1800" dirty="0" smtClean="0"/>
              <a:t>and $1 to assemble. The volume must be at least 12000cm</a:t>
            </a:r>
            <a:r>
              <a:rPr lang="en-US" sz="1800" baseline="30000" dirty="0" smtClean="0"/>
              <a:t>3</a:t>
            </a:r>
            <a:r>
              <a:rPr lang="en-US" sz="1800" dirty="0" smtClean="0"/>
              <a:t> , </a:t>
            </a:r>
          </a:p>
          <a:p>
            <a:pPr>
              <a:buFontTx/>
              <a:buNone/>
            </a:pPr>
            <a:r>
              <a:rPr lang="en-US" sz="1800" dirty="0" smtClean="0"/>
              <a:t>however, the largest single dimension cannot exceed 40cm. Also, </a:t>
            </a:r>
          </a:p>
          <a:p>
            <a:pPr>
              <a:buFontTx/>
              <a:buNone/>
            </a:pPr>
            <a:r>
              <a:rPr lang="en-US" sz="1800" dirty="0" smtClean="0"/>
              <a:t>the girth (</a:t>
            </a:r>
            <a:r>
              <a:rPr lang="en-US" sz="1800" dirty="0" err="1" smtClean="0"/>
              <a:t>length+width+height</a:t>
            </a:r>
            <a:r>
              <a:rPr lang="en-US" sz="1800" dirty="0" smtClean="0"/>
              <a:t>) cannot exceed 72cm. The CEO </a:t>
            </a:r>
          </a:p>
          <a:p>
            <a:pPr>
              <a:buFontTx/>
              <a:buNone/>
            </a:pPr>
            <a:r>
              <a:rPr lang="en-US" sz="1800" dirty="0" smtClean="0"/>
              <a:t>wants to know if the company can sell the box for less than $8.20 </a:t>
            </a:r>
          </a:p>
          <a:p>
            <a:pPr>
              <a:buFontTx/>
              <a:buNone/>
            </a:pPr>
            <a:r>
              <a:rPr lang="en-US" sz="1800" dirty="0" smtClean="0"/>
              <a:t>and still make a </a:t>
            </a:r>
            <a:r>
              <a:rPr lang="en-US" sz="1800" dirty="0" err="1" smtClean="0"/>
              <a:t>proﬁt</a:t>
            </a:r>
            <a:r>
              <a:rPr lang="en-US" sz="1800" dirty="0" smtClean="0"/>
              <a:t> of 25%.</a:t>
            </a:r>
            <a:endParaRPr lang="en-US" sz="1800" dirty="0"/>
          </a:p>
        </p:txBody>
      </p:sp>
      <p:pic>
        <p:nvPicPr>
          <p:cNvPr id="6" name="Picture 5" descr="BU005300.png"/>
          <p:cNvPicPr>
            <a:picLocks noChangeAspect="1"/>
          </p:cNvPicPr>
          <p:nvPr/>
        </p:nvPicPr>
        <p:blipFill>
          <a:blip r:embed="rId2" cstate="print"/>
          <a:stretch>
            <a:fillRect/>
          </a:stretch>
        </p:blipFill>
        <p:spPr>
          <a:xfrm>
            <a:off x="7391400" y="304800"/>
            <a:ext cx="1371599" cy="1081373"/>
          </a:xfrm>
          <a:prstGeom prst="rect">
            <a:avLst/>
          </a:prstGeom>
        </p:spPr>
      </p:pic>
      <p:sp>
        <p:nvSpPr>
          <p:cNvPr id="7" name="Date Placeholder 6"/>
          <p:cNvSpPr>
            <a:spLocks noGrp="1"/>
          </p:cNvSpPr>
          <p:nvPr>
            <p:ph type="dt" sz="half" idx="10"/>
          </p:nvPr>
        </p:nvSpPr>
        <p:spPr/>
        <p:txBody>
          <a:bodyPr/>
          <a:lstStyle/>
          <a:p>
            <a:r>
              <a:rPr lang="en-US" smtClean="0"/>
              <a:t>10/2/2013,           10/9/2013</a:t>
            </a:r>
            <a:endParaRPr lang="en-US"/>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endParaRPr lang="en-US"/>
          </a:p>
          <a:p>
            <a:fld id="{77BE521E-F091-D240-8325-9936F57C7597}" type="slidenum">
              <a:rPr lang="en-US"/>
              <a:pPr/>
              <a:t>22</a:t>
            </a:fld>
            <a:endParaRPr lang="en-US"/>
          </a:p>
        </p:txBody>
      </p:sp>
      <p:sp>
        <p:nvSpPr>
          <p:cNvPr id="7172" name="Rectangle 2"/>
          <p:cNvSpPr>
            <a:spLocks noGrp="1" noChangeArrowheads="1"/>
          </p:cNvSpPr>
          <p:nvPr>
            <p:ph type="title"/>
          </p:nvPr>
        </p:nvSpPr>
        <p:spPr/>
        <p:txBody>
          <a:bodyPr/>
          <a:lstStyle/>
          <a:p>
            <a:r>
              <a:rPr lang="en-US" dirty="0" smtClean="0"/>
              <a:t>Container Design Problem</a:t>
            </a:r>
            <a:endParaRPr lang="en-US" dirty="0"/>
          </a:p>
        </p:txBody>
      </p:sp>
      <p:sp>
        <p:nvSpPr>
          <p:cNvPr id="7173" name="Rectangle 3"/>
          <p:cNvSpPr>
            <a:spLocks noGrp="1" noChangeArrowheads="1"/>
          </p:cNvSpPr>
          <p:nvPr>
            <p:ph type="body" idx="1"/>
          </p:nvPr>
        </p:nvSpPr>
        <p:spPr/>
        <p:txBody>
          <a:bodyPr/>
          <a:lstStyle/>
          <a:p>
            <a:r>
              <a:rPr lang="en-US" dirty="0"/>
              <a:t>Decision Variables</a:t>
            </a:r>
          </a:p>
          <a:p>
            <a:endParaRPr lang="en-US" dirty="0"/>
          </a:p>
          <a:p>
            <a:endParaRPr lang="en-US" dirty="0"/>
          </a:p>
          <a:p>
            <a:r>
              <a:rPr lang="en-US" dirty="0"/>
              <a:t>Objective function</a:t>
            </a:r>
          </a:p>
          <a:p>
            <a:pPr lvl="1">
              <a:buFontTx/>
              <a:buNone/>
            </a:pPr>
            <a:endParaRPr lang="en-US" dirty="0"/>
          </a:p>
          <a:p>
            <a:endParaRPr lang="en-US" dirty="0"/>
          </a:p>
          <a:p>
            <a:r>
              <a:rPr lang="en-US" dirty="0"/>
              <a:t>Constraints</a:t>
            </a:r>
          </a:p>
        </p:txBody>
      </p:sp>
      <p:pic>
        <p:nvPicPr>
          <p:cNvPr id="5" name="Picture 4" descr="BU005300.png"/>
          <p:cNvPicPr>
            <a:picLocks noChangeAspect="1"/>
          </p:cNvPicPr>
          <p:nvPr/>
        </p:nvPicPr>
        <p:blipFill>
          <a:blip r:embed="rId2" cstate="print"/>
          <a:stretch>
            <a:fillRect/>
          </a:stretch>
        </p:blipFill>
        <p:spPr>
          <a:xfrm>
            <a:off x="7391400" y="304800"/>
            <a:ext cx="1371599" cy="1081373"/>
          </a:xfrm>
          <a:prstGeom prst="rect">
            <a:avLst/>
          </a:prstGeom>
        </p:spPr>
      </p:pic>
      <p:sp>
        <p:nvSpPr>
          <p:cNvPr id="6" name="Date Placeholder 5"/>
          <p:cNvSpPr>
            <a:spLocks noGrp="1"/>
          </p:cNvSpPr>
          <p:nvPr>
            <p:ph type="dt" sz="half" idx="10"/>
          </p:nvPr>
        </p:nvSpPr>
        <p:spPr/>
        <p:txBody>
          <a:bodyPr/>
          <a:lstStyle/>
          <a:p>
            <a:r>
              <a:rPr lang="en-US" smtClean="0"/>
              <a:t>10/2/2013,           10/9/2013</a:t>
            </a:r>
            <a:endParaRPr lang="en-US" dirty="0"/>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 Selling Price</a:t>
            </a:r>
            <a:endParaRPr lang="en-US" dirty="0"/>
          </a:p>
        </p:txBody>
      </p:sp>
      <p:sp>
        <p:nvSpPr>
          <p:cNvPr id="3" name="Content Placeholder 2"/>
          <p:cNvSpPr>
            <a:spLocks noGrp="1"/>
          </p:cNvSpPr>
          <p:nvPr>
            <p:ph idx="1"/>
          </p:nvPr>
        </p:nvSpPr>
        <p:spPr>
          <a:xfrm>
            <a:off x="685800" y="1371600"/>
            <a:ext cx="7772400" cy="4800600"/>
          </a:xfrm>
        </p:spPr>
        <p:txBody>
          <a:bodyPr/>
          <a:lstStyle/>
          <a:p>
            <a:pPr>
              <a:buNone/>
            </a:pPr>
            <a:r>
              <a:rPr lang="en-US" sz="1600" dirty="0" smtClean="0"/>
              <a:t>	A company makes products A and B from 2 resources, labor and material.  The company wants to determine the selling price which will maximize profits.  One unit of A costs $30 to make and demand is estimated to be 50 - 0.09 * Price of A.   One unit of B costs $20 to make and demand is estimated to be 30 - 0.14 * Price of B.  The utilization of labor and materials and the available quantity of resources is shown in the table.  A reasonable price for the products is between 90 and 140.</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Let X</a:t>
            </a:r>
            <a:r>
              <a:rPr lang="en-US" sz="1600" baseline="-25000" dirty="0" smtClean="0"/>
              <a:t>A</a:t>
            </a:r>
            <a:r>
              <a:rPr lang="en-US" sz="1600" dirty="0" smtClean="0"/>
              <a:t> = # of units of product A to produce; X</a:t>
            </a:r>
            <a:r>
              <a:rPr lang="en-US" sz="1600" baseline="-25000" dirty="0" smtClean="0"/>
              <a:t>B</a:t>
            </a:r>
            <a:r>
              <a:rPr lang="en-US" sz="1600" dirty="0" smtClean="0"/>
              <a:t> = # of units of product B to produce </a:t>
            </a:r>
          </a:p>
          <a:p>
            <a:pPr>
              <a:buNone/>
            </a:pPr>
            <a:r>
              <a:rPr lang="en-US" sz="1600" dirty="0" smtClean="0"/>
              <a:t>Let P</a:t>
            </a:r>
            <a:r>
              <a:rPr lang="en-US" sz="1600" baseline="-25000" dirty="0" smtClean="0"/>
              <a:t>A</a:t>
            </a:r>
            <a:r>
              <a:rPr lang="en-US" sz="1600" dirty="0" smtClean="0"/>
              <a:t> = price for As; P</a:t>
            </a:r>
            <a:r>
              <a:rPr lang="en-US" sz="1600" baseline="-25000" dirty="0" smtClean="0"/>
              <a:t>B</a:t>
            </a:r>
            <a:r>
              <a:rPr lang="en-US" sz="1600" dirty="0" smtClean="0"/>
              <a:t> = price for Bs. </a:t>
            </a:r>
          </a:p>
          <a:p>
            <a:pPr>
              <a:buNone/>
            </a:pPr>
            <a:endParaRPr lang="en-US" sz="1600" dirty="0" smtClean="0"/>
          </a:p>
          <a:p>
            <a:pPr>
              <a:buNone/>
            </a:pPr>
            <a:r>
              <a:rPr lang="en-US" sz="1600" dirty="0" smtClean="0"/>
              <a:t>Formulate the NLP for this company to maximize profit</a:t>
            </a:r>
          </a:p>
          <a:p>
            <a:pPr>
              <a:buNone/>
            </a:pPr>
            <a:endParaRPr lang="en-US" sz="1600" dirty="0" smtClean="0"/>
          </a:p>
          <a:p>
            <a:pPr>
              <a:buNone/>
            </a:pPr>
            <a:endParaRPr lang="en-US" sz="1600" dirty="0" smtClean="0"/>
          </a:p>
          <a:p>
            <a:pPr>
              <a:buNone/>
            </a:pPr>
            <a:endParaRPr lang="en-US" sz="1600" dirty="0"/>
          </a:p>
        </p:txBody>
      </p:sp>
      <p:sp>
        <p:nvSpPr>
          <p:cNvPr id="4" name="Slide Number Placeholder 3"/>
          <p:cNvSpPr>
            <a:spLocks noGrp="1"/>
          </p:cNvSpPr>
          <p:nvPr>
            <p:ph type="sldNum" sz="quarter" idx="11"/>
          </p:nvPr>
        </p:nvSpPr>
        <p:spPr/>
        <p:txBody>
          <a:bodyPr/>
          <a:lstStyle/>
          <a:p>
            <a:endParaRPr lang="en-US" smtClean="0"/>
          </a:p>
          <a:p>
            <a:fld id="{67ADDDE4-64A1-4F4B-8B16-BDA7B4CFF9B9}" type="slidenum">
              <a:rPr lang="en-US" smtClean="0"/>
              <a:pPr/>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10901487"/>
              </p:ext>
            </p:extLst>
          </p:nvPr>
        </p:nvGraphicFramePr>
        <p:xfrm>
          <a:off x="1080830" y="3285435"/>
          <a:ext cx="7134130" cy="1590040"/>
        </p:xfrm>
        <a:graphic>
          <a:graphicData uri="http://schemas.openxmlformats.org/drawingml/2006/table">
            <a:tbl>
              <a:tblPr firstRow="1" bandRow="1">
                <a:tableStyleId>{5C22544A-7EE6-4342-B048-85BDC9FD1C3A}</a:tableStyleId>
              </a:tblPr>
              <a:tblGrid>
                <a:gridCol w="2656325"/>
                <a:gridCol w="1290215"/>
                <a:gridCol w="1062530"/>
                <a:gridCol w="2125060"/>
              </a:tblGrid>
              <a:tr h="370840">
                <a:tc>
                  <a:txBody>
                    <a:bodyPr/>
                    <a:lstStyle/>
                    <a:p>
                      <a:r>
                        <a:rPr lang="en-US" sz="1400" dirty="0" smtClean="0"/>
                        <a:t>Product</a:t>
                      </a:r>
                      <a:endParaRPr lang="en-US" sz="1400" dirty="0"/>
                    </a:p>
                  </a:txBody>
                  <a:tcPr/>
                </a:tc>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Available resources</a:t>
                      </a:r>
                      <a:endParaRPr lang="en-US" sz="1400" dirty="0"/>
                    </a:p>
                  </a:txBody>
                  <a:tcPr/>
                </a:tc>
              </a:tr>
              <a:tr h="236320">
                <a:tc>
                  <a:txBody>
                    <a:bodyPr/>
                    <a:lstStyle/>
                    <a:p>
                      <a:r>
                        <a:rPr lang="en-US" sz="1400" dirty="0" smtClean="0"/>
                        <a:t>Labor (</a:t>
                      </a:r>
                      <a:r>
                        <a:rPr lang="en-US" sz="1400" dirty="0" err="1" smtClean="0"/>
                        <a:t>hr</a:t>
                      </a:r>
                      <a:r>
                        <a:rPr lang="en-US" sz="1400" dirty="0" smtClean="0"/>
                        <a:t>/unit)</a:t>
                      </a:r>
                    </a:p>
                  </a:txBody>
                  <a:tcPr/>
                </a:tc>
                <a:tc>
                  <a:txBody>
                    <a:bodyPr/>
                    <a:lstStyle/>
                    <a:p>
                      <a:r>
                        <a:rPr lang="en-US" sz="1400" dirty="0" smtClean="0"/>
                        <a:t>2</a:t>
                      </a:r>
                      <a:endParaRPr lang="en-US" sz="1400" dirty="0"/>
                    </a:p>
                  </a:txBody>
                  <a:tcPr/>
                </a:tc>
                <a:tc>
                  <a:txBody>
                    <a:bodyPr/>
                    <a:lstStyle/>
                    <a:p>
                      <a:r>
                        <a:rPr lang="en-US" sz="1400" dirty="0" smtClean="0"/>
                        <a:t>4</a:t>
                      </a:r>
                      <a:endParaRPr lang="en-US" sz="1400" dirty="0"/>
                    </a:p>
                  </a:txBody>
                  <a:tcPr/>
                </a:tc>
                <a:tc>
                  <a:txBody>
                    <a:bodyPr/>
                    <a:lstStyle/>
                    <a:p>
                      <a:r>
                        <a:rPr lang="en-US" sz="1400" dirty="0" smtClean="0"/>
                        <a:t>150</a:t>
                      </a:r>
                      <a:endParaRPr lang="en-US" sz="1400" dirty="0"/>
                    </a:p>
                  </a:txBody>
                  <a:tcPr/>
                </a:tc>
              </a:tr>
              <a:tr h="159205">
                <a:tc>
                  <a:txBody>
                    <a:bodyPr/>
                    <a:lstStyle/>
                    <a:p>
                      <a:r>
                        <a:rPr lang="en-US" sz="1400" dirty="0" smtClean="0"/>
                        <a:t>Material (ounces/unit)</a:t>
                      </a:r>
                      <a:endParaRPr lang="en-US" sz="1400" dirty="0"/>
                    </a:p>
                  </a:txBody>
                  <a:tcPr/>
                </a:tc>
                <a:tc>
                  <a:txBody>
                    <a:bodyPr/>
                    <a:lstStyle/>
                    <a:p>
                      <a:r>
                        <a:rPr lang="en-US" sz="1400" dirty="0" smtClean="0"/>
                        <a:t>2</a:t>
                      </a:r>
                      <a:endParaRPr lang="en-US" sz="1400" dirty="0"/>
                    </a:p>
                  </a:txBody>
                  <a:tcPr/>
                </a:tc>
                <a:tc>
                  <a:txBody>
                    <a:bodyPr/>
                    <a:lstStyle/>
                    <a:p>
                      <a:r>
                        <a:rPr lang="en-US" sz="1400" dirty="0" smtClean="0"/>
                        <a:t>8</a:t>
                      </a:r>
                      <a:endParaRPr lang="en-US" sz="1400" dirty="0"/>
                    </a:p>
                  </a:txBody>
                  <a:tcPr/>
                </a:tc>
                <a:tc>
                  <a:txBody>
                    <a:bodyPr/>
                    <a:lstStyle/>
                    <a:p>
                      <a:r>
                        <a:rPr lang="en-US" sz="1400" dirty="0" smtClean="0"/>
                        <a:t>220</a:t>
                      </a:r>
                      <a:endParaRPr lang="en-US" sz="1400" dirty="0"/>
                    </a:p>
                  </a:txBody>
                  <a:tcPr/>
                </a:tc>
              </a:tr>
              <a:tr h="233880">
                <a:tc>
                  <a:txBody>
                    <a:bodyPr/>
                    <a:lstStyle/>
                    <a:p>
                      <a:r>
                        <a:rPr lang="en-US" sz="1400" dirty="0" smtClean="0"/>
                        <a:t>Manufacturing cost ($/unit)</a:t>
                      </a:r>
                      <a:endParaRPr lang="en-US" sz="1400" dirty="0"/>
                    </a:p>
                  </a:txBody>
                  <a:tcPr/>
                </a:tc>
                <a:tc>
                  <a:txBody>
                    <a:bodyPr/>
                    <a:lstStyle/>
                    <a:p>
                      <a:r>
                        <a:rPr lang="en-US" sz="1400" dirty="0" smtClean="0"/>
                        <a:t>30</a:t>
                      </a:r>
                      <a:endParaRPr lang="en-US" sz="1400" dirty="0"/>
                    </a:p>
                  </a:txBody>
                  <a:tcPr/>
                </a:tc>
                <a:tc>
                  <a:txBody>
                    <a:bodyPr/>
                    <a:lstStyle/>
                    <a:p>
                      <a:r>
                        <a:rPr lang="en-US" sz="1400" dirty="0" smtClean="0"/>
                        <a:t>20</a:t>
                      </a:r>
                      <a:endParaRPr lang="en-US" sz="1400" dirty="0"/>
                    </a:p>
                  </a:txBody>
                  <a:tcPr/>
                </a:tc>
                <a:tc>
                  <a:txBody>
                    <a:bodyPr/>
                    <a:lstStyle/>
                    <a:p>
                      <a:endParaRPr lang="en-US" sz="1400" dirty="0"/>
                    </a:p>
                  </a:txBody>
                  <a:tcPr/>
                </a:tc>
              </a:tr>
              <a:tr h="232660">
                <a:tc>
                  <a:txBody>
                    <a:bodyPr/>
                    <a:lstStyle/>
                    <a:p>
                      <a:r>
                        <a:rPr lang="en-US" sz="1400" dirty="0" smtClean="0"/>
                        <a:t>Demand (units)</a:t>
                      </a:r>
                      <a:endParaRPr lang="en-US" sz="1400" dirty="0"/>
                    </a:p>
                  </a:txBody>
                  <a:tcPr/>
                </a:tc>
                <a:tc>
                  <a:txBody>
                    <a:bodyPr/>
                    <a:lstStyle/>
                    <a:p>
                      <a:r>
                        <a:rPr lang="en-US" sz="1400" dirty="0" smtClean="0"/>
                        <a:t>50-0.09*P</a:t>
                      </a:r>
                      <a:r>
                        <a:rPr lang="en-US" sz="1400" baseline="-25000" dirty="0" smtClean="0"/>
                        <a:t>A</a:t>
                      </a:r>
                      <a:endParaRPr lang="en-US"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30-0.14*P</a:t>
                      </a:r>
                      <a:r>
                        <a:rPr lang="en-US" sz="1400" baseline="-25000" dirty="0" smtClean="0"/>
                        <a:t>B</a:t>
                      </a:r>
                    </a:p>
                  </a:txBody>
                  <a:tcPr/>
                </a:tc>
                <a:tc>
                  <a:txBody>
                    <a:bodyPr/>
                    <a:lstStyle/>
                    <a:p>
                      <a:endParaRPr lang="en-US" sz="1400" dirty="0"/>
                    </a:p>
                  </a:txBody>
                  <a:tcPr/>
                </a:tc>
              </a:tr>
            </a:tbl>
          </a:graphicData>
        </a:graphic>
      </p:graphicFrame>
      <p:sp>
        <p:nvSpPr>
          <p:cNvPr id="6" name="Date Placeholder 5"/>
          <p:cNvSpPr>
            <a:spLocks noGrp="1"/>
          </p:cNvSpPr>
          <p:nvPr>
            <p:ph type="dt" sz="half" idx="10"/>
          </p:nvPr>
        </p:nvSpPr>
        <p:spPr/>
        <p:txBody>
          <a:bodyPr/>
          <a:lstStyle/>
          <a:p>
            <a:r>
              <a:rPr lang="en-US" smtClean="0"/>
              <a:t>10/2/2013,           10/9/2013</a:t>
            </a:r>
            <a:endParaRPr lang="en-US" dirty="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1"/>
          </p:nvPr>
        </p:nvSpPr>
        <p:spPr>
          <a:noFill/>
        </p:spPr>
        <p:txBody>
          <a:bodyPr/>
          <a:lstStyle/>
          <a:p>
            <a:endParaRPr lang="en-US"/>
          </a:p>
          <a:p>
            <a:fld id="{E202D79C-EAC5-1C4A-A09E-4E2429245893}" type="slidenum">
              <a:rPr lang="en-US"/>
              <a:pPr/>
              <a:t>24</a:t>
            </a:fld>
            <a:endParaRPr lang="en-US"/>
          </a:p>
        </p:txBody>
      </p:sp>
      <p:sp>
        <p:nvSpPr>
          <p:cNvPr id="18436" name="Rectangle 2"/>
          <p:cNvSpPr>
            <a:spLocks noGrp="1" noChangeArrowheads="1"/>
          </p:cNvSpPr>
          <p:nvPr>
            <p:ph type="title"/>
          </p:nvPr>
        </p:nvSpPr>
        <p:spPr/>
        <p:txBody>
          <a:bodyPr/>
          <a:lstStyle/>
          <a:p>
            <a:r>
              <a:rPr lang="en-US"/>
              <a:t>The Portfolio Selection Problem</a:t>
            </a:r>
          </a:p>
        </p:txBody>
      </p:sp>
      <p:sp>
        <p:nvSpPr>
          <p:cNvPr id="18437" name="Rectangle 3"/>
          <p:cNvSpPr>
            <a:spLocks noGrp="1" noChangeArrowheads="1"/>
          </p:cNvSpPr>
          <p:nvPr>
            <p:ph type="body" sz="half" idx="1"/>
          </p:nvPr>
        </p:nvSpPr>
        <p:spPr>
          <a:xfrm>
            <a:off x="685800" y="1371600"/>
            <a:ext cx="8001000" cy="4800600"/>
          </a:xfrm>
        </p:spPr>
        <p:txBody>
          <a:bodyPr/>
          <a:lstStyle/>
          <a:p>
            <a:pPr>
              <a:buFontTx/>
              <a:buNone/>
            </a:pPr>
            <a:r>
              <a:rPr lang="en-US" sz="1800" dirty="0"/>
              <a:t>	Ray Dodson is an independent financial advisor. He recently met with a new client, Paula </a:t>
            </a:r>
            <a:r>
              <a:rPr lang="en-US" sz="1800" dirty="0" err="1"/>
              <a:t>Ribben</a:t>
            </a:r>
            <a:r>
              <a:rPr lang="en-US" sz="1800" dirty="0"/>
              <a:t>, who wanted Ray’s advice on how best to diversify her investments. Paula has invested a good portion of her retirement savings in the stock of </a:t>
            </a:r>
            <a:r>
              <a:rPr lang="en-US" sz="1800" b="1" dirty="0"/>
              <a:t>IBC</a:t>
            </a:r>
            <a:r>
              <a:rPr lang="en-US" sz="1800" dirty="0"/>
              <a:t>. During the past 12 years, this stock has produced an average annual return of 7.64% with a </a:t>
            </a:r>
            <a:r>
              <a:rPr lang="en-US" sz="1800" u="sng" dirty="0"/>
              <a:t>variance</a:t>
            </a:r>
            <a:r>
              <a:rPr lang="en-US" sz="1800" dirty="0"/>
              <a:t> of approximately 0.0026. Paula would like to earn more on her investment, but is very cautious and doesn’t like to take risks. She has asked Ray to recommend a portfolio of investments that would provide </a:t>
            </a:r>
            <a:r>
              <a:rPr lang="en-US" sz="1800" b="1" dirty="0"/>
              <a:t>at least 12% average return with as little additional risk as possible</a:t>
            </a:r>
            <a:r>
              <a:rPr lang="en-US" sz="1800" dirty="0"/>
              <a:t>. After some research Ray identified two additional stocks, from </a:t>
            </a:r>
            <a:r>
              <a:rPr lang="en-US" sz="1800" b="1" dirty="0"/>
              <a:t>NMC</a:t>
            </a:r>
            <a:r>
              <a:rPr lang="en-US" sz="1800" dirty="0"/>
              <a:t> and </a:t>
            </a:r>
            <a:r>
              <a:rPr lang="en-US" sz="1800" b="1" dirty="0"/>
              <a:t>NBS</a:t>
            </a:r>
            <a:r>
              <a:rPr lang="en-US" sz="1800" dirty="0"/>
              <a:t>, that he believes could help meet Paula’s investment objectives. Ray’s initial research is summarized as follows.</a:t>
            </a:r>
          </a:p>
          <a:p>
            <a:pPr>
              <a:buFontTx/>
              <a:buNone/>
            </a:pPr>
            <a:r>
              <a:rPr lang="en-US" sz="1800" dirty="0"/>
              <a:t>	Ray wants to determine </a:t>
            </a:r>
            <a:r>
              <a:rPr lang="en-US" sz="1800" b="1" dirty="0"/>
              <a:t>what percentage of Paula’s funds should be allocated to each of the stocks in order to achieve an overall expected return of 12% while minimizing the variance of the total return on the portfolio</a:t>
            </a:r>
            <a:r>
              <a:rPr lang="en-US" sz="1800" dirty="0"/>
              <a:t>.</a:t>
            </a:r>
          </a:p>
        </p:txBody>
      </p:sp>
      <p:pic>
        <p:nvPicPr>
          <p:cNvPr id="18438" name="Picture 6" descr="MCj01983820000[1]"/>
          <p:cNvPicPr>
            <a:picLocks noGrp="1" noChangeAspect="1" noChangeArrowheads="1"/>
          </p:cNvPicPr>
          <p:nvPr>
            <p:ph sz="half" idx="2"/>
          </p:nvPr>
        </p:nvPicPr>
        <p:blipFill>
          <a:blip r:embed="rId2" cstate="print"/>
          <a:srcRect/>
          <a:stretch>
            <a:fillRect/>
          </a:stretch>
        </p:blipFill>
        <p:spPr>
          <a:xfrm>
            <a:off x="7467600" y="533400"/>
            <a:ext cx="1504950" cy="973138"/>
          </a:xfrm>
          <a:noFill/>
        </p:spPr>
      </p:pic>
      <p:sp>
        <p:nvSpPr>
          <p:cNvPr id="7" name="Date Placeholder 6"/>
          <p:cNvSpPr>
            <a:spLocks noGrp="1"/>
          </p:cNvSpPr>
          <p:nvPr>
            <p:ph type="dt" sz="half" idx="10"/>
          </p:nvPr>
        </p:nvSpPr>
        <p:spPr/>
        <p:txBody>
          <a:bodyPr/>
          <a:lstStyle/>
          <a:p>
            <a:r>
              <a:rPr lang="en-US" smtClean="0"/>
              <a:t>10/2/2013,           10/9/2013</a:t>
            </a:r>
            <a:endParaRPr lang="en-US"/>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1"/>
          </p:nvPr>
        </p:nvSpPr>
        <p:spPr>
          <a:noFill/>
        </p:spPr>
        <p:txBody>
          <a:bodyPr/>
          <a:lstStyle/>
          <a:p>
            <a:endParaRPr lang="en-US"/>
          </a:p>
          <a:p>
            <a:fld id="{CE22F4E7-BAE9-6140-A7D5-A943C97AA4D3}" type="slidenum">
              <a:rPr lang="en-US"/>
              <a:pPr/>
              <a:t>25</a:t>
            </a:fld>
            <a:endParaRPr lang="en-US"/>
          </a:p>
        </p:txBody>
      </p:sp>
      <p:sp>
        <p:nvSpPr>
          <p:cNvPr id="19460" name="Rectangle 2"/>
          <p:cNvSpPr>
            <a:spLocks noGrp="1" noChangeArrowheads="1"/>
          </p:cNvSpPr>
          <p:nvPr>
            <p:ph type="title"/>
          </p:nvPr>
        </p:nvSpPr>
        <p:spPr/>
        <p:txBody>
          <a:bodyPr/>
          <a:lstStyle/>
          <a:p>
            <a:r>
              <a:rPr lang="en-US"/>
              <a:t>Portfolio Data</a:t>
            </a:r>
          </a:p>
        </p:txBody>
      </p:sp>
      <p:sp>
        <p:nvSpPr>
          <p:cNvPr id="19461" name="Rectangle 3"/>
          <p:cNvSpPr>
            <a:spLocks noGrp="1" noChangeArrowheads="1"/>
          </p:cNvSpPr>
          <p:nvPr>
            <p:ph type="body" sz="half" idx="1"/>
          </p:nvPr>
        </p:nvSpPr>
        <p:spPr>
          <a:xfrm>
            <a:off x="685800" y="1371600"/>
            <a:ext cx="7543800" cy="4114800"/>
          </a:xfrm>
        </p:spPr>
        <p:txBody>
          <a:bodyPr/>
          <a:lstStyle/>
          <a:p>
            <a:pPr>
              <a:buFontTx/>
              <a:buNone/>
            </a:pPr>
            <a:r>
              <a:rPr lang="en-US" sz="1400" dirty="0"/>
              <a:t>	Ray used the </a:t>
            </a:r>
            <a:r>
              <a:rPr lang="en-US" sz="1400" b="1" dirty="0"/>
              <a:t>Average()</a:t>
            </a:r>
            <a:r>
              <a:rPr lang="en-US" sz="1400" dirty="0"/>
              <a:t> function to calculate the average return of stocks. He used the </a:t>
            </a:r>
            <a:r>
              <a:rPr lang="en-US" sz="1400" b="1" dirty="0"/>
              <a:t>COVAR() </a:t>
            </a:r>
            <a:r>
              <a:rPr lang="en-US" sz="1400" dirty="0"/>
              <a:t>function in Excel to create the covariance matrix.  For example, the covariance matrix indicates that the variances in the annual return for IBC, NMC, and NBS are 0.00258, 0.00276, and 0.03677. The entries of the main diagonal represent </a:t>
            </a:r>
            <a:r>
              <a:rPr lang="en-US" sz="1400" dirty="0" err="1"/>
              <a:t>covariances</a:t>
            </a:r>
            <a:r>
              <a:rPr lang="en-US" sz="1400" dirty="0"/>
              <a:t> between different pairs of stocks. For example, the covariance between IBC and NMC is approximately -0.00025. </a:t>
            </a:r>
          </a:p>
          <a:p>
            <a:endParaRPr lang="en-US" sz="1400" dirty="0"/>
          </a:p>
        </p:txBody>
      </p:sp>
      <p:pic>
        <p:nvPicPr>
          <p:cNvPr id="19462" name="Picture 7"/>
          <p:cNvPicPr>
            <a:picLocks noChangeAspect="1" noChangeArrowheads="1"/>
          </p:cNvPicPr>
          <p:nvPr/>
        </p:nvPicPr>
        <p:blipFill>
          <a:blip r:embed="rId2" cstate="print"/>
          <a:srcRect/>
          <a:stretch>
            <a:fillRect/>
          </a:stretch>
        </p:blipFill>
        <p:spPr bwMode="auto">
          <a:xfrm>
            <a:off x="609600" y="2743200"/>
            <a:ext cx="6362700" cy="3867150"/>
          </a:xfrm>
          <a:prstGeom prst="rect">
            <a:avLst/>
          </a:prstGeom>
          <a:noFill/>
          <a:ln w="9525">
            <a:noFill/>
            <a:miter lim="800000"/>
            <a:headEnd/>
            <a:tailEnd/>
          </a:ln>
        </p:spPr>
      </p:pic>
      <p:sp>
        <p:nvSpPr>
          <p:cNvPr id="155654" name="Rectangle 6"/>
          <p:cNvSpPr>
            <a:spLocks noChangeArrowheads="1"/>
          </p:cNvSpPr>
          <p:nvPr/>
        </p:nvSpPr>
        <p:spPr bwMode="auto">
          <a:xfrm>
            <a:off x="3810000" y="5097462"/>
            <a:ext cx="4876800" cy="1227138"/>
          </a:xfrm>
          <a:prstGeom prst="rect">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algn="l"/>
            <a:r>
              <a:rPr lang="en-US" sz="1400" b="0" u="sng" dirty="0">
                <a:solidFill>
                  <a:schemeClr val="tx1"/>
                </a:solidFill>
              </a:rPr>
              <a:t>Cell 	Formula	                                           Copy to</a:t>
            </a:r>
          </a:p>
          <a:p>
            <a:pPr algn="l"/>
            <a:r>
              <a:rPr lang="en-US" sz="1400" b="0" dirty="0">
                <a:solidFill>
                  <a:srgbClr val="FF3300"/>
                </a:solidFill>
              </a:rPr>
              <a:t> B31         =AVERAGE(B19:B30)	                       C31:D31</a:t>
            </a:r>
          </a:p>
          <a:p>
            <a:pPr algn="l"/>
            <a:r>
              <a:rPr lang="en-US" sz="1400" b="0" dirty="0">
                <a:solidFill>
                  <a:schemeClr val="hlink"/>
                </a:solidFill>
              </a:rPr>
              <a:t> G19        =COVAR(</a:t>
            </a:r>
            <a:r>
              <a:rPr lang="en-US" sz="1400" b="0" dirty="0">
                <a:solidFill>
                  <a:srgbClr val="FF3300"/>
                </a:solidFill>
              </a:rPr>
              <a:t>B19:B30</a:t>
            </a:r>
            <a:r>
              <a:rPr lang="en-US" sz="1400" b="0" dirty="0">
                <a:solidFill>
                  <a:schemeClr val="hlink"/>
                </a:solidFill>
              </a:rPr>
              <a:t>,$B$19:$B$30)        H19:I19 </a:t>
            </a:r>
          </a:p>
          <a:p>
            <a:pPr algn="l"/>
            <a:r>
              <a:rPr lang="en-US" sz="1400" b="0" dirty="0">
                <a:solidFill>
                  <a:schemeClr val="hlink"/>
                </a:solidFill>
              </a:rPr>
              <a:t> G20          =COVAR(</a:t>
            </a:r>
            <a:r>
              <a:rPr lang="en-US" sz="1400" b="0" dirty="0">
                <a:solidFill>
                  <a:srgbClr val="FF3300"/>
                </a:solidFill>
              </a:rPr>
              <a:t>B19:B30</a:t>
            </a:r>
            <a:r>
              <a:rPr lang="en-US" sz="1400" b="0" dirty="0">
                <a:solidFill>
                  <a:schemeClr val="hlink"/>
                </a:solidFill>
              </a:rPr>
              <a:t>,$C$19:$C$30)</a:t>
            </a:r>
            <a:r>
              <a:rPr lang="en-US" b="0" dirty="0"/>
              <a:t>  </a:t>
            </a:r>
            <a:r>
              <a:rPr lang="en-US" sz="1400" b="0" dirty="0"/>
              <a:t>    </a:t>
            </a:r>
            <a:r>
              <a:rPr lang="en-US" sz="1400" b="0" dirty="0">
                <a:solidFill>
                  <a:schemeClr val="hlink"/>
                </a:solidFill>
              </a:rPr>
              <a:t>H20:I20</a:t>
            </a:r>
          </a:p>
          <a:p>
            <a:pPr algn="l"/>
            <a:r>
              <a:rPr lang="en-US" sz="1400" b="0" dirty="0">
                <a:solidFill>
                  <a:schemeClr val="tx1"/>
                </a:solidFill>
              </a:rPr>
              <a:t> </a:t>
            </a:r>
            <a:r>
              <a:rPr lang="en-US" sz="1400" b="0" dirty="0">
                <a:solidFill>
                  <a:schemeClr val="hlink"/>
                </a:solidFill>
              </a:rPr>
              <a:t>G21         =COVAR(</a:t>
            </a:r>
            <a:r>
              <a:rPr lang="en-US" sz="1400" b="0" dirty="0">
                <a:solidFill>
                  <a:srgbClr val="FF3300"/>
                </a:solidFill>
              </a:rPr>
              <a:t>B19:B30</a:t>
            </a:r>
            <a:r>
              <a:rPr lang="en-US" sz="1400" b="0" dirty="0">
                <a:solidFill>
                  <a:schemeClr val="hlink"/>
                </a:solidFill>
              </a:rPr>
              <a:t>,$D$19:$D$30)</a:t>
            </a:r>
            <a:r>
              <a:rPr lang="en-US" sz="1400" b="0" dirty="0"/>
              <a:t>       </a:t>
            </a:r>
            <a:r>
              <a:rPr lang="en-US" sz="1400" b="0" dirty="0">
                <a:solidFill>
                  <a:schemeClr val="hlink"/>
                </a:solidFill>
              </a:rPr>
              <a:t>H21:I21</a:t>
            </a:r>
          </a:p>
        </p:txBody>
      </p:sp>
      <p:pic>
        <p:nvPicPr>
          <p:cNvPr id="19464" name="Picture 8" descr="MCj01983820000[1]"/>
          <p:cNvPicPr>
            <a:picLocks noGrp="1" noChangeAspect="1" noChangeArrowheads="1"/>
          </p:cNvPicPr>
          <p:nvPr>
            <p:ph sz="half" idx="2"/>
          </p:nvPr>
        </p:nvPicPr>
        <p:blipFill>
          <a:blip r:embed="rId3" cstate="print"/>
          <a:srcRect/>
          <a:stretch>
            <a:fillRect/>
          </a:stretch>
        </p:blipFill>
        <p:spPr>
          <a:xfrm>
            <a:off x="7620000" y="533400"/>
            <a:ext cx="1331913" cy="862013"/>
          </a:xfrm>
          <a:noFill/>
        </p:spPr>
      </p:pic>
      <p:sp>
        <p:nvSpPr>
          <p:cNvPr id="8" name="Rectangle 7"/>
          <p:cNvSpPr/>
          <p:nvPr/>
        </p:nvSpPr>
        <p:spPr bwMode="auto">
          <a:xfrm>
            <a:off x="1600200" y="6324600"/>
            <a:ext cx="609600" cy="228600"/>
          </a:xfrm>
          <a:prstGeom prst="rect">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9" name="Rectangle 8"/>
          <p:cNvSpPr/>
          <p:nvPr/>
        </p:nvSpPr>
        <p:spPr bwMode="auto">
          <a:xfrm>
            <a:off x="3888945" y="5554060"/>
            <a:ext cx="531266" cy="770540"/>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cxnSp>
        <p:nvCxnSpPr>
          <p:cNvPr id="5" name="Straight Arrow Connector 4"/>
          <p:cNvCxnSpPr/>
          <p:nvPr/>
        </p:nvCxnSpPr>
        <p:spPr bwMode="auto">
          <a:xfrm flipH="1">
            <a:off x="5330950" y="3504895"/>
            <a:ext cx="2049165" cy="607160"/>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cxnSp>
        <p:nvCxnSpPr>
          <p:cNvPr id="7" name="Straight Arrow Connector 6"/>
          <p:cNvCxnSpPr/>
          <p:nvPr/>
        </p:nvCxnSpPr>
        <p:spPr bwMode="auto">
          <a:xfrm flipH="1">
            <a:off x="6089900" y="3504895"/>
            <a:ext cx="1290215" cy="762305"/>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cxnSp>
        <p:nvCxnSpPr>
          <p:cNvPr id="11" name="Straight Arrow Connector 10"/>
          <p:cNvCxnSpPr/>
          <p:nvPr/>
        </p:nvCxnSpPr>
        <p:spPr bwMode="auto">
          <a:xfrm flipH="1">
            <a:off x="6848850" y="3504895"/>
            <a:ext cx="531266" cy="995019"/>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
        <p:nvSpPr>
          <p:cNvPr id="12" name="TextBox 11"/>
          <p:cNvSpPr txBox="1"/>
          <p:nvPr/>
        </p:nvSpPr>
        <p:spPr>
          <a:xfrm>
            <a:off x="7287486" y="3277210"/>
            <a:ext cx="1249061" cy="369332"/>
          </a:xfrm>
          <a:prstGeom prst="rect">
            <a:avLst/>
          </a:prstGeom>
          <a:noFill/>
        </p:spPr>
        <p:txBody>
          <a:bodyPr wrap="none" rtlCol="0">
            <a:spAutoFit/>
          </a:bodyPr>
          <a:lstStyle/>
          <a:p>
            <a:r>
              <a:rPr lang="en-US" dirty="0" smtClean="0">
                <a:solidFill>
                  <a:schemeClr val="tx1"/>
                </a:solidFill>
              </a:rPr>
              <a:t>variances</a:t>
            </a:r>
            <a:endParaRPr lang="en-US" dirty="0">
              <a:solidFill>
                <a:schemeClr val="tx1"/>
              </a:solidFill>
            </a:endParaRPr>
          </a:p>
        </p:txBody>
      </p:sp>
      <p:cxnSp>
        <p:nvCxnSpPr>
          <p:cNvPr id="3" name="Straight Arrow Connector 2"/>
          <p:cNvCxnSpPr>
            <a:endCxn id="8" idx="3"/>
          </p:cNvCxnSpPr>
          <p:nvPr/>
        </p:nvCxnSpPr>
        <p:spPr bwMode="auto">
          <a:xfrm flipH="1">
            <a:off x="2209800" y="5478165"/>
            <a:ext cx="1755040" cy="960735"/>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6" name="Straight Arrow Connector 5"/>
          <p:cNvCxnSpPr/>
          <p:nvPr/>
        </p:nvCxnSpPr>
        <p:spPr bwMode="auto">
          <a:xfrm flipV="1">
            <a:off x="4420211" y="4604145"/>
            <a:ext cx="607159" cy="986634"/>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10" name="Rounded Rectangle 9"/>
          <p:cNvSpPr/>
          <p:nvPr/>
        </p:nvSpPr>
        <p:spPr bwMode="auto">
          <a:xfrm>
            <a:off x="4723790" y="3998212"/>
            <a:ext cx="683056" cy="22768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19" name="Rounded Rectangle 18"/>
          <p:cNvSpPr/>
          <p:nvPr/>
        </p:nvSpPr>
        <p:spPr bwMode="auto">
          <a:xfrm>
            <a:off x="5474522" y="4158387"/>
            <a:ext cx="773877" cy="22768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20" name="Rounded Rectangle 19"/>
          <p:cNvSpPr/>
          <p:nvPr/>
        </p:nvSpPr>
        <p:spPr bwMode="auto">
          <a:xfrm>
            <a:off x="6248400" y="4386072"/>
            <a:ext cx="723900" cy="22768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2" name="Date Placeholder 1"/>
          <p:cNvSpPr>
            <a:spLocks noGrp="1"/>
          </p:cNvSpPr>
          <p:nvPr>
            <p:ph type="dt" sz="half" idx="10"/>
          </p:nvPr>
        </p:nvSpPr>
        <p:spPr/>
        <p:txBody>
          <a:bodyPr/>
          <a:lstStyle/>
          <a:p>
            <a:r>
              <a:rPr lang="en-US" smtClean="0"/>
              <a:t>10/2/2013,           10/9/2013</a:t>
            </a:r>
            <a:endParaRPr 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5"/>
          <p:cNvSpPr>
            <a:spLocks noGrp="1"/>
          </p:cNvSpPr>
          <p:nvPr>
            <p:ph type="sldNum" sz="quarter" idx="11"/>
          </p:nvPr>
        </p:nvSpPr>
        <p:spPr>
          <a:noFill/>
        </p:spPr>
        <p:txBody>
          <a:bodyPr/>
          <a:lstStyle/>
          <a:p>
            <a:endParaRPr lang="en-US"/>
          </a:p>
          <a:p>
            <a:fld id="{16C14F2E-6E29-984B-BD37-60A0FB4A54BE}" type="slidenum">
              <a:rPr lang="en-US"/>
              <a:pPr/>
              <a:t>26</a:t>
            </a:fld>
            <a:endParaRPr lang="en-US"/>
          </a:p>
        </p:txBody>
      </p:sp>
      <p:sp>
        <p:nvSpPr>
          <p:cNvPr id="2054" name="Rectangle 2"/>
          <p:cNvSpPr>
            <a:spLocks noGrp="1" noChangeArrowheads="1"/>
          </p:cNvSpPr>
          <p:nvPr>
            <p:ph type="title"/>
          </p:nvPr>
        </p:nvSpPr>
        <p:spPr/>
        <p:txBody>
          <a:bodyPr/>
          <a:lstStyle/>
          <a:p>
            <a:r>
              <a:rPr lang="en-US"/>
              <a:t>Portfolio Problem Formulation</a:t>
            </a:r>
          </a:p>
        </p:txBody>
      </p:sp>
      <p:sp>
        <p:nvSpPr>
          <p:cNvPr id="2055" name="Rectangle 3"/>
          <p:cNvSpPr>
            <a:spLocks noGrp="1" noChangeArrowheads="1"/>
          </p:cNvSpPr>
          <p:nvPr>
            <p:ph type="body" sz="half" idx="1"/>
          </p:nvPr>
        </p:nvSpPr>
        <p:spPr>
          <a:xfrm>
            <a:off x="685800" y="1371600"/>
            <a:ext cx="7543800" cy="4114800"/>
          </a:xfrm>
        </p:spPr>
        <p:txBody>
          <a:bodyPr/>
          <a:lstStyle/>
          <a:p>
            <a:r>
              <a:rPr lang="en-US" sz="2000" dirty="0"/>
              <a:t>Decision Variables</a:t>
            </a:r>
          </a:p>
          <a:p>
            <a:pPr>
              <a:buFontTx/>
              <a:buNone/>
            </a:pPr>
            <a:r>
              <a:rPr lang="en-US" sz="1600" b="1" i="1" dirty="0">
                <a:latin typeface="Times New Roman" charset="0"/>
                <a:ea typeface="Times New Roman" charset="0"/>
                <a:cs typeface="Times New Roman" charset="0"/>
              </a:rPr>
              <a:t>		x</a:t>
            </a:r>
            <a:r>
              <a:rPr lang="en-US" sz="1600" b="1" i="1" baseline="-25000" dirty="0">
                <a:latin typeface="Times New Roman" charset="0"/>
                <a:ea typeface="Times New Roman" charset="0"/>
                <a:cs typeface="Times New Roman" charset="0"/>
              </a:rPr>
              <a:t>i</a:t>
            </a:r>
            <a:r>
              <a:rPr lang="en-US" sz="1600" dirty="0"/>
              <a:t>= portion of total funds invested in investment </a:t>
            </a:r>
            <a:r>
              <a:rPr lang="en-US" sz="1600" dirty="0" err="1"/>
              <a:t>i</a:t>
            </a:r>
            <a:r>
              <a:rPr lang="en-US" sz="1600" dirty="0"/>
              <a:t>, </a:t>
            </a:r>
          </a:p>
          <a:p>
            <a:pPr>
              <a:buFontTx/>
              <a:buNone/>
            </a:pPr>
            <a:r>
              <a:rPr lang="en-US" sz="1600" dirty="0"/>
              <a:t>		</a:t>
            </a:r>
            <a:r>
              <a:rPr lang="en-US" sz="1600" dirty="0" err="1"/>
              <a:t>i</a:t>
            </a:r>
            <a:r>
              <a:rPr lang="en-US" sz="1600" dirty="0"/>
              <a:t>=1(IBC)</a:t>
            </a:r>
            <a:r>
              <a:rPr lang="en-US" sz="1600" dirty="0" smtClean="0"/>
              <a:t>, 2</a:t>
            </a:r>
            <a:r>
              <a:rPr lang="en-US" sz="1600" dirty="0"/>
              <a:t>(NMC)</a:t>
            </a:r>
            <a:r>
              <a:rPr lang="en-US" sz="1600" dirty="0" smtClean="0"/>
              <a:t>, 3</a:t>
            </a:r>
            <a:r>
              <a:rPr lang="en-US" sz="1600" dirty="0"/>
              <a:t>(NBS)</a:t>
            </a:r>
          </a:p>
          <a:p>
            <a:r>
              <a:rPr lang="en-US" sz="2000" dirty="0"/>
              <a:t>Objective</a:t>
            </a:r>
          </a:p>
        </p:txBody>
      </p:sp>
      <p:graphicFrame>
        <p:nvGraphicFramePr>
          <p:cNvPr id="2051" name="Object 5"/>
          <p:cNvGraphicFramePr>
            <a:graphicFrameLocks noChangeAspect="1"/>
          </p:cNvGraphicFramePr>
          <p:nvPr>
            <p:extLst>
              <p:ext uri="{D42A27DB-BD31-4B8C-83A1-F6EECF244321}">
                <p14:modId xmlns:p14="http://schemas.microsoft.com/office/powerpoint/2010/main" val="3566591740"/>
              </p:ext>
            </p:extLst>
          </p:nvPr>
        </p:nvGraphicFramePr>
        <p:xfrm>
          <a:off x="1600200" y="5181600"/>
          <a:ext cx="5410200" cy="1033463"/>
        </p:xfrm>
        <a:graphic>
          <a:graphicData uri="http://schemas.openxmlformats.org/presentationml/2006/ole">
            <mc:AlternateContent xmlns:mc="http://schemas.openxmlformats.org/markup-compatibility/2006">
              <mc:Choice xmlns:v="urn:schemas-microsoft-com:vml" Requires="v">
                <p:oleObj spid="_x0000_s2106" name="Equation" r:id="rId3" imgW="2857320" imgH="545760" progId="Equation.DSMT4">
                  <p:embed/>
                </p:oleObj>
              </mc:Choice>
              <mc:Fallback>
                <p:oleObj name="Equation" r:id="rId3" imgW="2857320" imgH="5457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5410200" cy="1033463"/>
                      </a:xfrm>
                      <a:prstGeom prst="rect">
                        <a:avLst/>
                      </a:prstGeom>
                      <a:solidFill>
                        <a:schemeClr val="bg1"/>
                      </a:solidFill>
                      <a:ln w="9525">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pic>
        <p:nvPicPr>
          <p:cNvPr id="2056" name="Picture 6" descr="MCj01983820000[1]"/>
          <p:cNvPicPr>
            <a:picLocks noGrp="1" noChangeAspect="1" noChangeArrowheads="1"/>
          </p:cNvPicPr>
          <p:nvPr>
            <p:ph sz="half" idx="2"/>
          </p:nvPr>
        </p:nvPicPr>
        <p:blipFill>
          <a:blip r:embed="rId5" cstate="print"/>
          <a:srcRect/>
          <a:stretch>
            <a:fillRect/>
          </a:stretch>
        </p:blipFill>
        <p:spPr>
          <a:xfrm>
            <a:off x="7239000" y="609600"/>
            <a:ext cx="1657350" cy="1071563"/>
          </a:xfrm>
          <a:noFill/>
        </p:spPr>
      </p:pic>
      <p:sp>
        <p:nvSpPr>
          <p:cNvPr id="9" name="Date Placeholder 8"/>
          <p:cNvSpPr>
            <a:spLocks noGrp="1"/>
          </p:cNvSpPr>
          <p:nvPr>
            <p:ph type="dt" sz="half" idx="10"/>
          </p:nvPr>
        </p:nvSpPr>
        <p:spPr/>
        <p:txBody>
          <a:bodyPr/>
          <a:lstStyle/>
          <a:p>
            <a:r>
              <a:rPr lang="en-US" smtClean="0"/>
              <a:t>10/2/2013,           10/9/2013</a:t>
            </a:r>
            <a:endParaRPr lang="en-US"/>
          </a:p>
        </p:txBody>
      </p:sp>
      <p:sp>
        <p:nvSpPr>
          <p:cNvPr id="10"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graphicFrame>
        <p:nvGraphicFramePr>
          <p:cNvPr id="2052" name="Object 4"/>
          <p:cNvGraphicFramePr>
            <a:graphicFrameLocks noChangeAspect="1"/>
          </p:cNvGraphicFramePr>
          <p:nvPr>
            <p:extLst>
              <p:ext uri="{D42A27DB-BD31-4B8C-83A1-F6EECF244321}">
                <p14:modId xmlns:p14="http://schemas.microsoft.com/office/powerpoint/2010/main" val="1580220358"/>
              </p:ext>
            </p:extLst>
          </p:nvPr>
        </p:nvGraphicFramePr>
        <p:xfrm>
          <a:off x="1558925" y="2593975"/>
          <a:ext cx="6049963" cy="2544763"/>
        </p:xfrm>
        <a:graphic>
          <a:graphicData uri="http://schemas.openxmlformats.org/presentationml/2006/ole">
            <mc:AlternateContent xmlns:mc="http://schemas.openxmlformats.org/markup-compatibility/2006">
              <mc:Choice xmlns:v="urn:schemas-microsoft-com:vml" Requires="v">
                <p:oleObj spid="_x0000_s2107" name="Equation" r:id="rId6" imgW="3352680" imgH="1409400" progId="Equation.DSMT4">
                  <p:embed/>
                </p:oleObj>
              </mc:Choice>
              <mc:Fallback>
                <p:oleObj name="Equation" r:id="rId6" imgW="3352680" imgH="1409400" progId="Equation.DSMT4">
                  <p:embed/>
                  <p:pic>
                    <p:nvPicPr>
                      <p:cNvPr id="0" name="Picture 4"/>
                      <p:cNvPicPr>
                        <a:picLocks noChangeAspect="1" noChangeArrowheads="1"/>
                      </p:cNvPicPr>
                      <p:nvPr/>
                    </p:nvPicPr>
                    <p:blipFill>
                      <a:blip r:embed="rId7"/>
                      <a:srcRect/>
                      <a:stretch>
                        <a:fillRect/>
                      </a:stretch>
                    </p:blipFill>
                    <p:spPr bwMode="auto">
                      <a:xfrm>
                        <a:off x="1558925" y="2593975"/>
                        <a:ext cx="6049963" cy="2544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5"/>
          <p:cNvSpPr>
            <a:spLocks noGrp="1"/>
          </p:cNvSpPr>
          <p:nvPr>
            <p:ph type="sldNum" sz="quarter" idx="11"/>
          </p:nvPr>
        </p:nvSpPr>
        <p:spPr>
          <a:noFill/>
        </p:spPr>
        <p:txBody>
          <a:bodyPr/>
          <a:lstStyle/>
          <a:p>
            <a:endParaRPr lang="en-US"/>
          </a:p>
          <a:p>
            <a:fld id="{365CD3E6-5A9E-AD4D-BC86-DBDD969364ED}" type="slidenum">
              <a:rPr lang="en-US"/>
              <a:pPr/>
              <a:t>27</a:t>
            </a:fld>
            <a:endParaRPr lang="en-US"/>
          </a:p>
        </p:txBody>
      </p:sp>
      <p:sp>
        <p:nvSpPr>
          <p:cNvPr id="3078" name="Rectangle 2"/>
          <p:cNvSpPr>
            <a:spLocks noGrp="1" noChangeArrowheads="1"/>
          </p:cNvSpPr>
          <p:nvPr>
            <p:ph type="title"/>
          </p:nvPr>
        </p:nvSpPr>
        <p:spPr/>
        <p:txBody>
          <a:bodyPr/>
          <a:lstStyle/>
          <a:p>
            <a:r>
              <a:rPr lang="en-US"/>
              <a:t>Portfolio Problem Formulation</a:t>
            </a:r>
          </a:p>
        </p:txBody>
      </p:sp>
      <p:sp>
        <p:nvSpPr>
          <p:cNvPr id="3079" name="Rectangle 3"/>
          <p:cNvSpPr>
            <a:spLocks noGrp="1" noChangeArrowheads="1"/>
          </p:cNvSpPr>
          <p:nvPr>
            <p:ph type="body" sz="half" idx="1"/>
          </p:nvPr>
        </p:nvSpPr>
        <p:spPr>
          <a:xfrm>
            <a:off x="685800" y="1371600"/>
            <a:ext cx="7620000" cy="4114800"/>
          </a:xfrm>
        </p:spPr>
        <p:txBody>
          <a:bodyPr/>
          <a:lstStyle/>
          <a:p>
            <a:r>
              <a:rPr lang="en-US" sz="2000"/>
              <a:t>Objective</a:t>
            </a:r>
          </a:p>
          <a:p>
            <a:endParaRPr lang="en-US" sz="2000"/>
          </a:p>
          <a:p>
            <a:endParaRPr lang="en-US" sz="2000"/>
          </a:p>
          <a:p>
            <a:endParaRPr lang="en-US" sz="2000"/>
          </a:p>
          <a:p>
            <a:endParaRPr lang="en-US" sz="2000"/>
          </a:p>
          <a:p>
            <a:r>
              <a:rPr lang="en-US" sz="2000"/>
              <a:t>Constraints</a:t>
            </a:r>
          </a:p>
          <a:p>
            <a:pPr>
              <a:buFontTx/>
              <a:buNone/>
            </a:pPr>
            <a:endParaRPr lang="en-US" sz="2000"/>
          </a:p>
        </p:txBody>
      </p:sp>
      <p:graphicFrame>
        <p:nvGraphicFramePr>
          <p:cNvPr id="3074" name="Object 4"/>
          <p:cNvGraphicFramePr>
            <a:graphicFrameLocks noChangeAspect="1"/>
          </p:cNvGraphicFramePr>
          <p:nvPr/>
        </p:nvGraphicFramePr>
        <p:xfrm>
          <a:off x="1066800" y="1882775"/>
          <a:ext cx="6248400" cy="884238"/>
        </p:xfrm>
        <a:graphic>
          <a:graphicData uri="http://schemas.openxmlformats.org/presentationml/2006/ole">
            <mc:AlternateContent xmlns:mc="http://schemas.openxmlformats.org/markup-compatibility/2006">
              <mc:Choice xmlns:v="urn:schemas-microsoft-com:vml" Requires="v">
                <p:oleObj spid="_x0000_s3128" name="Equation" r:id="rId3" imgW="2869920" imgH="406080" progId="Equation.3">
                  <p:embed/>
                </p:oleObj>
              </mc:Choice>
              <mc:Fallback>
                <p:oleObj name="Equation" r:id="rId3" imgW="286992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82775"/>
                        <a:ext cx="62484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ChangeAspect="1"/>
          </p:cNvGraphicFramePr>
          <p:nvPr/>
        </p:nvGraphicFramePr>
        <p:xfrm>
          <a:off x="1447800" y="3657600"/>
          <a:ext cx="4876800" cy="1241425"/>
        </p:xfrm>
        <a:graphic>
          <a:graphicData uri="http://schemas.openxmlformats.org/presentationml/2006/ole">
            <mc:AlternateContent xmlns:mc="http://schemas.openxmlformats.org/markup-compatibility/2006">
              <mc:Choice xmlns:v="urn:schemas-microsoft-com:vml" Requires="v">
                <p:oleObj spid="_x0000_s3129" name="Equation" r:id="rId5" imgW="2692080" imgH="685800" progId="Equation.3">
                  <p:embed/>
                </p:oleObj>
              </mc:Choice>
              <mc:Fallback>
                <p:oleObj name="Equation" r:id="rId5" imgW="2692080" imgH="685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657600"/>
                        <a:ext cx="4876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80" name="Picture 6" descr="MCj01983820000[1]"/>
          <p:cNvPicPr>
            <a:picLocks noGrp="1" noChangeAspect="1" noChangeArrowheads="1"/>
          </p:cNvPicPr>
          <p:nvPr>
            <p:ph sz="half" idx="2"/>
          </p:nvPr>
        </p:nvPicPr>
        <p:blipFill>
          <a:blip r:embed="rId7" cstate="print"/>
          <a:srcRect/>
          <a:stretch>
            <a:fillRect/>
          </a:stretch>
        </p:blipFill>
        <p:spPr>
          <a:xfrm>
            <a:off x="7391400" y="533400"/>
            <a:ext cx="1503363" cy="971550"/>
          </a:xfrm>
          <a:noFill/>
        </p:spPr>
      </p:pic>
      <p:sp>
        <p:nvSpPr>
          <p:cNvPr id="9" name="Date Placeholder 8"/>
          <p:cNvSpPr>
            <a:spLocks noGrp="1"/>
          </p:cNvSpPr>
          <p:nvPr>
            <p:ph type="dt" sz="half" idx="10"/>
          </p:nvPr>
        </p:nvSpPr>
        <p:spPr/>
        <p:txBody>
          <a:bodyPr/>
          <a:lstStyle/>
          <a:p>
            <a:r>
              <a:rPr lang="en-US" smtClean="0"/>
              <a:t>10/2/2013,           10/9/2013</a:t>
            </a:r>
            <a:endParaRPr lang="en-US"/>
          </a:p>
        </p:txBody>
      </p:sp>
      <p:sp>
        <p:nvSpPr>
          <p:cNvPr id="10"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a:spLocks noGrp="1"/>
          </p:cNvSpPr>
          <p:nvPr>
            <p:ph type="sldNum" sz="quarter" idx="11"/>
          </p:nvPr>
        </p:nvSpPr>
        <p:spPr>
          <a:noFill/>
        </p:spPr>
        <p:txBody>
          <a:bodyPr/>
          <a:lstStyle/>
          <a:p>
            <a:endParaRPr lang="en-US"/>
          </a:p>
          <a:p>
            <a:fld id="{49A6E0EB-E6CD-BA48-8115-96FE7D707980}" type="slidenum">
              <a:rPr lang="en-US"/>
              <a:pPr/>
              <a:t>28</a:t>
            </a:fld>
            <a:endParaRPr lang="en-US"/>
          </a:p>
        </p:txBody>
      </p:sp>
      <p:pic>
        <p:nvPicPr>
          <p:cNvPr id="20484" name="Picture 13"/>
          <p:cNvPicPr>
            <a:picLocks noChangeAspect="1" noChangeArrowheads="1"/>
          </p:cNvPicPr>
          <p:nvPr/>
        </p:nvPicPr>
        <p:blipFill>
          <a:blip r:embed="rId2" cstate="print"/>
          <a:srcRect/>
          <a:stretch>
            <a:fillRect/>
          </a:stretch>
        </p:blipFill>
        <p:spPr bwMode="auto">
          <a:xfrm>
            <a:off x="549275" y="1152525"/>
            <a:ext cx="5995988" cy="4159250"/>
          </a:xfrm>
          <a:prstGeom prst="rect">
            <a:avLst/>
          </a:prstGeom>
          <a:noFill/>
          <a:ln w="9525">
            <a:noFill/>
            <a:miter lim="800000"/>
            <a:headEnd/>
            <a:tailEnd/>
          </a:ln>
        </p:spPr>
      </p:pic>
      <p:sp>
        <p:nvSpPr>
          <p:cNvPr id="20485" name="Rectangle 2"/>
          <p:cNvSpPr>
            <a:spLocks noGrp="1" noChangeArrowheads="1"/>
          </p:cNvSpPr>
          <p:nvPr>
            <p:ph type="title"/>
          </p:nvPr>
        </p:nvSpPr>
        <p:spPr/>
        <p:txBody>
          <a:bodyPr/>
          <a:lstStyle/>
          <a:p>
            <a:r>
              <a:rPr lang="en-US"/>
              <a:t>Portfolio Problem Excel Setup</a:t>
            </a:r>
          </a:p>
        </p:txBody>
      </p:sp>
      <p:sp>
        <p:nvSpPr>
          <p:cNvPr id="158725" name="Rectangle 5"/>
          <p:cNvSpPr>
            <a:spLocks noChangeArrowheads="1"/>
          </p:cNvSpPr>
          <p:nvPr/>
        </p:nvSpPr>
        <p:spPr bwMode="auto">
          <a:xfrm>
            <a:off x="457200" y="5334000"/>
            <a:ext cx="6781800" cy="952500"/>
          </a:xfrm>
          <a:prstGeom prst="rect">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algn="l"/>
            <a:r>
              <a:rPr lang="en-US" sz="1400" b="0" u="sng" dirty="0">
                <a:solidFill>
                  <a:schemeClr val="tx1"/>
                </a:solidFill>
              </a:rPr>
              <a:t>Cell 	Formula	                                           Copy to</a:t>
            </a:r>
          </a:p>
          <a:p>
            <a:pPr algn="l"/>
            <a:r>
              <a:rPr lang="en-US" sz="1400" b="0" dirty="0">
                <a:solidFill>
                  <a:srgbClr val="FF3300"/>
                </a:solidFill>
              </a:rPr>
              <a:t> B7          =G19*B5^2+H20*C5^2+I21*D5^2+2*(B5*C5*H19+B5*D5*I19+C5*D5*I20)	                       </a:t>
            </a:r>
          </a:p>
          <a:p>
            <a:pPr algn="l"/>
            <a:r>
              <a:rPr lang="en-US" sz="1400" b="0" dirty="0">
                <a:solidFill>
                  <a:schemeClr val="hlink"/>
                </a:solidFill>
              </a:rPr>
              <a:t> E10         =SUMPRODUCT(B10:D10</a:t>
            </a:r>
            <a:r>
              <a:rPr lang="en-US" sz="1400" b="0" dirty="0" smtClean="0">
                <a:solidFill>
                  <a:schemeClr val="hlink"/>
                </a:solidFill>
              </a:rPr>
              <a:t>,$B$5:$D$5</a:t>
            </a:r>
            <a:r>
              <a:rPr lang="en-US" sz="1400" b="0" dirty="0">
                <a:solidFill>
                  <a:schemeClr val="hlink"/>
                </a:solidFill>
              </a:rPr>
              <a:t>)  </a:t>
            </a:r>
            <a:r>
              <a:rPr lang="en-US" sz="1400" b="0" dirty="0" smtClean="0">
                <a:solidFill>
                  <a:schemeClr val="hlink"/>
                </a:solidFill>
              </a:rPr>
              <a:t>E11:E14  </a:t>
            </a:r>
            <a:endParaRPr lang="en-US" sz="1400" b="0" dirty="0">
              <a:solidFill>
                <a:schemeClr val="hlink"/>
              </a:solidFill>
            </a:endParaRPr>
          </a:p>
        </p:txBody>
      </p:sp>
      <p:pic>
        <p:nvPicPr>
          <p:cNvPr id="20491" name="Picture 11" descr="MCj01983820000[1]"/>
          <p:cNvPicPr>
            <a:picLocks noGrp="1" noChangeAspect="1" noChangeArrowheads="1"/>
          </p:cNvPicPr>
          <p:nvPr>
            <p:ph idx="1"/>
          </p:nvPr>
        </p:nvPicPr>
        <p:blipFill>
          <a:blip r:embed="rId3" cstate="print"/>
          <a:srcRect/>
          <a:stretch>
            <a:fillRect/>
          </a:stretch>
        </p:blipFill>
        <p:spPr>
          <a:xfrm>
            <a:off x="7315200" y="381000"/>
            <a:ext cx="1676400" cy="1084263"/>
          </a:xfrm>
          <a:noFill/>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886" y="544990"/>
            <a:ext cx="3913920" cy="379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10/2/2013,           10/9/2013</a:t>
            </a:r>
            <a:endParaRPr lang="en-US" dirty="0"/>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a:spLocks noGrp="1"/>
          </p:cNvSpPr>
          <p:nvPr>
            <p:ph type="sldNum" sz="quarter" idx="11"/>
          </p:nvPr>
        </p:nvSpPr>
        <p:spPr>
          <a:noFill/>
        </p:spPr>
        <p:txBody>
          <a:bodyPr/>
          <a:lstStyle/>
          <a:p>
            <a:endParaRPr lang="en-US"/>
          </a:p>
          <a:p>
            <a:fld id="{2C50B8F4-F12E-5D45-8F82-D097B28980F0}" type="slidenum">
              <a:rPr lang="en-US"/>
              <a:pPr/>
              <a:t>29</a:t>
            </a:fld>
            <a:endParaRPr lang="en-US"/>
          </a:p>
        </p:txBody>
      </p:sp>
      <p:sp>
        <p:nvSpPr>
          <p:cNvPr id="26628" name="Rectangle 2"/>
          <p:cNvSpPr>
            <a:spLocks noGrp="1" noChangeArrowheads="1"/>
          </p:cNvSpPr>
          <p:nvPr>
            <p:ph type="title"/>
          </p:nvPr>
        </p:nvSpPr>
        <p:spPr/>
        <p:txBody>
          <a:bodyPr/>
          <a:lstStyle/>
          <a:p>
            <a:r>
              <a:rPr lang="en-US"/>
              <a:t>Summary</a:t>
            </a:r>
          </a:p>
        </p:txBody>
      </p:sp>
      <p:sp>
        <p:nvSpPr>
          <p:cNvPr id="26629" name="Rectangle 3"/>
          <p:cNvSpPr>
            <a:spLocks noGrp="1" noChangeArrowheads="1"/>
          </p:cNvSpPr>
          <p:nvPr>
            <p:ph type="body" idx="1"/>
          </p:nvPr>
        </p:nvSpPr>
        <p:spPr>
          <a:xfrm>
            <a:off x="685800" y="1371600"/>
            <a:ext cx="7772400" cy="4572000"/>
          </a:xfrm>
        </p:spPr>
        <p:txBody>
          <a:bodyPr/>
          <a:lstStyle/>
          <a:p>
            <a:pPr>
              <a:lnSpc>
                <a:spcPct val="90000"/>
              </a:lnSpc>
            </a:pPr>
            <a:r>
              <a:rPr lang="en-US"/>
              <a:t>Increasing computational difficulty in Nonlinear Programming (NLP)</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Solve NLP problems using Solver</a:t>
            </a:r>
          </a:p>
        </p:txBody>
      </p:sp>
      <p:sp>
        <p:nvSpPr>
          <p:cNvPr id="26630" name="Text Box 4"/>
          <p:cNvSpPr txBox="1">
            <a:spLocks noChangeArrowheads="1"/>
          </p:cNvSpPr>
          <p:nvPr/>
        </p:nvSpPr>
        <p:spPr bwMode="auto">
          <a:xfrm>
            <a:off x="2614613" y="2281238"/>
            <a:ext cx="1933575" cy="274637"/>
          </a:xfrm>
          <a:prstGeom prst="rect">
            <a:avLst/>
          </a:prstGeom>
          <a:solidFill>
            <a:schemeClr val="bg1"/>
          </a:solidFill>
          <a:ln w="9525">
            <a:noFill/>
            <a:miter lim="800000"/>
            <a:headEnd/>
            <a:tailEnd/>
          </a:ln>
        </p:spPr>
        <p:txBody>
          <a:bodyPr wrap="none">
            <a:prstTxWarp prst="textNoShape">
              <a:avLst/>
            </a:prstTxWarp>
            <a:spAutoFit/>
          </a:bodyPr>
          <a:lstStyle/>
          <a:p>
            <a:r>
              <a:rPr lang="en-US" sz="1200">
                <a:solidFill>
                  <a:srgbClr val="CC3300"/>
                </a:solidFill>
                <a:latin typeface="Century Gothic" charset="0"/>
              </a:rPr>
              <a:t>NONLINEAR PROGRAMS</a:t>
            </a:r>
          </a:p>
        </p:txBody>
      </p:sp>
      <p:sp>
        <p:nvSpPr>
          <p:cNvPr id="147461" name="Text Box 5"/>
          <p:cNvSpPr txBox="1">
            <a:spLocks noChangeArrowheads="1"/>
          </p:cNvSpPr>
          <p:nvPr/>
        </p:nvSpPr>
        <p:spPr bwMode="auto">
          <a:xfrm>
            <a:off x="2755900" y="2700338"/>
            <a:ext cx="1651000" cy="466725"/>
          </a:xfrm>
          <a:prstGeom prst="rect">
            <a:avLst/>
          </a:prstGeom>
          <a:solidFill>
            <a:schemeClr val="bg1"/>
          </a:solidFill>
          <a:ln w="9525">
            <a:solidFill>
              <a:schemeClr val="folHlink"/>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200" b="0">
                <a:solidFill>
                  <a:schemeClr val="tx1"/>
                </a:solidFill>
                <a:latin typeface="Century Gothic" charset="0"/>
              </a:rPr>
              <a:t>More general</a:t>
            </a:r>
          </a:p>
          <a:p>
            <a:r>
              <a:rPr lang="en-US" sz="1200" b="0">
                <a:solidFill>
                  <a:schemeClr val="tx1"/>
                </a:solidFill>
                <a:latin typeface="Century Gothic" charset="0"/>
              </a:rPr>
              <a:t>Nonlinear programs</a:t>
            </a:r>
          </a:p>
        </p:txBody>
      </p:sp>
      <p:sp>
        <p:nvSpPr>
          <p:cNvPr id="147462" name="Text Box 6"/>
          <p:cNvSpPr txBox="1">
            <a:spLocks noChangeArrowheads="1"/>
          </p:cNvSpPr>
          <p:nvPr/>
        </p:nvSpPr>
        <p:spPr bwMode="auto">
          <a:xfrm>
            <a:off x="2732088" y="3386138"/>
            <a:ext cx="1698625" cy="466725"/>
          </a:xfrm>
          <a:prstGeom prst="rect">
            <a:avLst/>
          </a:prstGeom>
          <a:solidFill>
            <a:schemeClr val="bg1"/>
          </a:solidFill>
          <a:ln w="9525">
            <a:solidFill>
              <a:schemeClr val="folHlink"/>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200" b="0">
                <a:solidFill>
                  <a:schemeClr val="tx1"/>
                </a:solidFill>
                <a:latin typeface="Century Gothic" charset="0"/>
              </a:rPr>
              <a:t>General concave </a:t>
            </a:r>
          </a:p>
          <a:p>
            <a:r>
              <a:rPr lang="en-US" sz="1200" b="0">
                <a:solidFill>
                  <a:schemeClr val="tx1"/>
                </a:solidFill>
                <a:latin typeface="Century Gothic" charset="0"/>
              </a:rPr>
              <a:t>or convex problems </a:t>
            </a:r>
          </a:p>
        </p:txBody>
      </p:sp>
      <p:sp>
        <p:nvSpPr>
          <p:cNvPr id="147463" name="Text Box 7"/>
          <p:cNvSpPr txBox="1">
            <a:spLocks noChangeArrowheads="1"/>
          </p:cNvSpPr>
          <p:nvPr/>
        </p:nvSpPr>
        <p:spPr bwMode="auto">
          <a:xfrm>
            <a:off x="2749550" y="4071938"/>
            <a:ext cx="1677988" cy="466725"/>
          </a:xfrm>
          <a:prstGeom prst="rect">
            <a:avLst/>
          </a:prstGeom>
          <a:solidFill>
            <a:schemeClr val="bg1"/>
          </a:solidFill>
          <a:ln w="9525">
            <a:solidFill>
              <a:schemeClr val="folHlink"/>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200" b="0">
                <a:solidFill>
                  <a:schemeClr val="tx1"/>
                </a:solidFill>
                <a:latin typeface="Century Gothic" charset="0"/>
              </a:rPr>
              <a:t>Concave or convex</a:t>
            </a:r>
          </a:p>
          <a:p>
            <a:r>
              <a:rPr lang="en-US" sz="1200" b="0">
                <a:solidFill>
                  <a:schemeClr val="tx1"/>
                </a:solidFill>
                <a:latin typeface="Century Gothic" charset="0"/>
              </a:rPr>
              <a:t>quadratic programs</a:t>
            </a:r>
          </a:p>
        </p:txBody>
      </p:sp>
      <p:sp>
        <p:nvSpPr>
          <p:cNvPr id="147464" name="Text Box 8"/>
          <p:cNvSpPr txBox="1">
            <a:spLocks noChangeArrowheads="1"/>
          </p:cNvSpPr>
          <p:nvPr/>
        </p:nvSpPr>
        <p:spPr bwMode="auto">
          <a:xfrm>
            <a:off x="2787650" y="4968875"/>
            <a:ext cx="1589088" cy="284163"/>
          </a:xfrm>
          <a:prstGeom prst="rect">
            <a:avLst/>
          </a:prstGeom>
          <a:solidFill>
            <a:srgbClr val="FFCC99"/>
          </a:solidFill>
          <a:ln w="9525">
            <a:solidFill>
              <a:schemeClr val="folHlink"/>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200">
                <a:solidFill>
                  <a:schemeClr val="tx1"/>
                </a:solidFill>
                <a:latin typeface="Century Gothic" charset="0"/>
              </a:rPr>
              <a:t>LINEAR PROGRAMS</a:t>
            </a:r>
          </a:p>
        </p:txBody>
      </p:sp>
      <p:cxnSp>
        <p:nvCxnSpPr>
          <p:cNvPr id="26635" name="AutoShape 9"/>
          <p:cNvCxnSpPr>
            <a:cxnSpLocks noChangeShapeType="1"/>
            <a:stCxn id="147462" idx="0"/>
            <a:endCxn id="147461" idx="2"/>
          </p:cNvCxnSpPr>
          <p:nvPr/>
        </p:nvCxnSpPr>
        <p:spPr bwMode="auto">
          <a:xfrm flipV="1">
            <a:off x="3581400" y="3167063"/>
            <a:ext cx="0" cy="219075"/>
          </a:xfrm>
          <a:prstGeom prst="straightConnector1">
            <a:avLst/>
          </a:prstGeom>
          <a:noFill/>
          <a:ln w="9525">
            <a:solidFill>
              <a:srgbClr val="CC3300"/>
            </a:solidFill>
            <a:round/>
            <a:headEnd/>
            <a:tailEnd type="triangle" w="med" len="med"/>
          </a:ln>
        </p:spPr>
      </p:cxnSp>
      <p:cxnSp>
        <p:nvCxnSpPr>
          <p:cNvPr id="26636" name="AutoShape 10"/>
          <p:cNvCxnSpPr>
            <a:cxnSpLocks noChangeShapeType="1"/>
            <a:stCxn id="147463" idx="0"/>
            <a:endCxn id="147462" idx="2"/>
          </p:cNvCxnSpPr>
          <p:nvPr/>
        </p:nvCxnSpPr>
        <p:spPr bwMode="auto">
          <a:xfrm flipH="1" flipV="1">
            <a:off x="3581400" y="3852863"/>
            <a:ext cx="7938" cy="219075"/>
          </a:xfrm>
          <a:prstGeom prst="straightConnector1">
            <a:avLst/>
          </a:prstGeom>
          <a:noFill/>
          <a:ln w="9525">
            <a:solidFill>
              <a:srgbClr val="CC3300"/>
            </a:solidFill>
            <a:round/>
            <a:headEnd/>
            <a:tailEnd type="triangle" w="med" len="med"/>
          </a:ln>
        </p:spPr>
      </p:cxnSp>
      <p:sp>
        <p:nvSpPr>
          <p:cNvPr id="26637" name="Rectangle 11"/>
          <p:cNvSpPr>
            <a:spLocks noChangeArrowheads="1"/>
          </p:cNvSpPr>
          <p:nvPr/>
        </p:nvSpPr>
        <p:spPr bwMode="auto">
          <a:xfrm>
            <a:off x="2362200" y="2209800"/>
            <a:ext cx="2438400" cy="2514600"/>
          </a:xfrm>
          <a:prstGeom prst="rect">
            <a:avLst/>
          </a:prstGeom>
          <a:noFill/>
          <a:ln w="9525">
            <a:solidFill>
              <a:srgbClr val="CC3300"/>
            </a:solidFill>
            <a:miter lim="800000"/>
            <a:headEnd/>
            <a:tailEnd/>
          </a:ln>
        </p:spPr>
        <p:txBody>
          <a:bodyPr wrap="none" anchor="ctr">
            <a:prstTxWarp prst="textNoShape">
              <a:avLst/>
            </a:prstTxWarp>
          </a:bodyPr>
          <a:lstStyle/>
          <a:p>
            <a:endParaRPr lang="en-US"/>
          </a:p>
        </p:txBody>
      </p:sp>
      <p:cxnSp>
        <p:nvCxnSpPr>
          <p:cNvPr id="26638" name="AutoShape 12"/>
          <p:cNvCxnSpPr>
            <a:cxnSpLocks noChangeShapeType="1"/>
            <a:stCxn id="147464" idx="0"/>
            <a:endCxn id="26637" idx="2"/>
          </p:cNvCxnSpPr>
          <p:nvPr/>
        </p:nvCxnSpPr>
        <p:spPr bwMode="auto">
          <a:xfrm flipH="1" flipV="1">
            <a:off x="3581400" y="4724400"/>
            <a:ext cx="1588" cy="244475"/>
          </a:xfrm>
          <a:prstGeom prst="straightConnector1">
            <a:avLst/>
          </a:prstGeom>
          <a:noFill/>
          <a:ln w="9525">
            <a:solidFill>
              <a:srgbClr val="CC3300"/>
            </a:solidFill>
            <a:round/>
            <a:headEnd/>
            <a:tailEnd type="triangle" w="med" len="med"/>
          </a:ln>
        </p:spPr>
      </p:cxnSp>
      <p:sp>
        <p:nvSpPr>
          <p:cNvPr id="26639" name="Line 13"/>
          <p:cNvSpPr>
            <a:spLocks noChangeShapeType="1"/>
          </p:cNvSpPr>
          <p:nvPr/>
        </p:nvSpPr>
        <p:spPr bwMode="auto">
          <a:xfrm flipV="1">
            <a:off x="4953000" y="2133600"/>
            <a:ext cx="0" cy="2895600"/>
          </a:xfrm>
          <a:prstGeom prst="line">
            <a:avLst/>
          </a:prstGeom>
          <a:noFill/>
          <a:ln w="38100">
            <a:solidFill>
              <a:srgbClr val="33CC33"/>
            </a:solidFill>
            <a:round/>
            <a:headEnd/>
            <a:tailEnd type="triangle" w="med" len="med"/>
          </a:ln>
        </p:spPr>
        <p:txBody>
          <a:bodyPr>
            <a:prstTxWarp prst="textNoShape">
              <a:avLst/>
            </a:prstTxWarp>
          </a:bodyPr>
          <a:lstStyle/>
          <a:p>
            <a:endParaRPr lang="en-US"/>
          </a:p>
        </p:txBody>
      </p:sp>
      <p:sp>
        <p:nvSpPr>
          <p:cNvPr id="26640" name="Text Box 14"/>
          <p:cNvSpPr txBox="1">
            <a:spLocks noChangeArrowheads="1"/>
          </p:cNvSpPr>
          <p:nvPr/>
        </p:nvSpPr>
        <p:spPr bwMode="auto">
          <a:xfrm>
            <a:off x="4908550" y="3422650"/>
            <a:ext cx="4032250" cy="366713"/>
          </a:xfrm>
          <a:prstGeom prst="rect">
            <a:avLst/>
          </a:prstGeom>
          <a:noFill/>
          <a:ln w="9525">
            <a:noFill/>
            <a:miter lim="800000"/>
            <a:headEnd/>
            <a:tailEnd/>
          </a:ln>
        </p:spPr>
        <p:txBody>
          <a:bodyPr wrap="none">
            <a:prstTxWarp prst="textNoShape">
              <a:avLst/>
            </a:prstTxWarp>
            <a:spAutoFit/>
          </a:bodyPr>
          <a:lstStyle/>
          <a:p>
            <a:r>
              <a:rPr lang="en-US" b="0">
                <a:solidFill>
                  <a:schemeClr val="tx1"/>
                </a:solidFill>
                <a:latin typeface="Century Gothic" charset="0"/>
              </a:rPr>
              <a:t>Increasing computational difficulty</a:t>
            </a:r>
          </a:p>
        </p:txBody>
      </p:sp>
      <p:sp>
        <p:nvSpPr>
          <p:cNvPr id="17" name="Date Placeholder 16"/>
          <p:cNvSpPr>
            <a:spLocks noGrp="1"/>
          </p:cNvSpPr>
          <p:nvPr>
            <p:ph type="dt" sz="half" idx="10"/>
          </p:nvPr>
        </p:nvSpPr>
        <p:spPr/>
        <p:txBody>
          <a:bodyPr/>
          <a:lstStyle/>
          <a:p>
            <a:r>
              <a:rPr lang="en-US" smtClean="0"/>
              <a:t>10/2/2013,           10/9/2013</a:t>
            </a:r>
            <a:endParaRPr lang="en-US"/>
          </a:p>
        </p:txBody>
      </p:sp>
      <p:sp>
        <p:nvSpPr>
          <p:cNvPr id="1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Slide Number Placeholder 6"/>
          <p:cNvSpPr>
            <a:spLocks noGrp="1"/>
          </p:cNvSpPr>
          <p:nvPr>
            <p:ph type="sldNum" sz="quarter" idx="11"/>
          </p:nvPr>
        </p:nvSpPr>
        <p:spPr>
          <a:noFill/>
        </p:spPr>
        <p:txBody>
          <a:bodyPr/>
          <a:lstStyle/>
          <a:p>
            <a:endParaRPr lang="en-US"/>
          </a:p>
          <a:p>
            <a:fld id="{EC305B49-3E3D-9447-B97D-DC64F9DE3BDB}" type="slidenum">
              <a:rPr lang="en-US"/>
              <a:pPr/>
              <a:t>3</a:t>
            </a:fld>
            <a:endParaRPr lang="en-US"/>
          </a:p>
        </p:txBody>
      </p:sp>
      <p:sp>
        <p:nvSpPr>
          <p:cNvPr id="1031" name="Rectangle 2"/>
          <p:cNvSpPr>
            <a:spLocks noGrp="1" noChangeArrowheads="1"/>
          </p:cNvSpPr>
          <p:nvPr>
            <p:ph type="title"/>
          </p:nvPr>
        </p:nvSpPr>
        <p:spPr/>
        <p:txBody>
          <a:bodyPr/>
          <a:lstStyle/>
          <a:p>
            <a:r>
              <a:rPr lang="en-US" dirty="0"/>
              <a:t>Location Problem</a:t>
            </a:r>
          </a:p>
        </p:txBody>
      </p:sp>
      <p:sp>
        <p:nvSpPr>
          <p:cNvPr id="1032" name="Rectangle 3"/>
          <p:cNvSpPr>
            <a:spLocks noGrp="1" noChangeArrowheads="1"/>
          </p:cNvSpPr>
          <p:nvPr>
            <p:ph type="body" sz="half" idx="1"/>
          </p:nvPr>
        </p:nvSpPr>
        <p:spPr>
          <a:xfrm>
            <a:off x="0" y="1371600"/>
            <a:ext cx="4495800" cy="5105400"/>
          </a:xfrm>
        </p:spPr>
        <p:txBody>
          <a:bodyPr/>
          <a:lstStyle/>
          <a:p>
            <a:pPr>
              <a:buFontTx/>
              <a:buNone/>
            </a:pPr>
            <a:r>
              <a:rPr lang="en-US" sz="1400" dirty="0"/>
              <a:t>	The </a:t>
            </a:r>
            <a:r>
              <a:rPr lang="en-US" sz="1400" dirty="0" err="1"/>
              <a:t>Rappaport</a:t>
            </a:r>
            <a:r>
              <a:rPr lang="en-US" sz="1400" dirty="0"/>
              <a:t> Communications Company provides cellular telephone services in several mid-western states. The company is planning to expand its customer base by offering cellular service in northeastern Ohio to the cities of Cleveland, Akron, Canton, and </a:t>
            </a:r>
            <a:r>
              <a:rPr lang="en-US" sz="1400" dirty="0" smtClean="0"/>
              <a:t>Youngstown</a:t>
            </a:r>
            <a:r>
              <a:rPr lang="en-US" sz="1400" dirty="0"/>
              <a:t>. The company will install the hardware necessary to service customers in each city on pre-existing communications towers in each city. The locations of these towers are summarized in the figure.</a:t>
            </a:r>
          </a:p>
          <a:p>
            <a:pPr>
              <a:buFontTx/>
              <a:buNone/>
            </a:pPr>
            <a:endParaRPr lang="en-US" sz="1400" dirty="0"/>
          </a:p>
          <a:p>
            <a:pPr>
              <a:buFontTx/>
              <a:buNone/>
            </a:pPr>
            <a:r>
              <a:rPr lang="en-US" sz="1400" dirty="0"/>
              <a:t>	However, the company also needs to construct a new communications tower somewhere between these cities to handle inter-city calls. This tower will also allow cellular calls to be routed onto the satellite system for world-wide calling service. The tower the company is planning to build can cover areas within a 40-mile radius. Thus, the tower needs to be located within 40 miles of each of these cities.</a:t>
            </a:r>
          </a:p>
        </p:txBody>
      </p:sp>
      <p:graphicFrame>
        <p:nvGraphicFramePr>
          <p:cNvPr id="1026" name="Object 14"/>
          <p:cNvGraphicFramePr>
            <a:graphicFrameLocks noGrp="1" noChangeAspect="1"/>
          </p:cNvGraphicFramePr>
          <p:nvPr>
            <p:ph sz="quarter" idx="2"/>
          </p:nvPr>
        </p:nvGraphicFramePr>
        <p:xfrm>
          <a:off x="4546600" y="1381125"/>
          <a:ext cx="4597400" cy="2801938"/>
        </p:xfrm>
        <a:graphic>
          <a:graphicData uri="http://schemas.openxmlformats.org/presentationml/2006/ole">
            <mc:AlternateContent xmlns:mc="http://schemas.openxmlformats.org/markup-compatibility/2006">
              <mc:Choice xmlns:v="urn:schemas-microsoft-com:vml" Requires="v">
                <p:oleObj spid="_x0000_s4113" name="Chart" r:id="rId4" imgW="3486302" imgH="2124151" progId="Excel.Sheet.8">
                  <p:embed/>
                </p:oleObj>
              </mc:Choice>
              <mc:Fallback>
                <p:oleObj name="Chart" r:id="rId4" imgW="3486302" imgH="212415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600" y="1381125"/>
                        <a:ext cx="4597400" cy="280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Text Box 6"/>
          <p:cNvSpPr txBox="1">
            <a:spLocks noChangeArrowheads="1"/>
          </p:cNvSpPr>
          <p:nvPr/>
        </p:nvSpPr>
        <p:spPr bwMode="auto">
          <a:xfrm>
            <a:off x="8477250" y="3895725"/>
            <a:ext cx="298450" cy="366713"/>
          </a:xfrm>
          <a:prstGeom prst="rect">
            <a:avLst/>
          </a:prstGeom>
          <a:noFill/>
          <a:ln w="9525">
            <a:noFill/>
            <a:miter lim="800000"/>
            <a:headEnd/>
            <a:tailEnd/>
          </a:ln>
        </p:spPr>
        <p:txBody>
          <a:bodyPr wrap="none">
            <a:prstTxWarp prst="textNoShape">
              <a:avLst/>
            </a:prstTxWarp>
            <a:spAutoFit/>
          </a:bodyPr>
          <a:lstStyle/>
          <a:p>
            <a:r>
              <a:rPr lang="en-US" b="0">
                <a:solidFill>
                  <a:schemeClr val="tx1"/>
                </a:solidFill>
              </a:rPr>
              <a:t>x</a:t>
            </a:r>
          </a:p>
        </p:txBody>
      </p:sp>
      <p:sp>
        <p:nvSpPr>
          <p:cNvPr id="1034" name="Text Box 9"/>
          <p:cNvSpPr txBox="1">
            <a:spLocks noChangeArrowheads="1"/>
          </p:cNvSpPr>
          <p:nvPr/>
        </p:nvSpPr>
        <p:spPr bwMode="auto">
          <a:xfrm>
            <a:off x="4819650" y="1228725"/>
            <a:ext cx="298450" cy="366713"/>
          </a:xfrm>
          <a:prstGeom prst="rect">
            <a:avLst/>
          </a:prstGeom>
          <a:noFill/>
          <a:ln w="9525">
            <a:noFill/>
            <a:miter lim="800000"/>
            <a:headEnd/>
            <a:tailEnd/>
          </a:ln>
        </p:spPr>
        <p:txBody>
          <a:bodyPr wrap="none">
            <a:prstTxWarp prst="textNoShape">
              <a:avLst/>
            </a:prstTxWarp>
            <a:spAutoFit/>
          </a:bodyPr>
          <a:lstStyle/>
          <a:p>
            <a:r>
              <a:rPr lang="en-US" b="0">
                <a:solidFill>
                  <a:schemeClr val="tx1"/>
                </a:solidFill>
              </a:rPr>
              <a:t>y</a:t>
            </a:r>
          </a:p>
        </p:txBody>
      </p:sp>
      <p:pic>
        <p:nvPicPr>
          <p:cNvPr id="1035" name="Picture 24" descr="j0157777[1]"/>
          <p:cNvPicPr>
            <a:picLocks noGrp="1" noChangeAspect="1" noChangeArrowheads="1"/>
          </p:cNvPicPr>
          <p:nvPr>
            <p:ph sz="quarter" idx="3"/>
          </p:nvPr>
        </p:nvPicPr>
        <p:blipFill>
          <a:blip r:embed="rId6" cstate="print"/>
          <a:srcRect/>
          <a:stretch>
            <a:fillRect/>
          </a:stretch>
        </p:blipFill>
        <p:spPr>
          <a:xfrm>
            <a:off x="5105400" y="1762125"/>
            <a:ext cx="447675" cy="415925"/>
          </a:xfrm>
          <a:noFill/>
        </p:spPr>
      </p:pic>
      <p:pic>
        <p:nvPicPr>
          <p:cNvPr id="1036" name="Picture 26" descr="j0157777[1]"/>
          <p:cNvPicPr>
            <a:picLocks noChangeAspect="1" noChangeArrowheads="1"/>
          </p:cNvPicPr>
          <p:nvPr/>
        </p:nvPicPr>
        <p:blipFill>
          <a:blip r:embed="rId6" cstate="print"/>
          <a:srcRect/>
          <a:stretch>
            <a:fillRect/>
          </a:stretch>
        </p:blipFill>
        <p:spPr bwMode="auto">
          <a:xfrm>
            <a:off x="8077200" y="2676525"/>
            <a:ext cx="447675" cy="415925"/>
          </a:xfrm>
          <a:prstGeom prst="rect">
            <a:avLst/>
          </a:prstGeom>
          <a:noFill/>
          <a:ln w="9525">
            <a:noFill/>
            <a:miter lim="800000"/>
            <a:headEnd/>
            <a:tailEnd/>
          </a:ln>
        </p:spPr>
      </p:pic>
      <p:pic>
        <p:nvPicPr>
          <p:cNvPr id="1037" name="Picture 27" descr="j0157777[1]"/>
          <p:cNvPicPr>
            <a:picLocks noChangeAspect="1" noChangeArrowheads="1"/>
          </p:cNvPicPr>
          <p:nvPr/>
        </p:nvPicPr>
        <p:blipFill>
          <a:blip r:embed="rId6" cstate="print"/>
          <a:srcRect/>
          <a:stretch>
            <a:fillRect/>
          </a:stretch>
        </p:blipFill>
        <p:spPr bwMode="auto">
          <a:xfrm>
            <a:off x="5867400" y="3209925"/>
            <a:ext cx="447675" cy="415925"/>
          </a:xfrm>
          <a:prstGeom prst="rect">
            <a:avLst/>
          </a:prstGeom>
          <a:noFill/>
          <a:ln w="9525">
            <a:noFill/>
            <a:miter lim="800000"/>
            <a:headEnd/>
            <a:tailEnd/>
          </a:ln>
        </p:spPr>
      </p:pic>
      <p:pic>
        <p:nvPicPr>
          <p:cNvPr id="1038" name="Picture 28" descr="j0157777[1]"/>
          <p:cNvPicPr>
            <a:picLocks noChangeAspect="1" noChangeArrowheads="1"/>
          </p:cNvPicPr>
          <p:nvPr/>
        </p:nvPicPr>
        <p:blipFill>
          <a:blip r:embed="rId6" cstate="print"/>
          <a:srcRect/>
          <a:stretch>
            <a:fillRect/>
          </a:stretch>
        </p:blipFill>
        <p:spPr bwMode="auto">
          <a:xfrm>
            <a:off x="5562600" y="2676525"/>
            <a:ext cx="447675" cy="415925"/>
          </a:xfrm>
          <a:prstGeom prst="rect">
            <a:avLst/>
          </a:prstGeom>
          <a:noFill/>
          <a:ln w="9525">
            <a:noFill/>
            <a:miter lim="800000"/>
            <a:headEnd/>
            <a:tailEnd/>
          </a:ln>
        </p:spPr>
      </p:pic>
      <p:sp>
        <p:nvSpPr>
          <p:cNvPr id="1039" name="Text Box 10"/>
          <p:cNvSpPr txBox="1">
            <a:spLocks noChangeArrowheads="1"/>
          </p:cNvSpPr>
          <p:nvPr/>
        </p:nvSpPr>
        <p:spPr bwMode="auto">
          <a:xfrm>
            <a:off x="5330825" y="1457325"/>
            <a:ext cx="973138" cy="579438"/>
          </a:xfrm>
          <a:prstGeom prst="rect">
            <a:avLst/>
          </a:prstGeom>
          <a:noFill/>
          <a:ln w="9525">
            <a:noFill/>
            <a:miter lim="800000"/>
            <a:headEnd/>
            <a:tailEnd/>
          </a:ln>
        </p:spPr>
        <p:txBody>
          <a:bodyPr wrap="none">
            <a:prstTxWarp prst="textNoShape">
              <a:avLst/>
            </a:prstTxWarp>
            <a:spAutoFit/>
          </a:bodyPr>
          <a:lstStyle/>
          <a:p>
            <a:r>
              <a:rPr lang="en-US" sz="1400" b="0">
                <a:solidFill>
                  <a:schemeClr val="tx1"/>
                </a:solidFill>
              </a:rPr>
              <a:t>Cleveland</a:t>
            </a:r>
          </a:p>
          <a:p>
            <a:r>
              <a:rPr lang="en-US" sz="1400" b="0">
                <a:solidFill>
                  <a:schemeClr val="tx1"/>
                </a:solidFill>
              </a:rPr>
              <a:t>(5,45)</a:t>
            </a:r>
            <a:r>
              <a:rPr lang="en-US" b="0"/>
              <a:t> </a:t>
            </a:r>
          </a:p>
        </p:txBody>
      </p:sp>
      <p:sp>
        <p:nvSpPr>
          <p:cNvPr id="1040" name="Text Box 11"/>
          <p:cNvSpPr txBox="1">
            <a:spLocks noChangeArrowheads="1"/>
          </p:cNvSpPr>
          <p:nvPr/>
        </p:nvSpPr>
        <p:spPr bwMode="auto">
          <a:xfrm>
            <a:off x="5786438" y="2214563"/>
            <a:ext cx="808037" cy="579437"/>
          </a:xfrm>
          <a:prstGeom prst="rect">
            <a:avLst/>
          </a:prstGeom>
          <a:noFill/>
          <a:ln w="9525">
            <a:noFill/>
            <a:miter lim="800000"/>
            <a:headEnd/>
            <a:tailEnd/>
          </a:ln>
        </p:spPr>
        <p:txBody>
          <a:bodyPr wrap="none">
            <a:prstTxWarp prst="textNoShape">
              <a:avLst/>
            </a:prstTxWarp>
            <a:spAutoFit/>
          </a:bodyPr>
          <a:lstStyle/>
          <a:p>
            <a:r>
              <a:rPr lang="en-US" sz="1400" b="0">
                <a:solidFill>
                  <a:schemeClr val="tx1"/>
                </a:solidFill>
              </a:rPr>
              <a:t>Akron</a:t>
            </a:r>
          </a:p>
          <a:p>
            <a:r>
              <a:rPr lang="en-US" sz="1400" b="0">
                <a:solidFill>
                  <a:schemeClr val="tx1"/>
                </a:solidFill>
              </a:rPr>
              <a:t>(12,21)</a:t>
            </a:r>
            <a:r>
              <a:rPr lang="en-US" b="0"/>
              <a:t> </a:t>
            </a:r>
          </a:p>
        </p:txBody>
      </p:sp>
      <p:sp>
        <p:nvSpPr>
          <p:cNvPr id="1041" name="Text Box 12"/>
          <p:cNvSpPr txBox="1">
            <a:spLocks noChangeArrowheads="1"/>
          </p:cNvSpPr>
          <p:nvPr/>
        </p:nvSpPr>
        <p:spPr bwMode="auto">
          <a:xfrm>
            <a:off x="6242050" y="3057525"/>
            <a:ext cx="755650" cy="579438"/>
          </a:xfrm>
          <a:prstGeom prst="rect">
            <a:avLst/>
          </a:prstGeom>
          <a:noFill/>
          <a:ln w="9525">
            <a:noFill/>
            <a:miter lim="800000"/>
            <a:headEnd/>
            <a:tailEnd/>
          </a:ln>
        </p:spPr>
        <p:txBody>
          <a:bodyPr wrap="none">
            <a:prstTxWarp prst="textNoShape">
              <a:avLst/>
            </a:prstTxWarp>
            <a:spAutoFit/>
          </a:bodyPr>
          <a:lstStyle/>
          <a:p>
            <a:r>
              <a:rPr lang="en-US" sz="1400" b="0">
                <a:solidFill>
                  <a:schemeClr val="tx1"/>
                </a:solidFill>
              </a:rPr>
              <a:t>Canton</a:t>
            </a:r>
          </a:p>
          <a:p>
            <a:r>
              <a:rPr lang="en-US" sz="1400" b="0">
                <a:solidFill>
                  <a:schemeClr val="tx1"/>
                </a:solidFill>
              </a:rPr>
              <a:t>(17,5)</a:t>
            </a:r>
            <a:r>
              <a:rPr lang="en-US" b="0"/>
              <a:t> </a:t>
            </a:r>
          </a:p>
        </p:txBody>
      </p:sp>
      <p:sp>
        <p:nvSpPr>
          <p:cNvPr id="1042" name="Text Box 13"/>
          <p:cNvSpPr txBox="1">
            <a:spLocks noChangeArrowheads="1"/>
          </p:cNvSpPr>
          <p:nvPr/>
        </p:nvSpPr>
        <p:spPr bwMode="auto">
          <a:xfrm>
            <a:off x="7874000" y="2143125"/>
            <a:ext cx="1156336" cy="584776"/>
          </a:xfrm>
          <a:prstGeom prst="rect">
            <a:avLst/>
          </a:prstGeom>
          <a:noFill/>
          <a:ln w="9525">
            <a:noFill/>
            <a:miter lim="800000"/>
            <a:headEnd/>
            <a:tailEnd/>
          </a:ln>
        </p:spPr>
        <p:txBody>
          <a:bodyPr wrap="none">
            <a:prstTxWarp prst="textNoShape">
              <a:avLst/>
            </a:prstTxWarp>
            <a:spAutoFit/>
          </a:bodyPr>
          <a:lstStyle/>
          <a:p>
            <a:r>
              <a:rPr lang="en-US" sz="1400" b="0" dirty="0" smtClean="0">
                <a:solidFill>
                  <a:schemeClr val="tx1"/>
                </a:solidFill>
              </a:rPr>
              <a:t>Youngstown</a:t>
            </a:r>
            <a:endParaRPr lang="en-US" sz="1400" b="0" dirty="0">
              <a:solidFill>
                <a:schemeClr val="tx1"/>
              </a:solidFill>
            </a:endParaRPr>
          </a:p>
          <a:p>
            <a:r>
              <a:rPr lang="en-US" sz="1400" b="0" dirty="0">
                <a:solidFill>
                  <a:schemeClr val="tx1"/>
                </a:solidFill>
              </a:rPr>
              <a:t>(52,21)</a:t>
            </a:r>
            <a:r>
              <a:rPr lang="en-US" b="0" dirty="0"/>
              <a:t> </a:t>
            </a:r>
          </a:p>
        </p:txBody>
      </p:sp>
      <p:pic>
        <p:nvPicPr>
          <p:cNvPr id="1043" name="Picture 29" descr="bd20017_[1]"/>
          <p:cNvPicPr>
            <a:picLocks noChangeAspect="1" noChangeArrowheads="1"/>
          </p:cNvPicPr>
          <p:nvPr/>
        </p:nvPicPr>
        <p:blipFill>
          <a:blip r:embed="rId7" cstate="print"/>
          <a:srcRect/>
          <a:stretch>
            <a:fillRect/>
          </a:stretch>
        </p:blipFill>
        <p:spPr bwMode="auto">
          <a:xfrm>
            <a:off x="8001000" y="317500"/>
            <a:ext cx="868363" cy="1154113"/>
          </a:xfrm>
          <a:prstGeom prst="rect">
            <a:avLst/>
          </a:prstGeom>
          <a:noFill/>
          <a:ln w="9525">
            <a:noFill/>
            <a:miter lim="800000"/>
            <a:headEnd/>
            <a:tailEnd/>
          </a:ln>
        </p:spPr>
      </p:pic>
      <p:sp>
        <p:nvSpPr>
          <p:cNvPr id="121887" name="Text Box 31"/>
          <p:cNvSpPr txBox="1">
            <a:spLocks noChangeArrowheads="1"/>
          </p:cNvSpPr>
          <p:nvPr/>
        </p:nvSpPr>
        <p:spPr bwMode="auto">
          <a:xfrm>
            <a:off x="4419600" y="4264025"/>
            <a:ext cx="4598988" cy="1816100"/>
          </a:xfrm>
          <a:prstGeom prst="rect">
            <a:avLst/>
          </a:prstGeom>
          <a:solidFill>
            <a:srgbClr val="FFFF66"/>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algn="l"/>
            <a:r>
              <a:rPr lang="en-US" sz="1400" b="0">
                <a:solidFill>
                  <a:schemeClr val="tx1"/>
                </a:solidFill>
                <a:latin typeface="Century Gothic" charset="0"/>
              </a:rPr>
              <a:t>Suppose to achieve the best overall service </a:t>
            </a:r>
          </a:p>
          <a:p>
            <a:pPr algn="l"/>
            <a:r>
              <a:rPr lang="en-US" sz="1400" b="0">
                <a:solidFill>
                  <a:schemeClr val="tx1"/>
                </a:solidFill>
                <a:latin typeface="Century Gothic" charset="0"/>
              </a:rPr>
              <a:t>quality we need to minimize the total distance </a:t>
            </a:r>
          </a:p>
          <a:p>
            <a:pPr algn="l"/>
            <a:r>
              <a:rPr lang="en-US" sz="1400" b="0">
                <a:solidFill>
                  <a:schemeClr val="tx1"/>
                </a:solidFill>
                <a:latin typeface="Century Gothic" charset="0"/>
              </a:rPr>
              <a:t>from the tower to each of the four cities.</a:t>
            </a:r>
          </a:p>
          <a:p>
            <a:pPr algn="l"/>
            <a:endParaRPr lang="en-US" sz="1400" b="0">
              <a:solidFill>
                <a:schemeClr val="tx1"/>
              </a:solidFill>
              <a:latin typeface="Century Gothic" charset="0"/>
            </a:endParaRPr>
          </a:p>
          <a:p>
            <a:pPr algn="l"/>
            <a:r>
              <a:rPr lang="en-US" sz="1400" b="0">
                <a:solidFill>
                  <a:schemeClr val="tx1"/>
                </a:solidFill>
                <a:latin typeface="Century Gothic" charset="0"/>
              </a:rPr>
              <a:t>From Geometry: the Euclidean distance </a:t>
            </a:r>
          </a:p>
          <a:p>
            <a:pPr algn="l"/>
            <a:r>
              <a:rPr lang="en-US" sz="1400" b="0">
                <a:solidFill>
                  <a:schemeClr val="tx1"/>
                </a:solidFill>
                <a:latin typeface="Century Gothic" charset="0"/>
              </a:rPr>
              <a:t>between (x</a:t>
            </a:r>
            <a:r>
              <a:rPr lang="en-US" sz="1400" b="0" baseline="-25000">
                <a:solidFill>
                  <a:schemeClr val="tx1"/>
                </a:solidFill>
                <a:latin typeface="Century Gothic" charset="0"/>
              </a:rPr>
              <a:t>1</a:t>
            </a:r>
            <a:r>
              <a:rPr lang="en-US" sz="1400" b="0">
                <a:solidFill>
                  <a:schemeClr val="tx1"/>
                </a:solidFill>
                <a:latin typeface="Century Gothic" charset="0"/>
              </a:rPr>
              <a:t>,y</a:t>
            </a:r>
            <a:r>
              <a:rPr lang="en-US" sz="1400" b="0" baseline="-25000">
                <a:solidFill>
                  <a:schemeClr val="tx1"/>
                </a:solidFill>
                <a:latin typeface="Century Gothic" charset="0"/>
              </a:rPr>
              <a:t>1</a:t>
            </a:r>
            <a:r>
              <a:rPr lang="en-US" sz="1400" b="0">
                <a:solidFill>
                  <a:schemeClr val="tx1"/>
                </a:solidFill>
                <a:latin typeface="Century Gothic" charset="0"/>
              </a:rPr>
              <a:t>) and (x</a:t>
            </a:r>
            <a:r>
              <a:rPr lang="en-US" sz="1400" b="0" baseline="-25000">
                <a:solidFill>
                  <a:schemeClr val="tx1"/>
                </a:solidFill>
                <a:latin typeface="Century Gothic" charset="0"/>
              </a:rPr>
              <a:t>2</a:t>
            </a:r>
            <a:r>
              <a:rPr lang="en-US" sz="1400" b="0">
                <a:solidFill>
                  <a:schemeClr val="tx1"/>
                </a:solidFill>
                <a:latin typeface="Century Gothic" charset="0"/>
              </a:rPr>
              <a:t>,y</a:t>
            </a:r>
            <a:r>
              <a:rPr lang="en-US" sz="1400" b="0" baseline="-25000">
                <a:solidFill>
                  <a:schemeClr val="tx1"/>
                </a:solidFill>
                <a:latin typeface="Century Gothic" charset="0"/>
              </a:rPr>
              <a:t>2</a:t>
            </a:r>
            <a:r>
              <a:rPr lang="en-US" sz="1400" b="0">
                <a:solidFill>
                  <a:schemeClr val="tx1"/>
                </a:solidFill>
                <a:latin typeface="Century Gothic" charset="0"/>
              </a:rPr>
              <a:t>) can be calculated</a:t>
            </a:r>
          </a:p>
          <a:p>
            <a:pPr algn="l"/>
            <a:r>
              <a:rPr lang="en-US" sz="1400" b="0">
                <a:solidFill>
                  <a:schemeClr val="tx1"/>
                </a:solidFill>
                <a:latin typeface="Century Gothic" charset="0"/>
              </a:rPr>
              <a:t>by </a:t>
            </a:r>
          </a:p>
          <a:p>
            <a:pPr algn="l"/>
            <a:endParaRPr lang="en-US" sz="1400" b="0">
              <a:solidFill>
                <a:schemeClr val="tx1"/>
              </a:solidFill>
              <a:latin typeface="Century Gothic" charset="0"/>
            </a:endParaRPr>
          </a:p>
        </p:txBody>
      </p:sp>
      <p:graphicFrame>
        <p:nvGraphicFramePr>
          <p:cNvPr id="1027" name="Object 3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14" name="Equation" r:id="rId8" imgW="114120" imgH="215640" progId="Equation.3">
                  <p:embed/>
                </p:oleObj>
              </mc:Choice>
              <mc:Fallback>
                <p:oleObj name="Equation" r:id="rId8" imgW="11412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33"/>
          <p:cNvGraphicFramePr>
            <a:graphicFrameLocks noChangeAspect="1"/>
          </p:cNvGraphicFramePr>
          <p:nvPr/>
        </p:nvGraphicFramePr>
        <p:xfrm>
          <a:off x="5181600" y="5638800"/>
          <a:ext cx="3057525" cy="427038"/>
        </p:xfrm>
        <a:graphic>
          <a:graphicData uri="http://schemas.openxmlformats.org/presentationml/2006/ole">
            <mc:AlternateContent xmlns:mc="http://schemas.openxmlformats.org/markup-compatibility/2006">
              <mc:Choice xmlns:v="urn:schemas-microsoft-com:vml" Requires="v">
                <p:oleObj spid="_x0000_s4115" name="Equation" r:id="rId10" imgW="2273040" imgH="317160" progId="Equation.DSMT4">
                  <p:embed/>
                </p:oleObj>
              </mc:Choice>
              <mc:Fallback>
                <p:oleObj name="Equation" r:id="rId10" imgW="2273040" imgH="3171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1600" y="5638800"/>
                        <a:ext cx="3057525"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23" name="Line 21"/>
          <p:cNvSpPr>
            <a:spLocks noChangeShapeType="1"/>
          </p:cNvSpPr>
          <p:nvPr/>
        </p:nvSpPr>
        <p:spPr bwMode="auto">
          <a:xfrm flipH="1">
            <a:off x="7531100" y="1471613"/>
            <a:ext cx="685800" cy="914400"/>
          </a:xfrm>
          <a:prstGeom prst="line">
            <a:avLst/>
          </a:prstGeom>
          <a:noFill/>
          <a:ln w="9525">
            <a:solidFill>
              <a:srgbClr val="FF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10"/>
          <p:cNvSpPr txBox="1">
            <a:spLocks noChangeArrowheads="1"/>
          </p:cNvSpPr>
          <p:nvPr/>
        </p:nvSpPr>
        <p:spPr bwMode="auto">
          <a:xfrm>
            <a:off x="7172325" y="2354263"/>
            <a:ext cx="739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defRPr>
            </a:lvl1pPr>
            <a:lvl2pPr marL="742950" indent="-285750" eaLnBrk="0" hangingPunct="0">
              <a:defRPr b="1">
                <a:solidFill>
                  <a:schemeClr val="tx1"/>
                </a:solidFill>
                <a:latin typeface="Times New Roman" pitchFamily="18" charset="0"/>
              </a:defRPr>
            </a:lvl2pPr>
            <a:lvl3pPr marL="1143000" indent="-228600" eaLnBrk="0" hangingPunct="0">
              <a:defRPr b="1">
                <a:solidFill>
                  <a:schemeClr val="tx1"/>
                </a:solidFill>
                <a:latin typeface="Times New Roman" pitchFamily="18" charset="0"/>
              </a:defRPr>
            </a:lvl3pPr>
            <a:lvl4pPr marL="1600200" indent="-228600" eaLnBrk="0" hangingPunct="0">
              <a:defRPr b="1">
                <a:solidFill>
                  <a:schemeClr val="tx1"/>
                </a:solidFill>
                <a:latin typeface="Times New Roman" pitchFamily="18" charset="0"/>
              </a:defRPr>
            </a:lvl4pPr>
            <a:lvl5pPr marL="2057400" indent="-228600" eaLnBrk="0" hangingPunct="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altLang="zh-CN" sz="1600" dirty="0">
                <a:solidFill>
                  <a:srgbClr val="FF3300"/>
                </a:solidFill>
                <a:latin typeface="Arial" pitchFamily="34" charset="0"/>
                <a:ea typeface="SimSun" pitchFamily="2" charset="-122"/>
              </a:rPr>
              <a:t>(?, ?) </a:t>
            </a:r>
          </a:p>
        </p:txBody>
      </p:sp>
      <p:sp>
        <p:nvSpPr>
          <p:cNvPr id="2" name="Date Placeholder 1"/>
          <p:cNvSpPr>
            <a:spLocks noGrp="1"/>
          </p:cNvSpPr>
          <p:nvPr>
            <p:ph type="dt" sz="half" idx="10"/>
          </p:nvPr>
        </p:nvSpPr>
        <p:spPr/>
        <p:txBody>
          <a:bodyPr/>
          <a:lstStyle/>
          <a:p>
            <a:r>
              <a:rPr lang="en-US" smtClean="0"/>
              <a:t>10/2/2013,           10/9/2013</a:t>
            </a:r>
            <a:endParaRPr lang="en-US"/>
          </a:p>
        </p:txBody>
      </p:sp>
    </p:spTree>
    <p:extLst>
      <p:ext uri="{BB962C8B-B14F-4D97-AF65-F5344CB8AC3E}">
        <p14:creationId xmlns:p14="http://schemas.microsoft.com/office/powerpoint/2010/main" val="871997725"/>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endParaRPr lang="en-US"/>
          </a:p>
          <a:p>
            <a:fld id="{77BE521E-F091-D240-8325-9936F57C7597}" type="slidenum">
              <a:rPr lang="en-US"/>
              <a:pPr/>
              <a:t>4</a:t>
            </a:fld>
            <a:endParaRPr lang="en-US"/>
          </a:p>
        </p:txBody>
      </p:sp>
      <p:sp>
        <p:nvSpPr>
          <p:cNvPr id="7172" name="Rectangle 2"/>
          <p:cNvSpPr>
            <a:spLocks noGrp="1" noChangeArrowheads="1"/>
          </p:cNvSpPr>
          <p:nvPr>
            <p:ph type="title"/>
          </p:nvPr>
        </p:nvSpPr>
        <p:spPr/>
        <p:txBody>
          <a:bodyPr/>
          <a:lstStyle/>
          <a:p>
            <a:r>
              <a:rPr lang="en-US"/>
              <a:t>Location Problem Formulation</a:t>
            </a:r>
          </a:p>
        </p:txBody>
      </p:sp>
      <p:sp>
        <p:nvSpPr>
          <p:cNvPr id="7173" name="Rectangle 3"/>
          <p:cNvSpPr>
            <a:spLocks noGrp="1" noChangeArrowheads="1"/>
          </p:cNvSpPr>
          <p:nvPr>
            <p:ph type="body" idx="1"/>
          </p:nvPr>
        </p:nvSpPr>
        <p:spPr/>
        <p:txBody>
          <a:bodyPr/>
          <a:lstStyle/>
          <a:p>
            <a:r>
              <a:rPr lang="en-US" b="1" dirty="0"/>
              <a:t>Decision Variables</a:t>
            </a:r>
          </a:p>
          <a:p>
            <a:endParaRPr lang="en-US" dirty="0"/>
          </a:p>
          <a:p>
            <a:endParaRPr lang="en-US" dirty="0"/>
          </a:p>
          <a:p>
            <a:r>
              <a:rPr lang="en-US" b="1" dirty="0"/>
              <a:t>Objective function</a:t>
            </a:r>
          </a:p>
          <a:p>
            <a:pPr lvl="1">
              <a:buFontTx/>
              <a:buNone/>
            </a:pPr>
            <a:endParaRPr lang="en-US" dirty="0"/>
          </a:p>
          <a:p>
            <a:endParaRPr lang="en-US" dirty="0"/>
          </a:p>
          <a:p>
            <a:r>
              <a:rPr lang="en-US" b="1" dirty="0"/>
              <a:t>Constraints</a:t>
            </a:r>
          </a:p>
        </p:txBody>
      </p:sp>
      <p:sp>
        <p:nvSpPr>
          <p:cNvPr id="6" name="Date Placeholder 5"/>
          <p:cNvSpPr>
            <a:spLocks noGrp="1"/>
          </p:cNvSpPr>
          <p:nvPr>
            <p:ph type="dt" sz="half" idx="10"/>
          </p:nvPr>
        </p:nvSpPr>
        <p:spPr/>
        <p:txBody>
          <a:bodyPr/>
          <a:lstStyle/>
          <a:p>
            <a:r>
              <a:rPr lang="en-US" smtClean="0"/>
              <a:t>10/2/2013,           10/9/2013</a:t>
            </a:r>
            <a:endParaRPr lang="en-US"/>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1"/>
          </p:nvPr>
        </p:nvSpPr>
        <p:spPr>
          <a:noFill/>
        </p:spPr>
        <p:txBody>
          <a:bodyPr/>
          <a:lstStyle/>
          <a:p>
            <a:endParaRPr lang="en-US"/>
          </a:p>
          <a:p>
            <a:fld id="{2F7F1C0E-6C9C-1245-84FC-8A5326FBB09C}" type="slidenum">
              <a:rPr lang="en-US"/>
              <a:pPr/>
              <a:t>5</a:t>
            </a:fld>
            <a:endParaRPr lang="en-US"/>
          </a:p>
        </p:txBody>
      </p:sp>
      <p:sp>
        <p:nvSpPr>
          <p:cNvPr id="8196" name="Rectangle 2"/>
          <p:cNvSpPr>
            <a:spLocks noGrp="1" noChangeArrowheads="1"/>
          </p:cNvSpPr>
          <p:nvPr>
            <p:ph type="title"/>
          </p:nvPr>
        </p:nvSpPr>
        <p:spPr/>
        <p:txBody>
          <a:bodyPr/>
          <a:lstStyle/>
          <a:p>
            <a:r>
              <a:rPr lang="en-US"/>
              <a:t>Excel Setup</a:t>
            </a:r>
          </a:p>
        </p:txBody>
      </p:sp>
      <p:pic>
        <p:nvPicPr>
          <p:cNvPr id="8197" name="Picture 8"/>
          <p:cNvPicPr>
            <a:picLocks noGrp="1" noChangeAspect="1" noChangeArrowheads="1"/>
          </p:cNvPicPr>
          <p:nvPr>
            <p:ph sz="half" idx="1"/>
          </p:nvPr>
        </p:nvPicPr>
        <p:blipFill>
          <a:blip r:embed="rId2" cstate="print"/>
          <a:srcRect/>
          <a:stretch>
            <a:fillRect/>
          </a:stretch>
        </p:blipFill>
        <p:spPr>
          <a:xfrm>
            <a:off x="169863" y="1228725"/>
            <a:ext cx="5616575" cy="2147888"/>
          </a:xfrm>
          <a:noFill/>
        </p:spPr>
      </p:pic>
      <p:pic>
        <p:nvPicPr>
          <p:cNvPr id="8198" name="Picture 19"/>
          <p:cNvPicPr>
            <a:picLocks noChangeAspect="1" noChangeArrowheads="1"/>
          </p:cNvPicPr>
          <p:nvPr/>
        </p:nvPicPr>
        <p:blipFill>
          <a:blip r:embed="rId3" cstate="print"/>
          <a:srcRect/>
          <a:stretch>
            <a:fillRect/>
          </a:stretch>
        </p:blipFill>
        <p:spPr bwMode="auto">
          <a:xfrm>
            <a:off x="0" y="3429000"/>
            <a:ext cx="7527925" cy="2193925"/>
          </a:xfrm>
          <a:prstGeom prst="rect">
            <a:avLst/>
          </a:prstGeom>
          <a:noFill/>
          <a:ln w="9525">
            <a:noFill/>
            <a:miter lim="800000"/>
            <a:headEnd/>
            <a:tailEnd/>
          </a:ln>
        </p:spPr>
      </p:pic>
      <p:pic>
        <p:nvPicPr>
          <p:cNvPr id="8199" name="Picture 17"/>
          <p:cNvPicPr>
            <a:picLocks noChangeAspect="1" noChangeArrowheads="1"/>
          </p:cNvPicPr>
          <p:nvPr/>
        </p:nvPicPr>
        <p:blipFill>
          <a:blip r:embed="rId4" cstate="print"/>
          <a:srcRect/>
          <a:stretch>
            <a:fillRect/>
          </a:stretch>
        </p:blipFill>
        <p:spPr bwMode="auto">
          <a:xfrm>
            <a:off x="4819650" y="5200650"/>
            <a:ext cx="4324350" cy="165735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r>
              <a:rPr lang="en-US" smtClean="0"/>
              <a:t>10/2/2013,           10/9/2013</a:t>
            </a:r>
            <a:endParaRPr 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a:noFill/>
        </p:spPr>
        <p:txBody>
          <a:bodyPr/>
          <a:lstStyle/>
          <a:p>
            <a:endParaRPr lang="en-US"/>
          </a:p>
          <a:p>
            <a:fld id="{DE5B7D42-F8F5-6E45-901C-B194F1D94D9D}" type="slidenum">
              <a:rPr lang="en-US"/>
              <a:pPr/>
              <a:t>6</a:t>
            </a:fld>
            <a:endParaRPr lang="en-US"/>
          </a:p>
        </p:txBody>
      </p:sp>
      <p:sp>
        <p:nvSpPr>
          <p:cNvPr id="9220" name="Rectangle 2"/>
          <p:cNvSpPr>
            <a:spLocks noGrp="1" noChangeArrowheads="1"/>
          </p:cNvSpPr>
          <p:nvPr>
            <p:ph type="title"/>
          </p:nvPr>
        </p:nvSpPr>
        <p:spPr/>
        <p:txBody>
          <a:bodyPr/>
          <a:lstStyle/>
          <a:p>
            <a:r>
              <a:rPr lang="en-US" sz="2400"/>
              <a:t>Definition of Nonlinear Programming (NLP) Problem </a:t>
            </a:r>
          </a:p>
        </p:txBody>
      </p:sp>
      <p:sp>
        <p:nvSpPr>
          <p:cNvPr id="116739" name="Rectangle 3"/>
          <p:cNvSpPr>
            <a:spLocks noGrp="1" noChangeArrowheads="1"/>
          </p:cNvSpPr>
          <p:nvPr>
            <p:ph type="body" idx="1"/>
          </p:nvPr>
        </p:nvSpPr>
        <p:spPr>
          <a:xfrm>
            <a:off x="685800" y="1219200"/>
            <a:ext cx="8077200" cy="3200400"/>
          </a:xfrm>
          <a:solidFill>
            <a:schemeClr val="bg1"/>
          </a:solidFill>
          <a:ln>
            <a:solidFill>
              <a:schemeClr val="tx1"/>
            </a:solidFill>
          </a:ln>
          <a:effectLst>
            <a:outerShdw dist="107763" dir="2700000" algn="ctr" rotWithShape="0">
              <a:schemeClr val="bg2">
                <a:alpha val="50000"/>
              </a:schemeClr>
            </a:outerShdw>
          </a:effectLst>
        </p:spPr>
        <p:txBody>
          <a:bodyPr/>
          <a:lstStyle/>
          <a:p>
            <a:pPr>
              <a:lnSpc>
                <a:spcPct val="80000"/>
              </a:lnSpc>
              <a:buFontTx/>
              <a:buNone/>
            </a:pPr>
            <a:r>
              <a:rPr lang="en-US" sz="1800" b="1" dirty="0">
                <a:latin typeface="Courier New" charset="0"/>
              </a:rPr>
              <a:t>MAX (MIN)    F(x</a:t>
            </a:r>
            <a:r>
              <a:rPr lang="en-US" sz="1800" b="1" baseline="-25000" dirty="0">
                <a:latin typeface="Courier New" charset="0"/>
              </a:rPr>
              <a:t>1</a:t>
            </a:r>
            <a:r>
              <a:rPr lang="en-US" sz="1800" b="1" dirty="0">
                <a:latin typeface="Courier New" charset="0"/>
              </a:rPr>
              <a:t>,x</a:t>
            </a:r>
            <a:r>
              <a:rPr lang="en-US" sz="1800" b="1" baseline="-25000" dirty="0">
                <a:latin typeface="Courier New" charset="0"/>
              </a:rPr>
              <a:t>2</a:t>
            </a:r>
            <a:r>
              <a:rPr lang="en-US" sz="1800" b="1" dirty="0">
                <a:latin typeface="Courier New" charset="0"/>
              </a:rPr>
              <a:t>,…,</a:t>
            </a:r>
            <a:r>
              <a:rPr lang="en-US" sz="1800" b="1" dirty="0" err="1">
                <a:latin typeface="Courier New" charset="0"/>
              </a:rPr>
              <a:t>x</a:t>
            </a:r>
            <a:r>
              <a:rPr lang="en-US" sz="1800" b="1" baseline="-25000" dirty="0" err="1">
                <a:latin typeface="Courier New" charset="0"/>
              </a:rPr>
              <a:t>n</a:t>
            </a:r>
            <a:r>
              <a:rPr lang="en-US" sz="1800" b="1" dirty="0">
                <a:latin typeface="Courier New" charset="0"/>
              </a:rPr>
              <a:t>)       </a:t>
            </a:r>
            <a:r>
              <a:rPr lang="en-US" sz="2000" b="1" dirty="0">
                <a:latin typeface="Courier New" charset="0"/>
              </a:rPr>
              <a:t>F is nonlinear</a:t>
            </a:r>
          </a:p>
          <a:p>
            <a:pPr>
              <a:lnSpc>
                <a:spcPct val="80000"/>
              </a:lnSpc>
              <a:buFontTx/>
              <a:buNone/>
            </a:pPr>
            <a:r>
              <a:rPr lang="en-US" sz="1800" b="1" dirty="0">
                <a:latin typeface="Courier New" charset="0"/>
              </a:rPr>
              <a:t>Subject to                         </a:t>
            </a:r>
            <a:r>
              <a:rPr lang="en-US" sz="2000" b="1" dirty="0">
                <a:latin typeface="Courier New" charset="0"/>
              </a:rPr>
              <a:t>and / or</a:t>
            </a:r>
          </a:p>
          <a:p>
            <a:pPr>
              <a:lnSpc>
                <a:spcPct val="80000"/>
              </a:lnSpc>
              <a:buFontTx/>
              <a:buNone/>
            </a:pPr>
            <a:r>
              <a:rPr lang="en-US" sz="1800" b="1" dirty="0">
                <a:latin typeface="Courier New" charset="0"/>
              </a:rPr>
              <a:t>	           </a:t>
            </a:r>
            <a:r>
              <a:rPr lang="en-US" sz="1600" b="1" dirty="0">
                <a:latin typeface="Courier New" charset="0"/>
              </a:rPr>
              <a:t>G</a:t>
            </a:r>
            <a:r>
              <a:rPr lang="en-US" sz="1600" b="1" baseline="-25000" dirty="0">
                <a:latin typeface="Courier New" charset="0"/>
              </a:rPr>
              <a:t>1</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a:latin typeface="Courier New" charset="0"/>
              </a:rPr>
              <a:t>)</a:t>
            </a:r>
            <a:r>
              <a:rPr lang="en-US" sz="1600" b="1" dirty="0">
                <a:latin typeface="Courier New" charset="0"/>
                <a:sym typeface="Math1" pitchFamily="2" charset="2"/>
              </a:rPr>
              <a:t>= B</a:t>
            </a:r>
            <a:r>
              <a:rPr lang="en-US" sz="1600" b="1" baseline="-25000" dirty="0">
                <a:latin typeface="Courier New" charset="0"/>
                <a:sym typeface="Math1" pitchFamily="2" charset="2"/>
              </a:rPr>
              <a:t>1     </a:t>
            </a:r>
            <a:r>
              <a:rPr lang="en-US" sz="1600" b="1" baseline="-25000" dirty="0" smtClean="0">
                <a:latin typeface="Courier New" charset="0"/>
                <a:sym typeface="Math1" pitchFamily="2" charset="2"/>
              </a:rPr>
              <a:t>  </a:t>
            </a:r>
            <a:r>
              <a:rPr lang="en-US" sz="1800" b="1" dirty="0" smtClean="0">
                <a:latin typeface="Courier New" charset="0"/>
                <a:sym typeface="Math1" pitchFamily="2" charset="2"/>
              </a:rPr>
              <a:t>one </a:t>
            </a:r>
            <a:r>
              <a:rPr lang="en-US" sz="1800" b="1" dirty="0">
                <a:latin typeface="Courier New" charset="0"/>
                <a:sym typeface="Math1" pitchFamily="2" charset="2"/>
              </a:rPr>
              <a:t>or more of </a:t>
            </a:r>
            <a:r>
              <a:rPr lang="en-US" sz="1800" b="1" dirty="0" err="1">
                <a:latin typeface="Courier New" charset="0"/>
                <a:sym typeface="Math1" pitchFamily="2" charset="2"/>
              </a:rPr>
              <a:t>G</a:t>
            </a:r>
            <a:r>
              <a:rPr lang="en-US" sz="1800" b="1" baseline="-25000" dirty="0" err="1">
                <a:latin typeface="Courier New" charset="0"/>
                <a:sym typeface="Math1" pitchFamily="2" charset="2"/>
              </a:rPr>
              <a:t>i</a:t>
            </a:r>
            <a:r>
              <a:rPr lang="en-US" sz="1800" b="1" dirty="0">
                <a:latin typeface="Courier New" charset="0"/>
                <a:sym typeface="Math1" pitchFamily="2" charset="2"/>
              </a:rPr>
              <a:t> or H</a:t>
            </a:r>
            <a:r>
              <a:rPr lang="en-US" sz="1800" b="1" baseline="-25000" dirty="0">
                <a:latin typeface="Courier New" charset="0"/>
                <a:sym typeface="Math1" pitchFamily="2" charset="2"/>
              </a:rPr>
              <a:t>i    </a:t>
            </a:r>
          </a:p>
          <a:p>
            <a:pPr>
              <a:lnSpc>
                <a:spcPct val="80000"/>
              </a:lnSpc>
              <a:buFontTx/>
              <a:buNone/>
            </a:pPr>
            <a:r>
              <a:rPr lang="en-US" sz="1200" b="1" dirty="0">
                <a:latin typeface="Courier New" charset="0"/>
                <a:sym typeface="Math1" pitchFamily="2" charset="2"/>
              </a:rPr>
              <a:t>			</a:t>
            </a:r>
            <a:r>
              <a:rPr lang="en-US" sz="1600" b="1" dirty="0">
                <a:latin typeface="Courier New" charset="0"/>
              </a:rPr>
              <a:t>G</a:t>
            </a:r>
            <a:r>
              <a:rPr lang="en-US" sz="1600" b="1" baseline="-25000" dirty="0">
                <a:latin typeface="Courier New" charset="0"/>
              </a:rPr>
              <a:t>2</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a:latin typeface="Courier New" charset="0"/>
              </a:rPr>
              <a:t>)</a:t>
            </a:r>
            <a:r>
              <a:rPr lang="en-US" sz="1600" b="1" dirty="0">
                <a:latin typeface="Courier New" charset="0"/>
                <a:sym typeface="Math1" pitchFamily="2" charset="2"/>
              </a:rPr>
              <a:t>= B</a:t>
            </a:r>
            <a:r>
              <a:rPr lang="en-US" sz="1600" b="1" baseline="-25000" dirty="0">
                <a:latin typeface="Courier New" charset="0"/>
                <a:sym typeface="Math1" pitchFamily="2" charset="2"/>
              </a:rPr>
              <a:t>2      </a:t>
            </a:r>
            <a:r>
              <a:rPr lang="en-US" sz="1600" b="1" baseline="-25000" dirty="0" smtClean="0">
                <a:latin typeface="Courier New" charset="0"/>
                <a:sym typeface="Math1" pitchFamily="2" charset="2"/>
              </a:rPr>
              <a:t>  </a:t>
            </a:r>
            <a:r>
              <a:rPr lang="en-US" sz="1800" b="1" dirty="0" smtClean="0">
                <a:latin typeface="Courier New" charset="0"/>
                <a:sym typeface="Math1" pitchFamily="2" charset="2"/>
              </a:rPr>
              <a:t>possess </a:t>
            </a:r>
            <a:r>
              <a:rPr lang="en-US" sz="1800" b="1" dirty="0">
                <a:latin typeface="Courier New" charset="0"/>
                <a:sym typeface="Math1" pitchFamily="2" charset="2"/>
              </a:rPr>
              <a:t>nonlinear terms</a:t>
            </a:r>
          </a:p>
          <a:p>
            <a:pPr>
              <a:lnSpc>
                <a:spcPct val="80000"/>
              </a:lnSpc>
              <a:buFontTx/>
              <a:buNone/>
            </a:pPr>
            <a:r>
              <a:rPr lang="en-US" sz="1200" b="1" baseline="-25000" dirty="0">
                <a:latin typeface="Courier New" charset="0"/>
                <a:sym typeface="Math1" pitchFamily="2" charset="2"/>
              </a:rPr>
              <a:t>					.</a:t>
            </a:r>
          </a:p>
          <a:p>
            <a:pPr>
              <a:lnSpc>
                <a:spcPct val="80000"/>
              </a:lnSpc>
              <a:buFontTx/>
              <a:buNone/>
            </a:pPr>
            <a:r>
              <a:rPr lang="en-US" sz="1200" b="1" baseline="-25000" dirty="0">
                <a:latin typeface="Courier New" charset="0"/>
                <a:sym typeface="Math1" pitchFamily="2" charset="2"/>
              </a:rPr>
              <a:t>					.</a:t>
            </a:r>
          </a:p>
          <a:p>
            <a:pPr>
              <a:lnSpc>
                <a:spcPct val="80000"/>
              </a:lnSpc>
              <a:buFontTx/>
              <a:buNone/>
            </a:pPr>
            <a:r>
              <a:rPr lang="en-US" sz="1200" b="1" baseline="-25000" dirty="0">
                <a:latin typeface="Courier New" charset="0"/>
                <a:sym typeface="Math1" pitchFamily="2" charset="2"/>
              </a:rPr>
              <a:t>					.</a:t>
            </a:r>
          </a:p>
          <a:p>
            <a:pPr>
              <a:lnSpc>
                <a:spcPct val="80000"/>
              </a:lnSpc>
              <a:buFontTx/>
              <a:buNone/>
            </a:pPr>
            <a:r>
              <a:rPr lang="en-US" sz="1200" b="1" baseline="-25000" dirty="0">
                <a:latin typeface="Courier New" charset="0"/>
                <a:sym typeface="Math1" pitchFamily="2" charset="2"/>
              </a:rPr>
              <a:t>			</a:t>
            </a:r>
            <a:r>
              <a:rPr lang="en-US" sz="1600" b="1" dirty="0">
                <a:latin typeface="Courier New" charset="0"/>
              </a:rPr>
              <a:t>G</a:t>
            </a:r>
            <a:r>
              <a:rPr lang="en-US" sz="1600" b="1" baseline="-25000" dirty="0">
                <a:latin typeface="Courier New" charset="0"/>
              </a:rPr>
              <a:t>m</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a:latin typeface="Courier New" charset="0"/>
              </a:rPr>
              <a:t>)</a:t>
            </a:r>
            <a:r>
              <a:rPr lang="en-US" sz="1600" b="1" dirty="0">
                <a:latin typeface="Courier New" charset="0"/>
                <a:sym typeface="Math1" pitchFamily="2" charset="2"/>
              </a:rPr>
              <a:t>=</a:t>
            </a:r>
            <a:r>
              <a:rPr lang="en-US" sz="1600" b="1" dirty="0" err="1">
                <a:latin typeface="Courier New" charset="0"/>
                <a:sym typeface="Math1" pitchFamily="2" charset="2"/>
              </a:rPr>
              <a:t>B</a:t>
            </a:r>
            <a:r>
              <a:rPr lang="en-US" sz="1600" b="1" baseline="-25000" dirty="0" err="1">
                <a:latin typeface="Courier New" charset="0"/>
                <a:sym typeface="Math1" pitchFamily="2" charset="2"/>
              </a:rPr>
              <a:t>m</a:t>
            </a:r>
            <a:endParaRPr lang="en-US" sz="1600" b="1" baseline="-25000" dirty="0">
              <a:latin typeface="Courier New" charset="0"/>
              <a:sym typeface="Math1" pitchFamily="2" charset="2"/>
            </a:endParaRPr>
          </a:p>
          <a:p>
            <a:pPr>
              <a:lnSpc>
                <a:spcPct val="80000"/>
              </a:lnSpc>
              <a:buFontTx/>
              <a:buNone/>
            </a:pPr>
            <a:endParaRPr lang="en-US" sz="1600" b="1" baseline="-25000" dirty="0">
              <a:latin typeface="Courier New" charset="0"/>
              <a:sym typeface="Math1" pitchFamily="2" charset="2"/>
            </a:endParaRPr>
          </a:p>
          <a:p>
            <a:pPr>
              <a:lnSpc>
                <a:spcPct val="80000"/>
              </a:lnSpc>
              <a:buFontTx/>
              <a:buNone/>
            </a:pPr>
            <a:r>
              <a:rPr lang="en-US" sz="1600" b="1" dirty="0">
                <a:latin typeface="Courier New" charset="0"/>
              </a:rPr>
              <a:t>			H</a:t>
            </a:r>
            <a:r>
              <a:rPr lang="en-US" sz="1600" b="1" baseline="-25000" dirty="0">
                <a:latin typeface="Courier New" charset="0"/>
              </a:rPr>
              <a:t>1</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smtClean="0">
                <a:latin typeface="Courier New" charset="0"/>
              </a:rPr>
              <a:t>)≤(≥)</a:t>
            </a:r>
            <a:r>
              <a:rPr lang="en-US" sz="1600" b="1" dirty="0" smtClean="0">
                <a:latin typeface="Courier New" charset="0"/>
                <a:sym typeface="Math1" pitchFamily="2" charset="2"/>
              </a:rPr>
              <a:t> </a:t>
            </a:r>
            <a:r>
              <a:rPr lang="en-US" sz="1600" b="1" dirty="0">
                <a:latin typeface="Courier New" charset="0"/>
                <a:sym typeface="Math1" pitchFamily="2" charset="2"/>
              </a:rPr>
              <a:t>R</a:t>
            </a:r>
            <a:r>
              <a:rPr lang="en-US" sz="1600" b="1" baseline="-25000" dirty="0">
                <a:latin typeface="Courier New" charset="0"/>
                <a:sym typeface="Math1" pitchFamily="2" charset="2"/>
              </a:rPr>
              <a:t>1</a:t>
            </a:r>
            <a:endParaRPr lang="en-US" sz="1600" b="1" dirty="0">
              <a:latin typeface="Courier New" charset="0"/>
              <a:sym typeface="Math1" pitchFamily="2" charset="2"/>
            </a:endParaRPr>
          </a:p>
          <a:p>
            <a:pPr>
              <a:lnSpc>
                <a:spcPct val="80000"/>
              </a:lnSpc>
              <a:buFontTx/>
              <a:buNone/>
            </a:pPr>
            <a:r>
              <a:rPr lang="en-US" sz="1600" b="1" dirty="0">
                <a:latin typeface="Courier New" charset="0"/>
                <a:sym typeface="Math1" pitchFamily="2" charset="2"/>
              </a:rPr>
              <a:t>			</a:t>
            </a:r>
            <a:r>
              <a:rPr lang="en-US" sz="1600" b="1" dirty="0">
                <a:latin typeface="Courier New" charset="0"/>
              </a:rPr>
              <a:t>H</a:t>
            </a:r>
            <a:r>
              <a:rPr lang="en-US" sz="1600" b="1" baseline="-25000" dirty="0">
                <a:latin typeface="Courier New" charset="0"/>
              </a:rPr>
              <a:t>2</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smtClean="0">
                <a:latin typeface="Courier New" charset="0"/>
              </a:rPr>
              <a:t>)≤(≥)</a:t>
            </a:r>
            <a:r>
              <a:rPr lang="en-US" sz="1600" b="1" dirty="0" smtClean="0">
                <a:latin typeface="Courier New" charset="0"/>
                <a:sym typeface="Math1" pitchFamily="2" charset="2"/>
              </a:rPr>
              <a:t> </a:t>
            </a:r>
            <a:r>
              <a:rPr lang="en-US" sz="1600" b="1" dirty="0">
                <a:latin typeface="Courier New" charset="0"/>
                <a:sym typeface="Math1" pitchFamily="2" charset="2"/>
              </a:rPr>
              <a:t>R</a:t>
            </a:r>
            <a:r>
              <a:rPr lang="en-US" sz="1600" b="1" baseline="-25000" dirty="0">
                <a:latin typeface="Courier New" charset="0"/>
                <a:sym typeface="Math1" pitchFamily="2" charset="2"/>
              </a:rPr>
              <a:t>2</a:t>
            </a:r>
          </a:p>
          <a:p>
            <a:pPr>
              <a:lnSpc>
                <a:spcPct val="80000"/>
              </a:lnSpc>
              <a:buFontTx/>
              <a:buNone/>
            </a:pPr>
            <a:r>
              <a:rPr lang="en-US" sz="1600" b="1" baseline="-25000" dirty="0">
                <a:latin typeface="Courier New" charset="0"/>
                <a:sym typeface="Math1" pitchFamily="2" charset="2"/>
              </a:rPr>
              <a:t>					.</a:t>
            </a:r>
          </a:p>
          <a:p>
            <a:pPr>
              <a:lnSpc>
                <a:spcPct val="80000"/>
              </a:lnSpc>
              <a:buFontTx/>
              <a:buNone/>
            </a:pPr>
            <a:r>
              <a:rPr lang="en-US" sz="1600" b="1" baseline="-25000" dirty="0">
                <a:latin typeface="Courier New" charset="0"/>
                <a:sym typeface="Math1" pitchFamily="2" charset="2"/>
              </a:rPr>
              <a:t>					.</a:t>
            </a:r>
          </a:p>
          <a:p>
            <a:pPr>
              <a:lnSpc>
                <a:spcPct val="80000"/>
              </a:lnSpc>
              <a:buFontTx/>
              <a:buNone/>
            </a:pPr>
            <a:r>
              <a:rPr lang="en-US" sz="1600" b="1" baseline="-25000" dirty="0">
                <a:latin typeface="Courier New" charset="0"/>
                <a:sym typeface="Math1" pitchFamily="2" charset="2"/>
              </a:rPr>
              <a:t>					.</a:t>
            </a:r>
          </a:p>
          <a:p>
            <a:pPr>
              <a:lnSpc>
                <a:spcPct val="80000"/>
              </a:lnSpc>
              <a:buFontTx/>
              <a:buNone/>
            </a:pPr>
            <a:r>
              <a:rPr lang="en-US" sz="1600" b="1" baseline="-25000" dirty="0">
                <a:latin typeface="Courier New" charset="0"/>
                <a:sym typeface="Math1" pitchFamily="2" charset="2"/>
              </a:rPr>
              <a:t>			</a:t>
            </a:r>
            <a:r>
              <a:rPr lang="en-US" sz="1600" b="1" dirty="0">
                <a:latin typeface="Courier New" charset="0"/>
              </a:rPr>
              <a:t>H</a:t>
            </a:r>
            <a:r>
              <a:rPr lang="en-US" sz="1600" b="1" baseline="-25000" dirty="0">
                <a:latin typeface="Courier New" charset="0"/>
              </a:rPr>
              <a:t>k</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err="1" smtClean="0">
                <a:latin typeface="Courier New" charset="0"/>
              </a:rPr>
              <a:t>)≤(≥)</a:t>
            </a:r>
            <a:r>
              <a:rPr lang="en-US" sz="1600" b="1" dirty="0" err="1" smtClean="0">
                <a:latin typeface="Courier New" charset="0"/>
                <a:sym typeface="Math1" pitchFamily="2" charset="2"/>
              </a:rPr>
              <a:t>R</a:t>
            </a:r>
            <a:r>
              <a:rPr lang="en-US" sz="1600" b="1" baseline="-25000" dirty="0" err="1" smtClean="0">
                <a:latin typeface="Courier New" charset="0"/>
                <a:sym typeface="Math1" pitchFamily="2" charset="2"/>
              </a:rPr>
              <a:t>k</a:t>
            </a:r>
            <a:endParaRPr lang="en-US" sz="1600" b="1" baseline="-25000" dirty="0">
              <a:latin typeface="Courier New" charset="0"/>
              <a:sym typeface="Math1" pitchFamily="2" charset="2"/>
            </a:endParaRPr>
          </a:p>
          <a:p>
            <a:pPr>
              <a:lnSpc>
                <a:spcPct val="80000"/>
              </a:lnSpc>
              <a:buFontTx/>
              <a:buNone/>
            </a:pPr>
            <a:endParaRPr lang="en-US" sz="1200" baseline="-25000" dirty="0">
              <a:latin typeface="Courier New" charset="0"/>
              <a:sym typeface="Math1" pitchFamily="2" charset="2"/>
            </a:endParaRPr>
          </a:p>
          <a:p>
            <a:pPr>
              <a:lnSpc>
                <a:spcPct val="80000"/>
              </a:lnSpc>
              <a:buFontTx/>
              <a:buNone/>
            </a:pPr>
            <a:endParaRPr lang="en-US" sz="1200" dirty="0">
              <a:latin typeface="Courier New" charset="0"/>
              <a:sym typeface="Math1" pitchFamily="2" charset="2"/>
            </a:endParaRPr>
          </a:p>
          <a:p>
            <a:pPr>
              <a:lnSpc>
                <a:spcPct val="80000"/>
              </a:lnSpc>
              <a:buFontTx/>
              <a:buNone/>
            </a:pPr>
            <a:endParaRPr lang="en-US" sz="1800" dirty="0">
              <a:latin typeface="Courier New" charset="0"/>
              <a:sym typeface="Math1" pitchFamily="2" charset="2"/>
            </a:endParaRPr>
          </a:p>
        </p:txBody>
      </p:sp>
      <p:sp>
        <p:nvSpPr>
          <p:cNvPr id="116741" name="Text Box 5"/>
          <p:cNvSpPr txBox="1">
            <a:spLocks noChangeArrowheads="1"/>
          </p:cNvSpPr>
          <p:nvPr/>
        </p:nvSpPr>
        <p:spPr bwMode="auto">
          <a:xfrm>
            <a:off x="762000" y="4716463"/>
            <a:ext cx="7883525" cy="65405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pPr algn="l"/>
            <a:r>
              <a:rPr lang="en-US">
                <a:solidFill>
                  <a:schemeClr val="tx1"/>
                </a:solidFill>
                <a:latin typeface="Century Gothic" charset="0"/>
              </a:rPr>
              <a:t>Nonlinear term</a:t>
            </a:r>
            <a:r>
              <a:rPr lang="en-US" b="0">
                <a:solidFill>
                  <a:schemeClr val="tx1"/>
                </a:solidFill>
                <a:latin typeface="Century Gothic" charset="0"/>
              </a:rPr>
              <a:t>:  </a:t>
            </a:r>
            <a:r>
              <a:rPr lang="en-US">
                <a:solidFill>
                  <a:schemeClr val="tx1"/>
                </a:solidFill>
                <a:latin typeface="Century Gothic" charset="0"/>
              </a:rPr>
              <a:t>any term other than </a:t>
            </a:r>
            <a:r>
              <a:rPr lang="en-US" b="0">
                <a:solidFill>
                  <a:schemeClr val="tx1"/>
                </a:solidFill>
                <a:latin typeface="Century Gothic" charset="0"/>
              </a:rPr>
              <a:t>one of the form </a:t>
            </a:r>
            <a:r>
              <a:rPr lang="en-US" i="1">
                <a:solidFill>
                  <a:schemeClr val="tx1"/>
                </a:solidFill>
                <a:latin typeface="Century Gothic" charset="0"/>
              </a:rPr>
              <a:t>ax</a:t>
            </a:r>
            <a:r>
              <a:rPr lang="en-US">
                <a:solidFill>
                  <a:srgbClr val="009900"/>
                </a:solidFill>
                <a:latin typeface="Century Gothic" charset="0"/>
              </a:rPr>
              <a:t>,</a:t>
            </a:r>
            <a:r>
              <a:rPr lang="en-US" b="0">
                <a:solidFill>
                  <a:schemeClr val="tx1"/>
                </a:solidFill>
                <a:latin typeface="Century Gothic" charset="0"/>
              </a:rPr>
              <a:t> where </a:t>
            </a:r>
            <a:r>
              <a:rPr lang="en-US" i="1">
                <a:solidFill>
                  <a:schemeClr val="tx1"/>
                </a:solidFill>
                <a:latin typeface="Century Gothic" charset="0"/>
              </a:rPr>
              <a:t>a</a:t>
            </a:r>
            <a:r>
              <a:rPr lang="en-US" b="0">
                <a:solidFill>
                  <a:schemeClr val="tx1"/>
                </a:solidFill>
                <a:latin typeface="Century Gothic" charset="0"/>
              </a:rPr>
              <a:t> is a </a:t>
            </a:r>
          </a:p>
          <a:p>
            <a:pPr algn="l"/>
            <a:r>
              <a:rPr lang="en-US" b="0">
                <a:solidFill>
                  <a:schemeClr val="tx1"/>
                </a:solidFill>
                <a:latin typeface="Century Gothic" charset="0"/>
              </a:rPr>
              <a:t>		constant and </a:t>
            </a:r>
            <a:r>
              <a:rPr lang="en-US" i="1">
                <a:solidFill>
                  <a:schemeClr val="tx1"/>
                </a:solidFill>
                <a:latin typeface="Century Gothic" charset="0"/>
              </a:rPr>
              <a:t>x</a:t>
            </a:r>
            <a:r>
              <a:rPr lang="en-US" b="0">
                <a:solidFill>
                  <a:schemeClr val="tx1"/>
                </a:solidFill>
                <a:latin typeface="Century Gothic" charset="0"/>
              </a:rPr>
              <a:t> is a variable raised to the first power.</a:t>
            </a:r>
          </a:p>
        </p:txBody>
      </p:sp>
      <p:sp>
        <p:nvSpPr>
          <p:cNvPr id="9223" name="Line 6"/>
          <p:cNvSpPr>
            <a:spLocks noChangeShapeType="1"/>
          </p:cNvSpPr>
          <p:nvPr/>
        </p:nvSpPr>
        <p:spPr bwMode="auto">
          <a:xfrm>
            <a:off x="4495800" y="1379538"/>
            <a:ext cx="455613" cy="0"/>
          </a:xfrm>
          <a:prstGeom prst="line">
            <a:avLst/>
          </a:prstGeom>
          <a:noFill/>
          <a:ln w="57150">
            <a:solidFill>
              <a:srgbClr val="FF3300"/>
            </a:solidFill>
            <a:round/>
            <a:headEnd/>
            <a:tailEnd type="triangle" w="med" len="med"/>
          </a:ln>
        </p:spPr>
        <p:txBody>
          <a:bodyPr>
            <a:prstTxWarp prst="textNoShape">
              <a:avLst/>
            </a:prstTxWarp>
          </a:bodyPr>
          <a:lstStyle/>
          <a:p>
            <a:endParaRPr lang="en-US"/>
          </a:p>
        </p:txBody>
      </p:sp>
      <p:sp>
        <p:nvSpPr>
          <p:cNvPr id="9224" name="AutoShape 7"/>
          <p:cNvSpPr>
            <a:spLocks/>
          </p:cNvSpPr>
          <p:nvPr/>
        </p:nvSpPr>
        <p:spPr bwMode="auto">
          <a:xfrm>
            <a:off x="5029200" y="1905000"/>
            <a:ext cx="152400" cy="2438400"/>
          </a:xfrm>
          <a:prstGeom prst="rightBrace">
            <a:avLst>
              <a:gd name="adj1" fmla="val 109037"/>
              <a:gd name="adj2" fmla="val 16667"/>
            </a:avLst>
          </a:prstGeom>
          <a:noFill/>
          <a:ln w="38100">
            <a:solidFill>
              <a:srgbClr val="33CC33"/>
            </a:solidFill>
            <a:round/>
            <a:headEnd/>
            <a:tailEnd/>
          </a:ln>
        </p:spPr>
        <p:txBody>
          <a:bodyPr wrap="none" anchor="ctr">
            <a:prstTxWarp prst="textNoShape">
              <a:avLst/>
            </a:prstTxWarp>
          </a:bodyPr>
          <a:lstStyle/>
          <a:p>
            <a:endParaRPr lang="en-US"/>
          </a:p>
        </p:txBody>
      </p:sp>
      <p:sp>
        <p:nvSpPr>
          <p:cNvPr id="9" name="Date Placeholder 8"/>
          <p:cNvSpPr>
            <a:spLocks noGrp="1"/>
          </p:cNvSpPr>
          <p:nvPr>
            <p:ph type="dt" sz="half" idx="10"/>
          </p:nvPr>
        </p:nvSpPr>
        <p:spPr/>
        <p:txBody>
          <a:bodyPr/>
          <a:lstStyle/>
          <a:p>
            <a:r>
              <a:rPr lang="en-US" smtClean="0"/>
              <a:t>10/2/2013,           10/9/2013</a:t>
            </a:r>
            <a:endParaRPr lang="en-US"/>
          </a:p>
        </p:txBody>
      </p:sp>
      <p:sp>
        <p:nvSpPr>
          <p:cNvPr id="10"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3"/>
          <p:cNvSpPr>
            <a:spLocks noGrp="1"/>
          </p:cNvSpPr>
          <p:nvPr>
            <p:ph type="sldNum" sz="quarter" idx="11"/>
          </p:nvPr>
        </p:nvSpPr>
        <p:spPr>
          <a:noFill/>
        </p:spPr>
        <p:txBody>
          <a:bodyPr/>
          <a:lstStyle/>
          <a:p>
            <a:endParaRPr lang="en-US"/>
          </a:p>
          <a:p>
            <a:fld id="{E338BECF-CCC6-8E4C-98A0-76333EF08363}" type="slidenum">
              <a:rPr lang="en-US"/>
              <a:pPr/>
              <a:t>7</a:t>
            </a:fld>
            <a:endParaRPr lang="en-US"/>
          </a:p>
        </p:txBody>
      </p:sp>
      <p:sp>
        <p:nvSpPr>
          <p:cNvPr id="10244" name="Rectangle 4"/>
          <p:cNvSpPr>
            <a:spLocks noGrp="1" noChangeArrowheads="1"/>
          </p:cNvSpPr>
          <p:nvPr>
            <p:ph type="title"/>
          </p:nvPr>
        </p:nvSpPr>
        <p:spPr/>
        <p:txBody>
          <a:bodyPr/>
          <a:lstStyle/>
          <a:p>
            <a:r>
              <a:rPr lang="en-US"/>
              <a:t>Nature of NLP Problems</a:t>
            </a:r>
          </a:p>
        </p:txBody>
      </p:sp>
      <p:grpSp>
        <p:nvGrpSpPr>
          <p:cNvPr id="10245" name="Group 12"/>
          <p:cNvGrpSpPr>
            <a:grpSpLocks/>
          </p:cNvGrpSpPr>
          <p:nvPr/>
        </p:nvGrpSpPr>
        <p:grpSpPr bwMode="auto">
          <a:xfrm>
            <a:off x="5791200" y="4876800"/>
            <a:ext cx="2286000" cy="990600"/>
            <a:chOff x="1104" y="2688"/>
            <a:chExt cx="1440" cy="624"/>
          </a:xfrm>
        </p:grpSpPr>
        <p:sp>
          <p:nvSpPr>
            <p:cNvPr id="10259" name="Line 5"/>
            <p:cNvSpPr>
              <a:spLocks noChangeShapeType="1"/>
            </p:cNvSpPr>
            <p:nvPr/>
          </p:nvSpPr>
          <p:spPr bwMode="auto">
            <a:xfrm flipV="1">
              <a:off x="1104" y="2688"/>
              <a:ext cx="1056" cy="624"/>
            </a:xfrm>
            <a:prstGeom prst="line">
              <a:avLst/>
            </a:prstGeom>
            <a:noFill/>
            <a:ln w="9525">
              <a:solidFill>
                <a:srgbClr val="33CC33"/>
              </a:solidFill>
              <a:round/>
              <a:headEnd/>
              <a:tailEnd type="triangle" w="med" len="med"/>
            </a:ln>
          </p:spPr>
          <p:txBody>
            <a:bodyPr>
              <a:prstTxWarp prst="textNoShape">
                <a:avLst/>
              </a:prstTxWarp>
            </a:bodyPr>
            <a:lstStyle/>
            <a:p>
              <a:endParaRPr lang="en-US"/>
            </a:p>
          </p:txBody>
        </p:sp>
        <p:sp>
          <p:nvSpPr>
            <p:cNvPr id="10260" name="Line 6"/>
            <p:cNvSpPr>
              <a:spLocks noChangeShapeType="1"/>
            </p:cNvSpPr>
            <p:nvPr/>
          </p:nvSpPr>
          <p:spPr bwMode="auto">
            <a:xfrm>
              <a:off x="1104" y="3312"/>
              <a:ext cx="1440" cy="0"/>
            </a:xfrm>
            <a:prstGeom prst="line">
              <a:avLst/>
            </a:prstGeom>
            <a:noFill/>
            <a:ln w="9525">
              <a:solidFill>
                <a:srgbClr val="33CC33"/>
              </a:solidFill>
              <a:round/>
              <a:headEnd/>
              <a:tailEnd type="triangle" w="med" len="med"/>
            </a:ln>
          </p:spPr>
          <p:txBody>
            <a:bodyPr>
              <a:prstTxWarp prst="textNoShape">
                <a:avLst/>
              </a:prstTxWarp>
            </a:bodyPr>
            <a:lstStyle/>
            <a:p>
              <a:endParaRPr lang="en-US"/>
            </a:p>
          </p:txBody>
        </p:sp>
        <p:sp>
          <p:nvSpPr>
            <p:cNvPr id="10261" name="Freeform 8"/>
            <p:cNvSpPr>
              <a:spLocks/>
            </p:cNvSpPr>
            <p:nvPr/>
          </p:nvSpPr>
          <p:spPr bwMode="auto">
            <a:xfrm>
              <a:off x="1104" y="2976"/>
              <a:ext cx="864" cy="336"/>
            </a:xfrm>
            <a:custGeom>
              <a:avLst/>
              <a:gdLst>
                <a:gd name="T0" fmla="*/ 576 w 864"/>
                <a:gd name="T1" fmla="*/ 0 h 336"/>
                <a:gd name="T2" fmla="*/ 816 w 864"/>
                <a:gd name="T3" fmla="*/ 48 h 336"/>
                <a:gd name="T4" fmla="*/ 864 w 864"/>
                <a:gd name="T5" fmla="*/ 192 h 336"/>
                <a:gd name="T6" fmla="*/ 816 w 864"/>
                <a:gd name="T7" fmla="*/ 336 h 336"/>
                <a:gd name="T8" fmla="*/ 0 w 864"/>
                <a:gd name="T9" fmla="*/ 336 h 336"/>
                <a:gd name="T10" fmla="*/ 576 w 864"/>
                <a:gd name="T11" fmla="*/ 0 h 336"/>
                <a:gd name="T12" fmla="*/ 0 60000 65536"/>
                <a:gd name="T13" fmla="*/ 0 60000 65536"/>
                <a:gd name="T14" fmla="*/ 0 60000 65536"/>
                <a:gd name="T15" fmla="*/ 0 60000 65536"/>
                <a:gd name="T16" fmla="*/ 0 60000 65536"/>
                <a:gd name="T17" fmla="*/ 0 60000 65536"/>
                <a:gd name="T18" fmla="*/ 0 w 864"/>
                <a:gd name="T19" fmla="*/ 0 h 336"/>
                <a:gd name="T20" fmla="*/ 864 w 864"/>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864" h="336">
                  <a:moveTo>
                    <a:pt x="576" y="0"/>
                  </a:moveTo>
                  <a:lnTo>
                    <a:pt x="816" y="48"/>
                  </a:lnTo>
                  <a:lnTo>
                    <a:pt x="864" y="192"/>
                  </a:lnTo>
                  <a:lnTo>
                    <a:pt x="816" y="336"/>
                  </a:lnTo>
                  <a:lnTo>
                    <a:pt x="0" y="336"/>
                  </a:lnTo>
                  <a:lnTo>
                    <a:pt x="576" y="0"/>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grpSp>
      <p:grpSp>
        <p:nvGrpSpPr>
          <p:cNvPr id="3" name="Group 38"/>
          <p:cNvGrpSpPr>
            <a:grpSpLocks/>
          </p:cNvGrpSpPr>
          <p:nvPr/>
        </p:nvGrpSpPr>
        <p:grpSpPr bwMode="auto">
          <a:xfrm>
            <a:off x="852488" y="1295400"/>
            <a:ext cx="3567112" cy="4572000"/>
            <a:chOff x="537" y="816"/>
            <a:chExt cx="2247" cy="2880"/>
          </a:xfrm>
        </p:grpSpPr>
        <p:pic>
          <p:nvPicPr>
            <p:cNvPr id="10251" name="Picture 34"/>
            <p:cNvPicPr>
              <a:picLocks noChangeAspect="1" noChangeArrowheads="1"/>
            </p:cNvPicPr>
            <p:nvPr/>
          </p:nvPicPr>
          <p:blipFill>
            <a:blip r:embed="rId2" cstate="print"/>
            <a:srcRect/>
            <a:stretch>
              <a:fillRect/>
            </a:stretch>
          </p:blipFill>
          <p:spPr bwMode="auto">
            <a:xfrm>
              <a:off x="537" y="1152"/>
              <a:ext cx="2104" cy="1578"/>
            </a:xfrm>
            <a:prstGeom prst="rect">
              <a:avLst/>
            </a:prstGeom>
            <a:noFill/>
            <a:ln w="9525">
              <a:noFill/>
              <a:miter lim="800000"/>
              <a:headEnd/>
              <a:tailEnd/>
            </a:ln>
          </p:spPr>
        </p:pic>
        <p:grpSp>
          <p:nvGrpSpPr>
            <p:cNvPr id="10252" name="Group 37"/>
            <p:cNvGrpSpPr>
              <a:grpSpLocks/>
            </p:cNvGrpSpPr>
            <p:nvPr/>
          </p:nvGrpSpPr>
          <p:grpSpPr bwMode="auto">
            <a:xfrm>
              <a:off x="624" y="816"/>
              <a:ext cx="2160" cy="2880"/>
              <a:chOff x="624" y="816"/>
              <a:chExt cx="2160" cy="2880"/>
            </a:xfrm>
          </p:grpSpPr>
          <p:grpSp>
            <p:nvGrpSpPr>
              <p:cNvPr id="10253" name="Group 21"/>
              <p:cNvGrpSpPr>
                <a:grpSpLocks/>
              </p:cNvGrpSpPr>
              <p:nvPr/>
            </p:nvGrpSpPr>
            <p:grpSpPr bwMode="auto">
              <a:xfrm>
                <a:off x="846" y="3072"/>
                <a:ext cx="1440" cy="624"/>
                <a:chOff x="3024" y="2880"/>
                <a:chExt cx="1440" cy="624"/>
              </a:xfrm>
            </p:grpSpPr>
            <p:sp>
              <p:nvSpPr>
                <p:cNvPr id="10256" name="Line 14"/>
                <p:cNvSpPr>
                  <a:spLocks noChangeShapeType="1"/>
                </p:cNvSpPr>
                <p:nvPr/>
              </p:nvSpPr>
              <p:spPr bwMode="auto">
                <a:xfrm flipV="1">
                  <a:off x="3024" y="2880"/>
                  <a:ext cx="1056" cy="624"/>
                </a:xfrm>
                <a:prstGeom prst="line">
                  <a:avLst/>
                </a:prstGeom>
                <a:noFill/>
                <a:ln w="9525">
                  <a:solidFill>
                    <a:srgbClr val="33CC33"/>
                  </a:solidFill>
                  <a:round/>
                  <a:headEnd/>
                  <a:tailEnd type="triangle" w="med" len="med"/>
                </a:ln>
              </p:spPr>
              <p:txBody>
                <a:bodyPr>
                  <a:prstTxWarp prst="textNoShape">
                    <a:avLst/>
                  </a:prstTxWarp>
                </a:bodyPr>
                <a:lstStyle/>
                <a:p>
                  <a:endParaRPr lang="en-US"/>
                </a:p>
              </p:txBody>
            </p:sp>
            <p:sp>
              <p:nvSpPr>
                <p:cNvPr id="10257" name="Line 15"/>
                <p:cNvSpPr>
                  <a:spLocks noChangeShapeType="1"/>
                </p:cNvSpPr>
                <p:nvPr/>
              </p:nvSpPr>
              <p:spPr bwMode="auto">
                <a:xfrm>
                  <a:off x="3024" y="3504"/>
                  <a:ext cx="1440" cy="0"/>
                </a:xfrm>
                <a:prstGeom prst="line">
                  <a:avLst/>
                </a:prstGeom>
                <a:noFill/>
                <a:ln w="9525">
                  <a:solidFill>
                    <a:srgbClr val="33CC33"/>
                  </a:solidFill>
                  <a:round/>
                  <a:headEnd/>
                  <a:tailEnd type="triangle" w="med" len="med"/>
                </a:ln>
              </p:spPr>
              <p:txBody>
                <a:bodyPr>
                  <a:prstTxWarp prst="textNoShape">
                    <a:avLst/>
                  </a:prstTxWarp>
                </a:bodyPr>
                <a:lstStyle/>
                <a:p>
                  <a:endParaRPr lang="en-US"/>
                </a:p>
              </p:txBody>
            </p:sp>
            <p:sp>
              <p:nvSpPr>
                <p:cNvPr id="10258" name="Oval 18"/>
                <p:cNvSpPr>
                  <a:spLocks noChangeArrowheads="1"/>
                </p:cNvSpPr>
                <p:nvPr/>
              </p:nvSpPr>
              <p:spPr bwMode="auto">
                <a:xfrm rot="-890396">
                  <a:off x="3504" y="3120"/>
                  <a:ext cx="912" cy="240"/>
                </a:xfrm>
                <a:prstGeom prst="ellipse">
                  <a:avLst/>
                </a:prstGeom>
                <a:solidFill>
                  <a:srgbClr val="FFFF00"/>
                </a:solidFill>
                <a:ln w="9525">
                  <a:solidFill>
                    <a:srgbClr val="33CC33"/>
                  </a:solidFill>
                  <a:round/>
                  <a:headEnd/>
                  <a:tailEnd/>
                </a:ln>
              </p:spPr>
              <p:txBody>
                <a:bodyPr wrap="none" anchor="ctr">
                  <a:prstTxWarp prst="textNoShape">
                    <a:avLst/>
                  </a:prstTxWarp>
                </a:bodyPr>
                <a:lstStyle/>
                <a:p>
                  <a:endParaRPr lang="en-US"/>
                </a:p>
              </p:txBody>
            </p:sp>
          </p:grpSp>
          <p:sp>
            <p:nvSpPr>
              <p:cNvPr id="151571" name="Text Box 19"/>
              <p:cNvSpPr txBox="1">
                <a:spLocks noChangeArrowheads="1"/>
              </p:cNvSpPr>
              <p:nvPr/>
            </p:nvSpPr>
            <p:spPr bwMode="auto">
              <a:xfrm>
                <a:off x="624" y="816"/>
                <a:ext cx="2160" cy="233"/>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Nonlinear objective function:</a:t>
                </a:r>
              </a:p>
            </p:txBody>
          </p:sp>
          <p:sp>
            <p:nvSpPr>
              <p:cNvPr id="151572" name="Text Box 20"/>
              <p:cNvSpPr txBox="1">
                <a:spLocks noChangeArrowheads="1"/>
              </p:cNvSpPr>
              <p:nvPr/>
            </p:nvSpPr>
            <p:spPr bwMode="auto">
              <a:xfrm>
                <a:off x="808" y="2734"/>
                <a:ext cx="1624" cy="233"/>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Nonlinear constraints:</a:t>
                </a:r>
              </a:p>
            </p:txBody>
          </p:sp>
        </p:grpSp>
      </p:grpSp>
      <p:sp>
        <p:nvSpPr>
          <p:cNvPr id="151574" name="Text Box 22"/>
          <p:cNvSpPr txBox="1">
            <a:spLocks noChangeArrowheads="1"/>
          </p:cNvSpPr>
          <p:nvPr/>
        </p:nvSpPr>
        <p:spPr bwMode="auto">
          <a:xfrm>
            <a:off x="5903913" y="4191000"/>
            <a:ext cx="2174875" cy="369888"/>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Linear constraints:</a:t>
            </a:r>
          </a:p>
        </p:txBody>
      </p:sp>
      <p:sp>
        <p:nvSpPr>
          <p:cNvPr id="151575" name="Text Box 23"/>
          <p:cNvSpPr txBox="1">
            <a:spLocks noChangeArrowheads="1"/>
          </p:cNvSpPr>
          <p:nvPr/>
        </p:nvSpPr>
        <p:spPr bwMode="auto">
          <a:xfrm>
            <a:off x="5486400" y="1295400"/>
            <a:ext cx="3027363" cy="369888"/>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Linear objective function:</a:t>
            </a:r>
          </a:p>
        </p:txBody>
      </p:sp>
      <p:pic>
        <p:nvPicPr>
          <p:cNvPr id="10249" name="Picture 36"/>
          <p:cNvPicPr>
            <a:picLocks noChangeAspect="1" noChangeArrowheads="1"/>
          </p:cNvPicPr>
          <p:nvPr/>
        </p:nvPicPr>
        <p:blipFill>
          <a:blip r:embed="rId3" cstate="print"/>
          <a:srcRect/>
          <a:stretch>
            <a:fillRect/>
          </a:stretch>
        </p:blipFill>
        <p:spPr bwMode="auto">
          <a:xfrm>
            <a:off x="4953000" y="1854200"/>
            <a:ext cx="3305175" cy="2481263"/>
          </a:xfrm>
          <a:prstGeom prst="rect">
            <a:avLst/>
          </a:prstGeom>
          <a:noFill/>
          <a:ln w="9525">
            <a:noFill/>
            <a:miter lim="800000"/>
            <a:headEnd/>
            <a:tailEnd/>
          </a:ln>
        </p:spPr>
      </p:pic>
      <p:pic>
        <p:nvPicPr>
          <p:cNvPr id="21" name="Picture 38"/>
          <p:cNvPicPr>
            <a:picLocks noChangeAspect="1" noChangeArrowheads="1"/>
          </p:cNvPicPr>
          <p:nvPr/>
        </p:nvPicPr>
        <p:blipFill>
          <a:blip r:embed="rId4" cstate="print"/>
          <a:srcRect/>
          <a:stretch>
            <a:fillRect/>
          </a:stretch>
        </p:blipFill>
        <p:spPr bwMode="auto">
          <a:xfrm>
            <a:off x="685800" y="1752600"/>
            <a:ext cx="3840163" cy="2743200"/>
          </a:xfrm>
          <a:prstGeom prst="rect">
            <a:avLst/>
          </a:prstGeom>
          <a:noFill/>
          <a:ln w="9525">
            <a:noFill/>
            <a:miter lim="800000"/>
            <a:headEnd/>
            <a:tailEnd/>
          </a:ln>
        </p:spPr>
      </p:pic>
      <p:sp>
        <p:nvSpPr>
          <p:cNvPr id="23" name="Date Placeholder 22"/>
          <p:cNvSpPr>
            <a:spLocks noGrp="1"/>
          </p:cNvSpPr>
          <p:nvPr>
            <p:ph type="dt" sz="half" idx="10"/>
          </p:nvPr>
        </p:nvSpPr>
        <p:spPr/>
        <p:txBody>
          <a:bodyPr/>
          <a:lstStyle/>
          <a:p>
            <a:r>
              <a:rPr lang="en-US" smtClean="0"/>
              <a:t>10/2/2013,           10/9/2013</a:t>
            </a:r>
            <a:endParaRPr lang="en-US"/>
          </a:p>
        </p:txBody>
      </p:sp>
      <p:sp>
        <p:nvSpPr>
          <p:cNvPr id="24"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strVal val="4*#ppt_w"/>
                                          </p:val>
                                        </p:tav>
                                        <p:tav tm="100000">
                                          <p:val>
                                            <p:strVal val="#ppt_w"/>
                                          </p:val>
                                        </p:tav>
                                      </p:tavLst>
                                    </p:anim>
                                    <p:anim calcmode="lin" valueType="num">
                                      <p:cBhvr>
                                        <p:cTn id="14"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1"/>
          </p:nvPr>
        </p:nvSpPr>
        <p:spPr>
          <a:noFill/>
        </p:spPr>
        <p:txBody>
          <a:bodyPr/>
          <a:lstStyle/>
          <a:p>
            <a:endParaRPr lang="en-US"/>
          </a:p>
          <a:p>
            <a:fld id="{84391894-2672-A442-9E2A-169890B709FA}" type="slidenum">
              <a:rPr lang="en-US"/>
              <a:pPr/>
              <a:t>8</a:t>
            </a:fld>
            <a:endParaRPr lang="en-US"/>
          </a:p>
        </p:txBody>
      </p:sp>
      <p:sp>
        <p:nvSpPr>
          <p:cNvPr id="11268" name="Rectangle 2"/>
          <p:cNvSpPr>
            <a:spLocks noGrp="1" noChangeArrowheads="1"/>
          </p:cNvSpPr>
          <p:nvPr>
            <p:ph type="title"/>
          </p:nvPr>
        </p:nvSpPr>
        <p:spPr/>
        <p:txBody>
          <a:bodyPr/>
          <a:lstStyle/>
          <a:p>
            <a:r>
              <a:rPr lang="en-US"/>
              <a:t>Nature of NLP Problems</a:t>
            </a:r>
          </a:p>
        </p:txBody>
      </p:sp>
      <p:sp>
        <p:nvSpPr>
          <p:cNvPr id="167953" name="Text Box 17"/>
          <p:cNvSpPr txBox="1">
            <a:spLocks noChangeArrowheads="1"/>
          </p:cNvSpPr>
          <p:nvPr/>
        </p:nvSpPr>
        <p:spPr bwMode="auto">
          <a:xfrm>
            <a:off x="542925" y="5629275"/>
            <a:ext cx="3806825" cy="650875"/>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r>
              <a:rPr lang="en-US" b="0">
                <a:solidFill>
                  <a:schemeClr val="tx1"/>
                </a:solidFill>
                <a:latin typeface="Century Gothic" charset="0"/>
              </a:rPr>
              <a:t>Optimal solution </a:t>
            </a:r>
            <a:r>
              <a:rPr lang="en-US">
                <a:solidFill>
                  <a:schemeClr val="tx1"/>
                </a:solidFill>
                <a:latin typeface="Century Gothic" charset="0"/>
              </a:rPr>
              <a:t>may occur in the interior</a:t>
            </a:r>
            <a:r>
              <a:rPr lang="en-US" b="0">
                <a:solidFill>
                  <a:schemeClr val="tx1"/>
                </a:solidFill>
                <a:latin typeface="Century Gothic" charset="0"/>
              </a:rPr>
              <a:t> of the feasible region</a:t>
            </a:r>
          </a:p>
        </p:txBody>
      </p:sp>
      <p:grpSp>
        <p:nvGrpSpPr>
          <p:cNvPr id="2" name="Group 36"/>
          <p:cNvGrpSpPr>
            <a:grpSpLocks/>
          </p:cNvGrpSpPr>
          <p:nvPr/>
        </p:nvGrpSpPr>
        <p:grpSpPr bwMode="auto">
          <a:xfrm>
            <a:off x="5080000" y="1379538"/>
            <a:ext cx="3697288" cy="4389437"/>
            <a:chOff x="3200" y="1106"/>
            <a:chExt cx="2329" cy="2765"/>
          </a:xfrm>
        </p:grpSpPr>
        <p:sp>
          <p:nvSpPr>
            <p:cNvPr id="167952" name="Text Box 16"/>
            <p:cNvSpPr txBox="1">
              <a:spLocks noChangeArrowheads="1"/>
            </p:cNvSpPr>
            <p:nvPr/>
          </p:nvSpPr>
          <p:spPr bwMode="auto">
            <a:xfrm>
              <a:off x="3200" y="1106"/>
              <a:ext cx="2329" cy="233"/>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Linear OBJ &amp; Linear Constraints:</a:t>
              </a:r>
            </a:p>
          </p:txBody>
        </p:sp>
        <p:pic>
          <p:nvPicPr>
            <p:cNvPr id="11276" name="Picture 3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54" y="1921"/>
              <a:ext cx="1578" cy="1950"/>
            </a:xfrm>
            <a:prstGeom prst="rect">
              <a:avLst/>
            </a:prstGeom>
            <a:noFill/>
            <a:ln w="9525">
              <a:noFill/>
              <a:miter lim="800000"/>
              <a:headEnd/>
              <a:tailEnd/>
            </a:ln>
          </p:spPr>
        </p:pic>
      </p:grpSp>
      <p:sp>
        <p:nvSpPr>
          <p:cNvPr id="167973" name="Text Box 37"/>
          <p:cNvSpPr txBox="1">
            <a:spLocks noChangeArrowheads="1"/>
          </p:cNvSpPr>
          <p:nvPr/>
        </p:nvSpPr>
        <p:spPr bwMode="auto">
          <a:xfrm>
            <a:off x="4724400" y="5629275"/>
            <a:ext cx="4191000" cy="646113"/>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r>
              <a:rPr lang="en-US" b="0">
                <a:solidFill>
                  <a:schemeClr val="tx1"/>
                </a:solidFill>
                <a:latin typeface="Century Gothic" charset="0"/>
              </a:rPr>
              <a:t>Optimal solution always occurs at the </a:t>
            </a:r>
            <a:r>
              <a:rPr lang="en-US">
                <a:solidFill>
                  <a:schemeClr val="tx1"/>
                </a:solidFill>
                <a:latin typeface="Century Gothic" charset="0"/>
              </a:rPr>
              <a:t>boundary</a:t>
            </a:r>
            <a:r>
              <a:rPr lang="en-US" b="0">
                <a:solidFill>
                  <a:schemeClr val="tx1"/>
                </a:solidFill>
                <a:latin typeface="Century Gothic" charset="0"/>
              </a:rPr>
              <a:t> of the feasible region</a:t>
            </a:r>
          </a:p>
        </p:txBody>
      </p:sp>
      <p:grpSp>
        <p:nvGrpSpPr>
          <p:cNvPr id="3" name="Group 39"/>
          <p:cNvGrpSpPr>
            <a:grpSpLocks/>
          </p:cNvGrpSpPr>
          <p:nvPr/>
        </p:nvGrpSpPr>
        <p:grpSpPr bwMode="auto">
          <a:xfrm>
            <a:off x="322263" y="1379538"/>
            <a:ext cx="4516437" cy="3876675"/>
            <a:chOff x="203" y="869"/>
            <a:chExt cx="2845" cy="2442"/>
          </a:xfrm>
        </p:grpSpPr>
        <p:sp>
          <p:nvSpPr>
            <p:cNvPr id="167970" name="Text Box 34"/>
            <p:cNvSpPr txBox="1">
              <a:spLocks noChangeArrowheads="1"/>
            </p:cNvSpPr>
            <p:nvPr/>
          </p:nvSpPr>
          <p:spPr bwMode="auto">
            <a:xfrm>
              <a:off x="212" y="869"/>
              <a:ext cx="2836" cy="233"/>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Nonlinear OBJ &amp; Nonlinear Constraints:</a:t>
              </a:r>
            </a:p>
          </p:txBody>
        </p:sp>
        <p:pic>
          <p:nvPicPr>
            <p:cNvPr id="11274" name="Picture 38"/>
            <p:cNvPicPr>
              <a:picLocks noChangeAspect="1" noChangeArrowheads="1"/>
            </p:cNvPicPr>
            <p:nvPr/>
          </p:nvPicPr>
          <p:blipFill>
            <a:blip r:embed="rId3" cstate="print"/>
            <a:srcRect/>
            <a:stretch>
              <a:fillRect/>
            </a:stretch>
          </p:blipFill>
          <p:spPr bwMode="auto">
            <a:xfrm>
              <a:off x="203" y="1347"/>
              <a:ext cx="2677" cy="1964"/>
            </a:xfrm>
            <a:prstGeom prst="rect">
              <a:avLst/>
            </a:prstGeom>
            <a:noFill/>
            <a:ln w="9525">
              <a:noFill/>
              <a:miter lim="800000"/>
              <a:headEnd/>
              <a:tailEnd/>
            </a:ln>
          </p:spPr>
        </p:pic>
      </p:grpSp>
      <p:sp>
        <p:nvSpPr>
          <p:cNvPr id="4" name="Date Placeholder 3"/>
          <p:cNvSpPr>
            <a:spLocks noGrp="1"/>
          </p:cNvSpPr>
          <p:nvPr>
            <p:ph type="dt" sz="half" idx="10"/>
          </p:nvPr>
        </p:nvSpPr>
        <p:spPr/>
        <p:txBody>
          <a:bodyPr/>
          <a:lstStyle/>
          <a:p>
            <a:r>
              <a:rPr lang="en-US" smtClean="0"/>
              <a:t>10/2/2013,           10/9/2013</a:t>
            </a: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67973"/>
                                        </p:tgtEl>
                                        <p:attrNameLst>
                                          <p:attrName>style.visibility</p:attrName>
                                        </p:attrNameLst>
                                      </p:cBhvr>
                                      <p:to>
                                        <p:strVal val="visible"/>
                                      </p:to>
                                    </p:set>
                                    <p:anim calcmode="lin" valueType="num">
                                      <p:cBhvr>
                                        <p:cTn id="12" dur="500" fill="hold"/>
                                        <p:tgtEl>
                                          <p:spTgt spid="167973"/>
                                        </p:tgtEl>
                                        <p:attrNameLst>
                                          <p:attrName>ppt_w</p:attrName>
                                        </p:attrNameLst>
                                      </p:cBhvr>
                                      <p:tavLst>
                                        <p:tav tm="0">
                                          <p:val>
                                            <p:strVal val="4*#ppt_w"/>
                                          </p:val>
                                        </p:tav>
                                        <p:tav tm="100000">
                                          <p:val>
                                            <p:strVal val="#ppt_w"/>
                                          </p:val>
                                        </p:tav>
                                      </p:tavLst>
                                    </p:anim>
                                    <p:anim calcmode="lin" valueType="num">
                                      <p:cBhvr>
                                        <p:cTn id="13" dur="500" fill="hold"/>
                                        <p:tgtEl>
                                          <p:spTgt spid="16797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167953"/>
                                        </p:tgtEl>
                                        <p:attrNameLst>
                                          <p:attrName>style.visibility</p:attrName>
                                        </p:attrNameLst>
                                      </p:cBhvr>
                                      <p:to>
                                        <p:strVal val="visible"/>
                                      </p:to>
                                    </p:set>
                                    <p:anim calcmode="lin" valueType="num">
                                      <p:cBhvr>
                                        <p:cTn id="23" dur="500" fill="hold"/>
                                        <p:tgtEl>
                                          <p:spTgt spid="167953"/>
                                        </p:tgtEl>
                                        <p:attrNameLst>
                                          <p:attrName>ppt_w</p:attrName>
                                        </p:attrNameLst>
                                      </p:cBhvr>
                                      <p:tavLst>
                                        <p:tav tm="0">
                                          <p:val>
                                            <p:strVal val="4*#ppt_w"/>
                                          </p:val>
                                        </p:tav>
                                        <p:tav tm="100000">
                                          <p:val>
                                            <p:strVal val="#ppt_w"/>
                                          </p:val>
                                        </p:tav>
                                      </p:tavLst>
                                    </p:anim>
                                    <p:anim calcmode="lin" valueType="num">
                                      <p:cBhvr>
                                        <p:cTn id="24" dur="500" fill="hold"/>
                                        <p:tgtEl>
                                          <p:spTgt spid="16795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3" grpId="0" animBg="1"/>
      <p:bldP spid="1679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1"/>
          </p:nvPr>
        </p:nvSpPr>
        <p:spPr>
          <a:noFill/>
        </p:spPr>
        <p:txBody>
          <a:bodyPr/>
          <a:lstStyle/>
          <a:p>
            <a:endParaRPr lang="en-US"/>
          </a:p>
          <a:p>
            <a:fld id="{56495103-7B52-D240-B681-D92F4C90B338}" type="slidenum">
              <a:rPr lang="en-US"/>
              <a:pPr/>
              <a:t>9</a:t>
            </a:fld>
            <a:endParaRPr lang="en-US"/>
          </a:p>
        </p:txBody>
      </p:sp>
      <p:pic>
        <p:nvPicPr>
          <p:cNvPr id="12292" name="Picture 12"/>
          <p:cNvPicPr>
            <a:picLocks noChangeAspect="1" noChangeArrowheads="1"/>
          </p:cNvPicPr>
          <p:nvPr/>
        </p:nvPicPr>
        <p:blipFill>
          <a:blip r:embed="rId2" cstate="print"/>
          <a:srcRect/>
          <a:stretch>
            <a:fillRect/>
          </a:stretch>
        </p:blipFill>
        <p:spPr bwMode="auto">
          <a:xfrm>
            <a:off x="169863" y="4706938"/>
            <a:ext cx="2867025" cy="2151062"/>
          </a:xfrm>
          <a:prstGeom prst="rect">
            <a:avLst/>
          </a:prstGeom>
          <a:noFill/>
          <a:ln w="9525">
            <a:noFill/>
            <a:miter lim="800000"/>
            <a:headEnd/>
            <a:tailEnd/>
          </a:ln>
        </p:spPr>
      </p:pic>
      <p:sp>
        <p:nvSpPr>
          <p:cNvPr id="12293" name="Rectangle 2"/>
          <p:cNvSpPr>
            <a:spLocks noGrp="1" noChangeArrowheads="1"/>
          </p:cNvSpPr>
          <p:nvPr>
            <p:ph type="title"/>
          </p:nvPr>
        </p:nvSpPr>
        <p:spPr/>
        <p:txBody>
          <a:bodyPr/>
          <a:lstStyle/>
          <a:p>
            <a:r>
              <a:rPr lang="en-US"/>
              <a:t>Solution Strategies for NLP Problems</a:t>
            </a:r>
          </a:p>
        </p:txBody>
      </p:sp>
      <p:sp>
        <p:nvSpPr>
          <p:cNvPr id="115715" name="Rectangle 3"/>
          <p:cNvSpPr>
            <a:spLocks noGrp="1" noChangeArrowheads="1"/>
          </p:cNvSpPr>
          <p:nvPr>
            <p:ph type="body" idx="1"/>
          </p:nvPr>
        </p:nvSpPr>
        <p:spPr/>
        <p:txBody>
          <a:bodyPr/>
          <a:lstStyle/>
          <a:p>
            <a:pPr marL="457200" indent="-457200"/>
            <a:r>
              <a:rPr lang="en-US" sz="2000"/>
              <a:t>Solver uses </a:t>
            </a:r>
            <a:r>
              <a:rPr lang="en-US" sz="2000" b="1"/>
              <a:t>generalized reduced gradient</a:t>
            </a:r>
            <a:r>
              <a:rPr lang="en-US" sz="2000"/>
              <a:t> (GRG) algorithm (</a:t>
            </a:r>
            <a:r>
              <a:rPr lang="en-US" sz="2000" b="1"/>
              <a:t>hill-climbing tactics</a:t>
            </a:r>
            <a:r>
              <a:rPr lang="en-US" sz="2000"/>
              <a:t>) to solve NLP problems</a:t>
            </a:r>
          </a:p>
          <a:p>
            <a:pPr marL="457200" indent="-457200"/>
            <a:endParaRPr lang="en-US" sz="2000"/>
          </a:p>
          <a:p>
            <a:pPr marL="838200" lvl="1" indent="-381000">
              <a:buFontTx/>
              <a:buAutoNum type="arabicPeriod"/>
            </a:pPr>
            <a:r>
              <a:rPr lang="en-US" sz="1800"/>
              <a:t>Begins at a feasible solution (starting point)</a:t>
            </a:r>
          </a:p>
          <a:p>
            <a:pPr marL="838200" lvl="1" indent="-381000">
              <a:buFontTx/>
              <a:buAutoNum type="arabicPeriod"/>
            </a:pPr>
            <a:r>
              <a:rPr lang="en-US" sz="1800"/>
              <a:t>Select direction in the feasible region that causes the objective function to improve</a:t>
            </a:r>
          </a:p>
          <a:p>
            <a:pPr marL="838200" lvl="1" indent="-381000">
              <a:buFontTx/>
              <a:buAutoNum type="arabicPeriod"/>
            </a:pPr>
            <a:r>
              <a:rPr lang="en-US" sz="1800"/>
              <a:t>Make some amount of movement (step size) in the selected direction</a:t>
            </a:r>
          </a:p>
          <a:p>
            <a:pPr marL="838200" lvl="1" indent="-381000">
              <a:buFontTx/>
              <a:buAutoNum type="arabicPeriod"/>
            </a:pPr>
            <a:r>
              <a:rPr lang="en-US" sz="1800"/>
              <a:t>Reach a </a:t>
            </a:r>
            <a:r>
              <a:rPr lang="en-US" sz="1800" b="1"/>
              <a:t>new</a:t>
            </a:r>
            <a:r>
              <a:rPr lang="en-US" sz="1800"/>
              <a:t>, and </a:t>
            </a:r>
            <a:r>
              <a:rPr lang="en-US" sz="1800" b="1"/>
              <a:t>better</a:t>
            </a:r>
            <a:r>
              <a:rPr lang="en-US" sz="1800"/>
              <a:t>, </a:t>
            </a:r>
            <a:r>
              <a:rPr lang="en-US" sz="1800" b="1"/>
              <a:t>feasible</a:t>
            </a:r>
            <a:r>
              <a:rPr lang="en-US" sz="1800"/>
              <a:t> solution</a:t>
            </a:r>
          </a:p>
          <a:p>
            <a:pPr marL="838200" lvl="1" indent="-381000">
              <a:buFontTx/>
              <a:buAutoNum type="arabicPeriod"/>
            </a:pPr>
            <a:r>
              <a:rPr lang="en-US" sz="1800"/>
              <a:t>Stops until there is no feasible direction in which to move that results in an improvement in the objective function.</a:t>
            </a:r>
          </a:p>
          <a:p>
            <a:pPr marL="838200" lvl="1" indent="-381000"/>
            <a:endParaRPr lang="en-US" sz="1800"/>
          </a:p>
        </p:txBody>
      </p:sp>
      <p:grpSp>
        <p:nvGrpSpPr>
          <p:cNvPr id="2" name="Group 10"/>
          <p:cNvGrpSpPr>
            <a:grpSpLocks/>
          </p:cNvGrpSpPr>
          <p:nvPr/>
        </p:nvGrpSpPr>
        <p:grpSpPr bwMode="auto">
          <a:xfrm>
            <a:off x="685800" y="2895600"/>
            <a:ext cx="609600" cy="1600200"/>
            <a:chOff x="432" y="1824"/>
            <a:chExt cx="384" cy="1008"/>
          </a:xfrm>
        </p:grpSpPr>
        <p:sp>
          <p:nvSpPr>
            <p:cNvPr id="12297" name="Freeform 4"/>
            <p:cNvSpPr>
              <a:spLocks/>
            </p:cNvSpPr>
            <p:nvPr/>
          </p:nvSpPr>
          <p:spPr bwMode="auto">
            <a:xfrm>
              <a:off x="432" y="1824"/>
              <a:ext cx="336" cy="1008"/>
            </a:xfrm>
            <a:custGeom>
              <a:avLst/>
              <a:gdLst>
                <a:gd name="T0" fmla="*/ 334 w 336"/>
                <a:gd name="T1" fmla="*/ 1008 h 1008"/>
                <a:gd name="T2" fmla="*/ 96 w 336"/>
                <a:gd name="T3" fmla="*/ 896 h 1008"/>
                <a:gd name="T4" fmla="*/ 0 w 336"/>
                <a:gd name="T5" fmla="*/ 480 h 1008"/>
                <a:gd name="T6" fmla="*/ 96 w 336"/>
                <a:gd name="T7" fmla="*/ 128 h 1008"/>
                <a:gd name="T8" fmla="*/ 336 w 336"/>
                <a:gd name="T9" fmla="*/ 0 h 1008"/>
                <a:gd name="T10" fmla="*/ 0 60000 65536"/>
                <a:gd name="T11" fmla="*/ 0 60000 65536"/>
                <a:gd name="T12" fmla="*/ 0 60000 65536"/>
                <a:gd name="T13" fmla="*/ 0 60000 65536"/>
                <a:gd name="T14" fmla="*/ 0 60000 65536"/>
                <a:gd name="T15" fmla="*/ 0 w 336"/>
                <a:gd name="T16" fmla="*/ 0 h 1008"/>
                <a:gd name="T17" fmla="*/ 336 w 336"/>
                <a:gd name="T18" fmla="*/ 1008 h 1008"/>
              </a:gdLst>
              <a:ahLst/>
              <a:cxnLst>
                <a:cxn ang="T10">
                  <a:pos x="T0" y="T1"/>
                </a:cxn>
                <a:cxn ang="T11">
                  <a:pos x="T2" y="T3"/>
                </a:cxn>
                <a:cxn ang="T12">
                  <a:pos x="T4" y="T5"/>
                </a:cxn>
                <a:cxn ang="T13">
                  <a:pos x="T6" y="T7"/>
                </a:cxn>
                <a:cxn ang="T14">
                  <a:pos x="T8" y="T9"/>
                </a:cxn>
              </a:cxnLst>
              <a:rect l="T15" t="T16" r="T17" b="T18"/>
              <a:pathLst>
                <a:path w="336" h="1008">
                  <a:moveTo>
                    <a:pt x="334" y="1008"/>
                  </a:moveTo>
                  <a:cubicBezTo>
                    <a:pt x="294" y="989"/>
                    <a:pt x="152" y="984"/>
                    <a:pt x="96" y="896"/>
                  </a:cubicBezTo>
                  <a:cubicBezTo>
                    <a:pt x="40" y="808"/>
                    <a:pt x="0" y="608"/>
                    <a:pt x="0" y="480"/>
                  </a:cubicBezTo>
                  <a:cubicBezTo>
                    <a:pt x="1" y="374"/>
                    <a:pt x="40" y="208"/>
                    <a:pt x="96" y="128"/>
                  </a:cubicBezTo>
                  <a:cubicBezTo>
                    <a:pt x="152" y="48"/>
                    <a:pt x="286" y="27"/>
                    <a:pt x="336" y="0"/>
                  </a:cubicBezTo>
                </a:path>
              </a:pathLst>
            </a:custGeom>
            <a:noFill/>
            <a:ln w="38100">
              <a:solidFill>
                <a:srgbClr val="33CC33"/>
              </a:solidFill>
              <a:round/>
              <a:headEnd/>
              <a:tailEnd type="triangle" w="med" len="med"/>
            </a:ln>
          </p:spPr>
          <p:txBody>
            <a:bodyPr>
              <a:prstTxWarp prst="textNoShape">
                <a:avLst/>
              </a:prstTxWarp>
            </a:bodyPr>
            <a:lstStyle/>
            <a:p>
              <a:endParaRPr lang="en-US"/>
            </a:p>
          </p:txBody>
        </p:sp>
        <p:sp>
          <p:nvSpPr>
            <p:cNvPr id="12298" name="Line 5"/>
            <p:cNvSpPr>
              <a:spLocks noChangeShapeType="1"/>
            </p:cNvSpPr>
            <p:nvPr/>
          </p:nvSpPr>
          <p:spPr bwMode="auto">
            <a:xfrm>
              <a:off x="816" y="1872"/>
              <a:ext cx="0" cy="192"/>
            </a:xfrm>
            <a:prstGeom prst="line">
              <a:avLst/>
            </a:prstGeom>
            <a:noFill/>
            <a:ln w="28575">
              <a:solidFill>
                <a:srgbClr val="33CC33"/>
              </a:solidFill>
              <a:round/>
              <a:headEnd/>
              <a:tailEnd type="triangle" w="med" len="med"/>
            </a:ln>
          </p:spPr>
          <p:txBody>
            <a:bodyPr>
              <a:prstTxWarp prst="textNoShape">
                <a:avLst/>
              </a:prstTxWarp>
            </a:bodyPr>
            <a:lstStyle/>
            <a:p>
              <a:endParaRPr lang="en-US"/>
            </a:p>
          </p:txBody>
        </p:sp>
        <p:sp>
          <p:nvSpPr>
            <p:cNvPr id="12299" name="Line 6"/>
            <p:cNvSpPr>
              <a:spLocks noChangeShapeType="1"/>
            </p:cNvSpPr>
            <p:nvPr/>
          </p:nvSpPr>
          <p:spPr bwMode="auto">
            <a:xfrm>
              <a:off x="816" y="2256"/>
              <a:ext cx="0" cy="240"/>
            </a:xfrm>
            <a:prstGeom prst="line">
              <a:avLst/>
            </a:prstGeom>
            <a:noFill/>
            <a:ln w="28575">
              <a:solidFill>
                <a:srgbClr val="33CC33"/>
              </a:solidFill>
              <a:round/>
              <a:headEnd/>
              <a:tailEnd type="triangle" w="med" len="med"/>
            </a:ln>
          </p:spPr>
          <p:txBody>
            <a:bodyPr>
              <a:prstTxWarp prst="textNoShape">
                <a:avLst/>
              </a:prstTxWarp>
            </a:bodyPr>
            <a:lstStyle/>
            <a:p>
              <a:endParaRPr lang="en-US"/>
            </a:p>
          </p:txBody>
        </p:sp>
        <p:sp>
          <p:nvSpPr>
            <p:cNvPr id="12300" name="Line 7"/>
            <p:cNvSpPr>
              <a:spLocks noChangeShapeType="1"/>
            </p:cNvSpPr>
            <p:nvPr/>
          </p:nvSpPr>
          <p:spPr bwMode="auto">
            <a:xfrm>
              <a:off x="816" y="2640"/>
              <a:ext cx="0" cy="96"/>
            </a:xfrm>
            <a:prstGeom prst="line">
              <a:avLst/>
            </a:prstGeom>
            <a:noFill/>
            <a:ln w="28575">
              <a:solidFill>
                <a:srgbClr val="33CC33"/>
              </a:solidFill>
              <a:round/>
              <a:headEnd/>
              <a:tailEnd type="triangle" w="med" len="med"/>
            </a:ln>
          </p:spPr>
          <p:txBody>
            <a:bodyPr>
              <a:prstTxWarp prst="textNoShape">
                <a:avLst/>
              </a:prstTxWarp>
            </a:bodyPr>
            <a:lstStyle/>
            <a:p>
              <a:endParaRPr lang="en-US"/>
            </a:p>
          </p:txBody>
        </p:sp>
      </p:grpSp>
      <p:pic>
        <p:nvPicPr>
          <p:cNvPr id="12296" name="Picture 8" descr="j0121253[1]"/>
          <p:cNvPicPr>
            <a:picLocks noChangeAspect="1" noChangeArrowheads="1"/>
          </p:cNvPicPr>
          <p:nvPr/>
        </p:nvPicPr>
        <p:blipFill>
          <a:blip r:embed="rId3" cstate="print"/>
          <a:srcRect/>
          <a:stretch>
            <a:fillRect/>
          </a:stretch>
        </p:blipFill>
        <p:spPr bwMode="auto">
          <a:xfrm>
            <a:off x="7315200" y="4724400"/>
            <a:ext cx="1533525" cy="1687513"/>
          </a:xfrm>
          <a:prstGeom prst="rect">
            <a:avLst/>
          </a:prstGeom>
          <a:noFill/>
          <a:ln w="9525">
            <a:noFill/>
            <a:miter lim="800000"/>
            <a:headEnd/>
            <a:tailEnd/>
          </a:ln>
        </p:spPr>
      </p:pic>
      <p:sp>
        <p:nvSpPr>
          <p:cNvPr id="3" name="Date Placeholder 2"/>
          <p:cNvSpPr>
            <a:spLocks noGrp="1"/>
          </p:cNvSpPr>
          <p:nvPr>
            <p:ph type="dt" sz="half" idx="10"/>
          </p:nvPr>
        </p:nvSpPr>
        <p:spPr/>
        <p:txBody>
          <a:bodyPr/>
          <a:lstStyle/>
          <a:p>
            <a:r>
              <a:rPr lang="en-US" smtClean="0"/>
              <a:t>10/2/2013,           10/9/2013</a:t>
            </a:r>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wipe(up)">
                                      <p:cBhvr>
                                        <p:cTn id="7" dur="20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15">
                                            <p:txEl>
                                              <p:pRg st="2" end="2"/>
                                            </p:txEl>
                                          </p:spTgt>
                                        </p:tgtEl>
                                        <p:attrNameLst>
                                          <p:attrName>style.visibility</p:attrName>
                                        </p:attrNameLst>
                                      </p:cBhvr>
                                      <p:to>
                                        <p:strVal val="visible"/>
                                      </p:to>
                                    </p:set>
                                    <p:animEffect transition="in" filter="wipe(up)">
                                      <p:cBhvr>
                                        <p:cTn id="12" dur="2000"/>
                                        <p:tgtEl>
                                          <p:spTgt spid="1157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5715">
                                            <p:txEl>
                                              <p:pRg st="3" end="3"/>
                                            </p:txEl>
                                          </p:spTgt>
                                        </p:tgtEl>
                                        <p:attrNameLst>
                                          <p:attrName>style.visibility</p:attrName>
                                        </p:attrNameLst>
                                      </p:cBhvr>
                                      <p:to>
                                        <p:strVal val="visible"/>
                                      </p:to>
                                    </p:set>
                                    <p:animEffect transition="in" filter="wipe(up)">
                                      <p:cBhvr>
                                        <p:cTn id="17" dur="2000"/>
                                        <p:tgtEl>
                                          <p:spTgt spid="1157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5715">
                                            <p:txEl>
                                              <p:pRg st="4" end="4"/>
                                            </p:txEl>
                                          </p:spTgt>
                                        </p:tgtEl>
                                        <p:attrNameLst>
                                          <p:attrName>style.visibility</p:attrName>
                                        </p:attrNameLst>
                                      </p:cBhvr>
                                      <p:to>
                                        <p:strVal val="visible"/>
                                      </p:to>
                                    </p:set>
                                    <p:animEffect transition="in" filter="wipe(up)">
                                      <p:cBhvr>
                                        <p:cTn id="22" dur="2000"/>
                                        <p:tgtEl>
                                          <p:spTgt spid="1157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5715">
                                            <p:txEl>
                                              <p:pRg st="5" end="5"/>
                                            </p:txEl>
                                          </p:spTgt>
                                        </p:tgtEl>
                                        <p:attrNameLst>
                                          <p:attrName>style.visibility</p:attrName>
                                        </p:attrNameLst>
                                      </p:cBhvr>
                                      <p:to>
                                        <p:strVal val="visible"/>
                                      </p:to>
                                    </p:set>
                                    <p:animEffect transition="in" filter="wipe(up)">
                                      <p:cBhvr>
                                        <p:cTn id="27" dur="2000"/>
                                        <p:tgtEl>
                                          <p:spTgt spid="1157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5715">
                                            <p:txEl>
                                              <p:pRg st="6" end="6"/>
                                            </p:txEl>
                                          </p:spTgt>
                                        </p:tgtEl>
                                        <p:attrNameLst>
                                          <p:attrName>style.visibility</p:attrName>
                                        </p:attrNameLst>
                                      </p:cBhvr>
                                      <p:to>
                                        <p:strVal val="visible"/>
                                      </p:to>
                                    </p:set>
                                    <p:animEffect transition="in" filter="wipe(up)">
                                      <p:cBhvr>
                                        <p:cTn id="32" dur="2000"/>
                                        <p:tgtEl>
                                          <p:spTgt spid="1157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33CC3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33CC3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8480</TotalTime>
  <Words>1523</Words>
  <Application>Microsoft Office PowerPoint</Application>
  <PresentationFormat>On-screen Show (4:3)</PresentationFormat>
  <Paragraphs>405</Paragraphs>
  <Slides>29</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Default Design</vt:lpstr>
      <vt:lpstr>Chart</vt:lpstr>
      <vt:lpstr>Equation</vt:lpstr>
      <vt:lpstr>Lecture 7  Nonlinear Programming</vt:lpstr>
      <vt:lpstr>Agenda</vt:lpstr>
      <vt:lpstr>Location Problem</vt:lpstr>
      <vt:lpstr>Location Problem Formulation</vt:lpstr>
      <vt:lpstr>Excel Setup</vt:lpstr>
      <vt:lpstr>Definition of Nonlinear Programming (NLP) Problem </vt:lpstr>
      <vt:lpstr>Nature of NLP Problems</vt:lpstr>
      <vt:lpstr>Nature of NLP Problems</vt:lpstr>
      <vt:lpstr>Solution Strategies for NLP Problems</vt:lpstr>
      <vt:lpstr>Local vs. Global Optimal Solutions</vt:lpstr>
      <vt:lpstr>Avoid Discontinuous Functions</vt:lpstr>
      <vt:lpstr>Using Solver</vt:lpstr>
      <vt:lpstr>A Note About “Optimal” Solutions </vt:lpstr>
      <vt:lpstr>Sensitivity Analysis in NLP</vt:lpstr>
      <vt:lpstr>Comments on Using Solver</vt:lpstr>
      <vt:lpstr>Convex/Concave Programming Problems</vt:lpstr>
      <vt:lpstr>Convex Function and Concave Function</vt:lpstr>
      <vt:lpstr>Convex Set</vt:lpstr>
      <vt:lpstr>Quadratic Programming Problems</vt:lpstr>
      <vt:lpstr>Two Examples</vt:lpstr>
      <vt:lpstr>Container Design Problem</vt:lpstr>
      <vt:lpstr>Container Design Problem</vt:lpstr>
      <vt:lpstr>Determining a Selling Price</vt:lpstr>
      <vt:lpstr>The Portfolio Selection Problem</vt:lpstr>
      <vt:lpstr>Portfolio Data</vt:lpstr>
      <vt:lpstr>Portfolio Problem Formulation</vt:lpstr>
      <vt:lpstr>Portfolio Problem Formulation</vt:lpstr>
      <vt:lpstr>Portfolio Problem Excel Setup</vt:lpstr>
      <vt:lpstr>Summary</vt:lpstr>
    </vt:vector>
  </TitlesOfParts>
  <Company>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OMM 230 Management Science</dc:title>
  <dc:creator>Olin School of Business</dc:creator>
  <cp:lastModifiedBy>dong</cp:lastModifiedBy>
  <cp:revision>486</cp:revision>
  <cp:lastPrinted>2012-02-27T17:01:14Z</cp:lastPrinted>
  <dcterms:created xsi:type="dcterms:W3CDTF">2008-10-15T15:11:27Z</dcterms:created>
  <dcterms:modified xsi:type="dcterms:W3CDTF">2013-09-29T17:12:12Z</dcterms:modified>
</cp:coreProperties>
</file>