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80" r:id="rId6"/>
    <p:sldId id="260" r:id="rId7"/>
    <p:sldId id="261" r:id="rId8"/>
    <p:sldId id="262" r:id="rId9"/>
    <p:sldId id="283" r:id="rId10"/>
    <p:sldId id="263" r:id="rId11"/>
    <p:sldId id="268" r:id="rId12"/>
    <p:sldId id="265" r:id="rId13"/>
    <p:sldId id="266" r:id="rId14"/>
    <p:sldId id="267" r:id="rId15"/>
    <p:sldId id="270" r:id="rId16"/>
    <p:sldId id="271" r:id="rId17"/>
    <p:sldId id="279" r:id="rId18"/>
    <p:sldId id="281" r:id="rId19"/>
    <p:sldId id="282" r:id="rId20"/>
    <p:sldId id="284" r:id="rId21"/>
    <p:sldId id="285" r:id="rId22"/>
    <p:sldId id="286" r:id="rId23"/>
    <p:sldId id="291" r:id="rId24"/>
    <p:sldId id="287" r:id="rId25"/>
    <p:sldId id="288" r:id="rId26"/>
    <p:sldId id="289" r:id="rId27"/>
    <p:sldId id="290" r:id="rId28"/>
    <p:sldId id="274" r:id="rId29"/>
  </p:sldIdLst>
  <p:sldSz cx="9144000" cy="6858000" type="screen4x3"/>
  <p:notesSz cx="68580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rgbClr val="FFFFFF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rgbClr val="FFFFFF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rgbClr val="FFFFFF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rgbClr val="FFFFFF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000FF"/>
    <a:srgbClr val="008000"/>
    <a:srgbClr val="00CC00"/>
    <a:srgbClr val="FFFFFF"/>
    <a:srgbClr val="33CC33"/>
    <a:srgbClr val="9900CC"/>
    <a:srgbClr val="CC3300"/>
    <a:srgbClr val="FF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9290" autoAdjust="0"/>
  </p:normalViewPr>
  <p:slideViewPr>
    <p:cSldViewPr>
      <p:cViewPr varScale="1">
        <p:scale>
          <a:sx n="35" d="100"/>
          <a:sy n="35" d="100"/>
        </p:scale>
        <p:origin x="-91" y="-13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00" d="100"/>
          <a:sy n="100" d="100"/>
        </p:scale>
        <p:origin x="-1206" y="-72"/>
      </p:cViewPr>
      <p:guideLst>
        <p:guide orient="horz" pos="2928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76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67" tIns="45733" rIns="91467" bIns="45733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7788" y="0"/>
            <a:ext cx="29876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67" tIns="45733" rIns="91467" bIns="45733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5075"/>
            <a:ext cx="29876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67" tIns="45733" rIns="91467" bIns="45733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7788" y="8855075"/>
            <a:ext cx="29876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67" tIns="45733" rIns="91467" bIns="4573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1DE43A3B-398A-4B4B-AE80-05F7BAC0CD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865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03" tIns="46502" rIns="93003" bIns="46502" numCol="1" anchor="ctr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7788" y="0"/>
            <a:ext cx="29702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03" tIns="46502" rIns="93003" bIns="4650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150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16425"/>
            <a:ext cx="503237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03" tIns="46502" rIns="93003" bIns="465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48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02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03" tIns="46502" rIns="93003" bIns="4650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48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7788" y="8831263"/>
            <a:ext cx="297021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03" tIns="46502" rIns="93003" bIns="4650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7B33D97A-136C-AE48-BA36-0E4F26AD9F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01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4A8362-F6BA-0847-9430-B276C5284F93}" type="slidenum">
              <a:rPr lang="en-US"/>
              <a:pPr/>
              <a:t>1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t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BD013-10A8-8647-ABF6-5A5E2D2594A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10/14/2013,    10/16/2013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fld id="{840E8B80-C9B0-3744-8EC8-37F42667787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fld id="{BF1E9E96-D567-6941-BB4B-4065B7359F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fld id="{0BCA510D-D16B-D144-B8A1-97D684FD71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Century Gothic" charset="0"/>
              </a:defRPr>
            </a:lvl1pPr>
          </a:lstStyle>
          <a:p>
            <a:r>
              <a:rPr lang="en-US" dirty="0" smtClean="0"/>
              <a:t>10/14/2013,    10/16/2013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Century Gothic" charset="0"/>
              </a:defRPr>
            </a:lvl1pPr>
          </a:lstStyle>
          <a:p>
            <a:endParaRPr lang="en-US"/>
          </a:p>
          <a:p>
            <a:fld id="{163F1664-4067-F241-8716-70D5BE4E3DF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85800" y="11430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entury Gothic" pitchFamily="34" charset="0"/>
            </a:endParaRPr>
          </a:p>
        </p:txBody>
      </p:sp>
      <p:pic>
        <p:nvPicPr>
          <p:cNvPr id="3081" name="Picture 14" descr="j013027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57200"/>
            <a:ext cx="1116013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264275"/>
            <a:ext cx="5410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Century Gothic" charset="0"/>
              </a:defRPr>
            </a:lvl1pPr>
          </a:lstStyle>
          <a:p>
            <a:r>
              <a:rPr lang="en-US" dirty="0" smtClean="0"/>
              <a:t>Professor Dong, Washington University in St. Louis, MO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 userDrawn="1"/>
        </p:nvSpPr>
        <p:spPr bwMode="auto">
          <a:xfrm>
            <a:off x="0" y="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200" dirty="0">
                <a:solidFill>
                  <a:schemeClr val="tx1"/>
                </a:solidFill>
                <a:latin typeface="Century Gothic" pitchFamily="34" charset="0"/>
              </a:rPr>
              <a:t>OSCM 230 </a:t>
            </a:r>
            <a:r>
              <a:rPr lang="en-US" sz="1200" dirty="0" smtClean="0">
                <a:solidFill>
                  <a:schemeClr val="tx1"/>
                </a:solidFill>
                <a:latin typeface="Century Gothic" pitchFamily="34" charset="0"/>
              </a:rPr>
              <a:t>Fall 2013</a:t>
            </a:r>
            <a:endParaRPr lang="en-US" sz="12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>
              <a:defRPr/>
            </a:pPr>
            <a:r>
              <a:rPr lang="en-US" sz="1200" dirty="0">
                <a:solidFill>
                  <a:schemeClr val="tx1"/>
                </a:solidFill>
                <a:latin typeface="Century Gothic" pitchFamily="34" charset="0"/>
              </a:rPr>
              <a:t>Management Science</a:t>
            </a:r>
            <a:endParaRPr lang="en-US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 userDrawn="1"/>
        </p:nvSpPr>
        <p:spPr bwMode="auto">
          <a:xfrm>
            <a:off x="6880225" y="0"/>
            <a:ext cx="2263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lang="en-US" sz="1200" dirty="0">
                <a:solidFill>
                  <a:schemeClr val="tx1"/>
                </a:solidFill>
                <a:latin typeface="Century Gothic" pitchFamily="34" charset="0"/>
              </a:rPr>
              <a:t>Lecture </a:t>
            </a:r>
            <a:r>
              <a:rPr lang="en-US" sz="1200" dirty="0" smtClean="0">
                <a:solidFill>
                  <a:schemeClr val="tx1"/>
                </a:solidFill>
                <a:latin typeface="Century Gothic" pitchFamily="34" charset="0"/>
              </a:rPr>
              <a:t>8</a:t>
            </a:r>
            <a:endParaRPr lang="en-US" sz="1200" dirty="0">
              <a:solidFill>
                <a:schemeClr val="tx1"/>
              </a:solidFill>
              <a:latin typeface="Century Gothic" pitchFamily="34" charset="0"/>
            </a:endParaRPr>
          </a:p>
          <a:p>
            <a:pPr algn="r">
              <a:defRPr/>
            </a:pPr>
            <a:r>
              <a:rPr lang="en-US" sz="1200" dirty="0">
                <a:solidFill>
                  <a:schemeClr val="tx1"/>
                </a:solidFill>
                <a:latin typeface="Century Gothic" pitchFamily="34" charset="0"/>
              </a:rPr>
              <a:t>Integer Linear Programming</a:t>
            </a:r>
            <a:endParaRPr lang="en-US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random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Gothic" pitchFamily="34" charset="0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Gothic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Gothic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Gothic" pitchFamily="34" charset="0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278475C-0AE8-9144-92D0-5363AED8B5C2}" type="slidenum">
              <a:rPr lang="en-US"/>
              <a:pPr/>
              <a:t>1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latin typeface="Century Gothic" charset="0"/>
              </a:rPr>
              <a:t>Lecture </a:t>
            </a:r>
            <a:r>
              <a:rPr lang="en-US" dirty="0" smtClean="0">
                <a:latin typeface="Century Gothic" charset="0"/>
              </a:rPr>
              <a:t>8 </a:t>
            </a:r>
            <a:r>
              <a:rPr lang="en-US" dirty="0">
                <a:latin typeface="Century Gothic" charset="0"/>
              </a:rPr>
              <a:t/>
            </a:r>
            <a:br>
              <a:rPr lang="en-US" dirty="0">
                <a:latin typeface="Century Gothic" charset="0"/>
              </a:rPr>
            </a:br>
            <a:r>
              <a:rPr lang="en-US" dirty="0">
                <a:latin typeface="Century Gothic" charset="0"/>
              </a:rPr>
              <a:t>Integer Linear Programming</a:t>
            </a:r>
          </a:p>
        </p:txBody>
      </p:sp>
      <p:sp>
        <p:nvSpPr>
          <p:cNvPr id="410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10/14/2013,    10/16/2013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28A20A2-0D57-DB4E-AB49-52B305CB6209}" type="slidenum">
              <a:rPr lang="en-US"/>
              <a:pPr/>
              <a:t>10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</a:rPr>
              <a:t>Solving IP in </a:t>
            </a:r>
            <a:r>
              <a:rPr lang="en-US" dirty="0" smtClean="0">
                <a:latin typeface="Century Gothic" charset="0"/>
              </a:rPr>
              <a:t>Excel</a:t>
            </a:r>
            <a:endParaRPr lang="en-US" dirty="0">
              <a:latin typeface="Century Gothic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38100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entury Gothic" charset="0"/>
              </a:rPr>
              <a:t>1. Add integer constraints</a:t>
            </a:r>
          </a:p>
          <a:p>
            <a:pPr>
              <a:buFontTx/>
              <a:buNone/>
            </a:pPr>
            <a:endParaRPr lang="en-US" sz="2000" dirty="0">
              <a:latin typeface="Century Gothic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entury Gothic" charset="0"/>
              </a:rPr>
              <a:t>2. </a:t>
            </a:r>
            <a:r>
              <a:rPr lang="en-US" sz="2000" dirty="0" smtClean="0">
                <a:latin typeface="Century Gothic" charset="0"/>
              </a:rPr>
              <a:t>Solver Options: Set </a:t>
            </a:r>
            <a:r>
              <a:rPr lang="en-US" sz="2000" b="1" dirty="0">
                <a:solidFill>
                  <a:schemeClr val="hlink"/>
                </a:solidFill>
                <a:latin typeface="Century Gothic" charset="0"/>
              </a:rPr>
              <a:t>0</a:t>
            </a:r>
            <a:r>
              <a:rPr lang="en-US" sz="2000" dirty="0">
                <a:latin typeface="Century Gothic" charset="0"/>
              </a:rPr>
              <a:t> for </a:t>
            </a:r>
            <a:r>
              <a:rPr lang="en-US" sz="2000" b="1" dirty="0" smtClean="0">
                <a:solidFill>
                  <a:srgbClr val="0000FF"/>
                </a:solidFill>
                <a:latin typeface="Century Gothic" charset="0"/>
              </a:rPr>
              <a:t>Integer Optimality (%) </a:t>
            </a:r>
            <a:r>
              <a:rPr lang="en-US" sz="2000" dirty="0" smtClean="0">
                <a:latin typeface="Century Gothic" charset="0"/>
              </a:rPr>
              <a:t>to </a:t>
            </a:r>
            <a:r>
              <a:rPr lang="en-US" sz="2000" dirty="0">
                <a:latin typeface="Century Gothic" charset="0"/>
              </a:rPr>
              <a:t>find the true optimal </a:t>
            </a:r>
            <a:r>
              <a:rPr lang="en-US" sz="2000" dirty="0" smtClean="0">
                <a:latin typeface="Century Gothic" charset="0"/>
              </a:rPr>
              <a:t>solution</a:t>
            </a:r>
          </a:p>
          <a:p>
            <a:pPr>
              <a:buFontTx/>
              <a:buNone/>
            </a:pPr>
            <a:endParaRPr lang="en-US" sz="2000" dirty="0">
              <a:latin typeface="Century Gothic" charset="0"/>
            </a:endParaRPr>
          </a:p>
          <a:p>
            <a:pPr>
              <a:buFontTx/>
              <a:buNone/>
            </a:pPr>
            <a:r>
              <a:rPr lang="en-US" sz="2000" dirty="0" smtClean="0">
                <a:latin typeface="Century Gothic" charset="0"/>
              </a:rPr>
              <a:t>3</a:t>
            </a:r>
            <a:r>
              <a:rPr lang="en-US" sz="2000" dirty="0">
                <a:latin typeface="Century Gothic" charset="0"/>
              </a:rPr>
              <a:t>. Solver </a:t>
            </a:r>
            <a:r>
              <a:rPr lang="en-US" sz="2000" b="1" dirty="0">
                <a:latin typeface="Century Gothic" charset="0"/>
              </a:rPr>
              <a:t>DOES NOT </a:t>
            </a:r>
            <a:r>
              <a:rPr lang="en-US" sz="2000" dirty="0">
                <a:latin typeface="Century Gothic" charset="0"/>
              </a:rPr>
              <a:t>provide Sensitivity Report. </a:t>
            </a:r>
          </a:p>
          <a:p>
            <a:pPr>
              <a:buFontTx/>
              <a:buNone/>
            </a:pPr>
            <a:endParaRPr lang="en-US" sz="2000" dirty="0">
              <a:latin typeface="Century Gothic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entury Gothic" charset="0"/>
              </a:rPr>
              <a:t>4. To answer sensitivity questions, re-run computer program using updated information</a:t>
            </a: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19200"/>
            <a:ext cx="3144347" cy="4973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Line Callout 1 1"/>
          <p:cNvSpPr/>
          <p:nvPr/>
        </p:nvSpPr>
        <p:spPr bwMode="auto">
          <a:xfrm>
            <a:off x="7162800" y="3068559"/>
            <a:ext cx="1828800" cy="876300"/>
          </a:xfrm>
          <a:prstGeom prst="borderCallout1">
            <a:avLst/>
          </a:prstGeom>
          <a:solidFill>
            <a:srgbClr val="CCFFFF"/>
          </a:solidFill>
          <a:ln w="95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The limit may need to be increased for larger IP models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810000" y="2590800"/>
            <a:ext cx="2362200" cy="76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8D006CED-76BC-0446-88AA-3352487C32A4}" type="slidenum">
              <a:rPr lang="en-US"/>
              <a:pPr/>
              <a:t>11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Century Gothic" charset="0"/>
              </a:rPr>
              <a:t>Binary (0/1) Variables and Binary Choice Models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hlink"/>
                </a:solidFill>
                <a:latin typeface="Century Gothic" charset="0"/>
              </a:rPr>
              <a:t>          x</a:t>
            </a:r>
            <a:r>
              <a:rPr lang="en-US" sz="2000" baseline="-25000" dirty="0">
                <a:solidFill>
                  <a:schemeClr val="hlink"/>
                </a:solidFill>
                <a:latin typeface="Century Gothic" charset="0"/>
              </a:rPr>
              <a:t>i</a:t>
            </a:r>
            <a:r>
              <a:rPr lang="en-US" sz="2000" dirty="0">
                <a:solidFill>
                  <a:schemeClr val="hlink"/>
                </a:solidFill>
                <a:latin typeface="Century Gothic" charset="0"/>
              </a:rPr>
              <a:t>  = Indicator for  Project</a:t>
            </a:r>
            <a:r>
              <a:rPr lang="en-US" sz="2000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  </a:t>
            </a:r>
            <a:r>
              <a:rPr lang="en-US" sz="2000" dirty="0" err="1">
                <a:solidFill>
                  <a:schemeClr val="hlink"/>
                </a:solidFill>
                <a:latin typeface="Century Gothic" charset="0"/>
                <a:sym typeface="Symbol" charset="2"/>
              </a:rPr>
              <a:t>i</a:t>
            </a:r>
            <a:r>
              <a:rPr lang="en-US" sz="2000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 =</a:t>
            </a:r>
            <a:endParaRPr lang="en-US" sz="2000" dirty="0">
              <a:solidFill>
                <a:schemeClr val="hlink"/>
              </a:solidFill>
              <a:latin typeface="Century 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entury Gothic" charset="0"/>
              </a:rPr>
              <a:t>1. </a:t>
            </a:r>
            <a:r>
              <a:rPr lang="en-US" sz="2000" u="sng" dirty="0">
                <a:latin typeface="Century Gothic" charset="0"/>
              </a:rPr>
              <a:t>Mutually </a:t>
            </a:r>
            <a:r>
              <a:rPr lang="en-US" sz="2000" u="sng">
                <a:latin typeface="Century Gothic" charset="0"/>
              </a:rPr>
              <a:t>Exclusive</a:t>
            </a:r>
            <a:r>
              <a:rPr lang="en-US" sz="2000">
                <a:latin typeface="Century Gothic" charset="0"/>
              </a:rPr>
              <a:t> </a:t>
            </a:r>
            <a:r>
              <a:rPr lang="en-US" sz="2000" smtClean="0">
                <a:latin typeface="Century Gothic" charset="0"/>
              </a:rPr>
              <a:t>Constraint</a:t>
            </a:r>
            <a:endParaRPr lang="en-US" sz="2000" dirty="0">
              <a:latin typeface="Century 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entury Gothic" charset="0"/>
              </a:rPr>
              <a:t>      Example: Can’t select both Project 1 and Project 3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latin typeface="Century 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entury Gothic" charset="0"/>
              </a:rPr>
              <a:t>2. </a:t>
            </a:r>
            <a:r>
              <a:rPr lang="en-US" sz="2000" u="sng" dirty="0">
                <a:latin typeface="Century Gothic" charset="0"/>
              </a:rPr>
              <a:t>Co-requisite</a:t>
            </a:r>
            <a:r>
              <a:rPr lang="en-US" sz="2000" dirty="0">
                <a:latin typeface="Century Gothic" charset="0"/>
              </a:rPr>
              <a:t> Projects Constraint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entury Gothic" charset="0"/>
              </a:rPr>
              <a:t>     </a:t>
            </a:r>
            <a:r>
              <a:rPr lang="en-US" sz="1800" dirty="0">
                <a:latin typeface="Century Gothic" charset="0"/>
              </a:rPr>
              <a:t>Example: Project 1 and Project 2 have to be selected together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entury 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entury 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entury Gothic" charset="0"/>
              </a:rPr>
              <a:t>3. </a:t>
            </a:r>
            <a:r>
              <a:rPr lang="en-US" sz="2000" u="sng" dirty="0">
                <a:latin typeface="Century Gothic" charset="0"/>
              </a:rPr>
              <a:t>Prerequisite Projects</a:t>
            </a:r>
            <a:r>
              <a:rPr lang="en-US" sz="2000" dirty="0">
                <a:latin typeface="Century Gothic" charset="0"/>
              </a:rPr>
              <a:t> Constraint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entury Gothic" charset="0"/>
              </a:rPr>
              <a:t>	 </a:t>
            </a:r>
            <a:r>
              <a:rPr lang="en-US" sz="1800" dirty="0">
                <a:latin typeface="Century Gothic" charset="0"/>
              </a:rPr>
              <a:t>Example: Project 4 cannot be selected unless Project 2 is selected, but if Project 2 is selected, Project 4 can be not selected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entury 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entury Gothic" charset="0"/>
              </a:rPr>
              <a:t>4.  </a:t>
            </a:r>
            <a:r>
              <a:rPr lang="en-US" sz="1800" u="sng" dirty="0">
                <a:latin typeface="Century Gothic" charset="0"/>
              </a:rPr>
              <a:t>K out of N</a:t>
            </a:r>
            <a:r>
              <a:rPr lang="en-US" sz="1800" dirty="0">
                <a:latin typeface="Century Gothic" charset="0"/>
              </a:rPr>
              <a:t> Projects Constraint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entury Gothic" charset="0"/>
              </a:rPr>
              <a:t>       Example: Must Choose at least one of Projects 5, 6, 7</a:t>
            </a:r>
          </a:p>
        </p:txBody>
      </p:sp>
      <p:sp>
        <p:nvSpPr>
          <p:cNvPr id="11269" name="AutoShape 5"/>
          <p:cNvSpPr>
            <a:spLocks/>
          </p:cNvSpPr>
          <p:nvPr/>
        </p:nvSpPr>
        <p:spPr bwMode="auto">
          <a:xfrm>
            <a:off x="5257800" y="12192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hlink"/>
              </a:solidFill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5410200" y="1219200"/>
            <a:ext cx="2238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chemeClr val="hlink"/>
                </a:solidFill>
                <a:latin typeface="Century Gothic" charset="0"/>
              </a:rPr>
              <a:t>1  accept Project i</a:t>
            </a:r>
          </a:p>
          <a:p>
            <a:pPr algn="l"/>
            <a:r>
              <a:rPr lang="en-US" b="1">
                <a:solidFill>
                  <a:schemeClr val="hlink"/>
                </a:solidFill>
                <a:latin typeface="Century Gothic" charset="0"/>
              </a:rPr>
              <a:t>0  reject   Project i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3224213" y="2359025"/>
            <a:ext cx="1246893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x</a:t>
            </a:r>
            <a:r>
              <a:rPr lang="en-US" b="1" baseline="-25000" dirty="0">
                <a:solidFill>
                  <a:schemeClr val="hlink"/>
                </a:solidFill>
                <a:latin typeface="Century Gothic" charset="0"/>
              </a:rPr>
              <a:t>1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 + x</a:t>
            </a:r>
            <a:r>
              <a:rPr lang="en-US" b="1" baseline="-25000" dirty="0">
                <a:solidFill>
                  <a:schemeClr val="hlink"/>
                </a:solidFill>
                <a:latin typeface="Century Gothic" charset="0"/>
              </a:rPr>
              <a:t>3</a:t>
            </a:r>
            <a:r>
              <a:rPr lang="en-US" b="1" baseline="-25000" dirty="0" smtClean="0">
                <a:solidFill>
                  <a:schemeClr val="hlink"/>
                </a:solidFill>
                <a:latin typeface="Century Gothic" charset="0"/>
              </a:rPr>
              <a:t> </a:t>
            </a:r>
            <a:r>
              <a:rPr lang="en-US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≤</a:t>
            </a:r>
            <a:r>
              <a:rPr lang="en-US" b="1" dirty="0" smtClean="0">
                <a:solidFill>
                  <a:schemeClr val="hlink"/>
                </a:solidFill>
                <a:latin typeface="Century Gothic" charset="0"/>
              </a:rPr>
              <a:t> 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1</a:t>
            </a: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2670175" y="3492500"/>
            <a:ext cx="2436813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x</a:t>
            </a:r>
            <a:r>
              <a:rPr lang="en-US" b="1" baseline="-25000" dirty="0">
                <a:solidFill>
                  <a:schemeClr val="hlink"/>
                </a:solidFill>
                <a:latin typeface="Century Gothic" charset="0"/>
              </a:rPr>
              <a:t>1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 = x</a:t>
            </a:r>
            <a:r>
              <a:rPr lang="en-US" b="1" baseline="-25000" dirty="0">
                <a:solidFill>
                  <a:schemeClr val="hlink"/>
                </a:solidFill>
                <a:latin typeface="Century Gothic" charset="0"/>
              </a:rPr>
              <a:t>2 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 or  x</a:t>
            </a:r>
            <a:r>
              <a:rPr lang="en-US" b="1" baseline="-25000" dirty="0">
                <a:solidFill>
                  <a:schemeClr val="hlink"/>
                </a:solidFill>
                <a:latin typeface="Century Gothic" charset="0"/>
              </a:rPr>
              <a:t>1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 - x</a:t>
            </a:r>
            <a:r>
              <a:rPr lang="en-US" b="1" baseline="-25000" dirty="0">
                <a:solidFill>
                  <a:schemeClr val="hlink"/>
                </a:solidFill>
                <a:latin typeface="Century Gothic" charset="0"/>
              </a:rPr>
              <a:t>2 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 = 0</a:t>
            </a:r>
            <a:endParaRPr lang="en-US" b="1" baseline="-25000" dirty="0">
              <a:solidFill>
                <a:schemeClr val="hlink"/>
              </a:solidFill>
              <a:latin typeface="Century Gothic" charset="0"/>
            </a:endParaRP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2614613" y="4940300"/>
            <a:ext cx="2520204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smtClean="0">
                <a:solidFill>
                  <a:schemeClr val="hlink"/>
                </a:solidFill>
                <a:latin typeface="Century Gothic" charset="0"/>
              </a:rPr>
              <a:t>x</a:t>
            </a:r>
            <a:r>
              <a:rPr lang="en-US" b="1" baseline="-25000" smtClean="0">
                <a:solidFill>
                  <a:schemeClr val="hlink"/>
                </a:solidFill>
                <a:latin typeface="Century Gothic" charset="0"/>
              </a:rPr>
              <a:t>4</a:t>
            </a:r>
            <a:r>
              <a:rPr lang="en-US" b="1" smtClean="0">
                <a:solidFill>
                  <a:schemeClr val="hlink"/>
                </a:solidFill>
                <a:latin typeface="Century Gothic" charset="0"/>
              </a:rPr>
              <a:t> </a:t>
            </a:r>
            <a:r>
              <a:rPr lang="en-US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≤</a:t>
            </a:r>
            <a:r>
              <a:rPr lang="en-US" b="1" dirty="0" smtClean="0">
                <a:solidFill>
                  <a:schemeClr val="hlink"/>
                </a:solidFill>
                <a:latin typeface="Century Gothic" charset="0"/>
              </a:rPr>
              <a:t> 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x</a:t>
            </a:r>
            <a:r>
              <a:rPr lang="en-US" b="1" baseline="-25000" dirty="0">
                <a:solidFill>
                  <a:schemeClr val="hlink"/>
                </a:solidFill>
                <a:latin typeface="Century Gothic" charset="0"/>
              </a:rPr>
              <a:t>2    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or   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x</a:t>
            </a:r>
            <a:r>
              <a:rPr lang="en-US" b="1" baseline="-25000" dirty="0">
                <a:solidFill>
                  <a:schemeClr val="hlink"/>
                </a:solidFill>
                <a:latin typeface="Century Gothic" charset="0"/>
              </a:rPr>
              <a:t>4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 - x</a:t>
            </a:r>
            <a:r>
              <a:rPr lang="en-US" b="1" baseline="-25000" dirty="0">
                <a:solidFill>
                  <a:schemeClr val="hlink"/>
                </a:solidFill>
                <a:latin typeface="Century Gothic" charset="0"/>
              </a:rPr>
              <a:t>2</a:t>
            </a:r>
            <a:r>
              <a:rPr lang="en-US" b="1" baseline="-25000" dirty="0" smtClean="0">
                <a:solidFill>
                  <a:schemeClr val="hlink"/>
                </a:solidFill>
                <a:latin typeface="Century Gothic" charset="0"/>
              </a:rPr>
              <a:t> </a:t>
            </a:r>
            <a:r>
              <a:rPr lang="en-US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≤ 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0 </a:t>
            </a:r>
          </a:p>
        </p:txBody>
      </p:sp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3048000" y="6172200"/>
            <a:ext cx="1708521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x</a:t>
            </a:r>
            <a:r>
              <a:rPr lang="en-US" b="1" baseline="-25000" dirty="0">
                <a:solidFill>
                  <a:schemeClr val="hlink"/>
                </a:solidFill>
                <a:latin typeface="Century Gothic" charset="0"/>
              </a:rPr>
              <a:t>5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 + x</a:t>
            </a:r>
            <a:r>
              <a:rPr lang="en-US" b="1" baseline="-25000" dirty="0">
                <a:solidFill>
                  <a:schemeClr val="hlink"/>
                </a:solidFill>
                <a:latin typeface="Century Gothic" charset="0"/>
              </a:rPr>
              <a:t>6 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+ x</a:t>
            </a:r>
            <a:r>
              <a:rPr lang="en-US" b="1" baseline="-25000" dirty="0">
                <a:solidFill>
                  <a:schemeClr val="hlink"/>
                </a:solidFill>
                <a:latin typeface="Century Gothic" charset="0"/>
              </a:rPr>
              <a:t>7</a:t>
            </a:r>
            <a:r>
              <a:rPr lang="en-US" b="1" baseline="-25000" dirty="0" smtClean="0">
                <a:solidFill>
                  <a:schemeClr val="hlink"/>
                </a:solidFill>
                <a:latin typeface="Century Gothic" charset="0"/>
              </a:rPr>
              <a:t> </a:t>
            </a:r>
            <a:r>
              <a:rPr lang="en-US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≥ 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1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620000" y="1752600"/>
          <a:ext cx="1143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92"/>
                <a:gridCol w="455131"/>
                <a:gridCol w="336177"/>
              </a:tblGrid>
              <a:tr h="2523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x</a:t>
                      </a:r>
                      <a:r>
                        <a:rPr lang="en-US" sz="1200" baseline="-25000" dirty="0" smtClean="0">
                          <a:latin typeface="Century Gothic" pitchFamily="34" charset="0"/>
                        </a:rPr>
                        <a:t>1</a:t>
                      </a:r>
                      <a:endParaRPr lang="en-US" sz="1200" baseline="-250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x</a:t>
                      </a:r>
                      <a:r>
                        <a:rPr lang="en-US" sz="1200" baseline="-25000" dirty="0" smtClean="0">
                          <a:latin typeface="Century Gothic" pitchFamily="34" charset="0"/>
                        </a:rPr>
                        <a:t>3</a:t>
                      </a:r>
                      <a:endParaRPr lang="en-US" sz="1200" baseline="-250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25230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ym typeface="Wingdings 2"/>
                        </a:rPr>
                        <a:t>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0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0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2523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ym typeface="Wingdings 2"/>
                        </a:rPr>
                        <a:t></a:t>
                      </a:r>
                      <a:endParaRPr 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0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1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2523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ym typeface="Wingdings 2"/>
                        </a:rPr>
                        <a:t></a:t>
                      </a:r>
                      <a:endParaRPr 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1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0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25230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ym typeface="Wingdings 2"/>
                        </a:rPr>
                        <a:t>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1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1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00" y="3352800"/>
          <a:ext cx="1143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92"/>
                <a:gridCol w="455131"/>
                <a:gridCol w="336177"/>
              </a:tblGrid>
              <a:tr h="2523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x</a:t>
                      </a:r>
                      <a:r>
                        <a:rPr lang="en-US" sz="1200" baseline="-25000" dirty="0" smtClean="0">
                          <a:latin typeface="Century Gothic" pitchFamily="34" charset="0"/>
                        </a:rPr>
                        <a:t>1</a:t>
                      </a:r>
                      <a:endParaRPr lang="en-US" sz="1200" baseline="-250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x</a:t>
                      </a:r>
                      <a:r>
                        <a:rPr lang="en-US" sz="1200" baseline="-25000" dirty="0" smtClean="0">
                          <a:latin typeface="Century Gothic" pitchFamily="34" charset="0"/>
                        </a:rPr>
                        <a:t>2</a:t>
                      </a:r>
                      <a:endParaRPr lang="en-US" sz="1200" baseline="-250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25230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ym typeface="Wingdings 2"/>
                        </a:rPr>
                        <a:t>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0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0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25230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ym typeface="Wingdings 2"/>
                        </a:rPr>
                        <a:t>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0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1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25230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ym typeface="Wingdings 2"/>
                        </a:rPr>
                        <a:t>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1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0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25230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ym typeface="Wingdings 2"/>
                        </a:rPr>
                        <a:t>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1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1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620000" y="4800600"/>
          <a:ext cx="1143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92"/>
                <a:gridCol w="455131"/>
                <a:gridCol w="336177"/>
              </a:tblGrid>
              <a:tr h="2523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x</a:t>
                      </a:r>
                      <a:r>
                        <a:rPr lang="en-US" sz="1200" baseline="-25000" dirty="0" smtClean="0">
                          <a:latin typeface="Century Gothic" pitchFamily="34" charset="0"/>
                        </a:rPr>
                        <a:t>2</a:t>
                      </a:r>
                      <a:endParaRPr lang="en-US" sz="1200" baseline="-250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x</a:t>
                      </a:r>
                      <a:r>
                        <a:rPr lang="en-US" sz="1200" baseline="-25000" dirty="0" smtClean="0">
                          <a:latin typeface="Century Gothic" pitchFamily="34" charset="0"/>
                        </a:rPr>
                        <a:t>4</a:t>
                      </a:r>
                      <a:endParaRPr lang="en-US" sz="1200" baseline="-250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25230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ym typeface="Wingdings 2"/>
                        </a:rPr>
                        <a:t>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0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0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25230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ym typeface="Wingdings 2"/>
                        </a:rPr>
                        <a:t>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0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1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25230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ym typeface="Wingdings 2"/>
                        </a:rPr>
                        <a:t>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1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0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25230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ym typeface="Wingdings 2"/>
                        </a:rPr>
                        <a:t>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1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1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2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2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7" grpId="0" animBg="1"/>
      <p:bldP spid="92169" grpId="0" animBg="1"/>
      <p:bldP spid="92170" grpId="0" animBg="1"/>
      <p:bldP spid="921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94DABDA6-59F8-6D4A-BCF1-68A178FCBBE5}" type="slidenum">
              <a:rPr lang="en-US"/>
              <a:pPr/>
              <a:t>12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8001000" cy="1143000"/>
          </a:xfrm>
        </p:spPr>
        <p:txBody>
          <a:bodyPr/>
          <a:lstStyle/>
          <a:p>
            <a:r>
              <a:rPr lang="en-US" sz="2400">
                <a:latin typeface="Century Gothic" charset="0"/>
              </a:rPr>
              <a:t>Capital Budgeting &amp; Logical Relationships-Salem City Council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latin typeface="Century Gothic" charset="0"/>
              </a:rPr>
              <a:t>Decision Variables</a:t>
            </a:r>
          </a:p>
          <a:p>
            <a:endParaRPr lang="en-US">
              <a:latin typeface="Century Gothic" charset="0"/>
            </a:endParaRPr>
          </a:p>
          <a:p>
            <a:endParaRPr lang="en-US">
              <a:latin typeface="Century Gothic" charset="0"/>
            </a:endParaRPr>
          </a:p>
          <a:p>
            <a:endParaRPr lang="en-US">
              <a:latin typeface="Century Gothic" charset="0"/>
            </a:endParaRPr>
          </a:p>
          <a:p>
            <a:r>
              <a:rPr lang="en-US" b="1">
                <a:latin typeface="Century Gothic" charset="0"/>
              </a:rPr>
              <a:t>Objective Function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1676400" y="1981200"/>
            <a:ext cx="44021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>
                <a:solidFill>
                  <a:schemeClr val="hlink"/>
                </a:solidFill>
                <a:latin typeface="Times New Roman" charset="0"/>
              </a:rPr>
              <a:t>Binary decision variables, X</a:t>
            </a:r>
            <a:r>
              <a:rPr lang="en-US" b="1" i="1" baseline="-25000">
                <a:solidFill>
                  <a:schemeClr val="hlink"/>
                </a:solidFill>
                <a:latin typeface="Times New Roman" charset="0"/>
              </a:rPr>
              <a:t>1</a:t>
            </a:r>
            <a:r>
              <a:rPr lang="en-US" b="1" i="1">
                <a:solidFill>
                  <a:schemeClr val="hlink"/>
                </a:solidFill>
                <a:latin typeface="Times New Roman" charset="0"/>
              </a:rPr>
              <a:t>, X</a:t>
            </a:r>
            <a:r>
              <a:rPr lang="en-US" b="1" i="1" baseline="-25000">
                <a:solidFill>
                  <a:schemeClr val="hlink"/>
                </a:solidFill>
                <a:latin typeface="Times New Roman" charset="0"/>
              </a:rPr>
              <a:t>2</a:t>
            </a:r>
            <a:r>
              <a:rPr lang="en-US" b="1" i="1">
                <a:solidFill>
                  <a:schemeClr val="hlink"/>
                </a:solidFill>
                <a:latin typeface="Times New Roman" charset="0"/>
              </a:rPr>
              <a:t>, … X</a:t>
            </a:r>
            <a:r>
              <a:rPr lang="en-US" b="1" i="1" baseline="-25000">
                <a:solidFill>
                  <a:schemeClr val="hlink"/>
                </a:solidFill>
                <a:latin typeface="Times New Roman" charset="0"/>
              </a:rPr>
              <a:t>9</a:t>
            </a:r>
            <a:r>
              <a:rPr lang="en-US" b="1" i="1">
                <a:solidFill>
                  <a:schemeClr val="hlink"/>
                </a:solidFill>
                <a:latin typeface="Times New Roman" charset="0"/>
              </a:rPr>
              <a:t> :</a:t>
            </a:r>
          </a:p>
          <a:p>
            <a:pPr algn="l"/>
            <a:r>
              <a:rPr lang="en-US" b="1" i="1">
                <a:solidFill>
                  <a:schemeClr val="hlink"/>
                </a:solidFill>
                <a:latin typeface="Times New Roman" charset="0"/>
              </a:rPr>
              <a:t>       X</a:t>
            </a:r>
            <a:r>
              <a:rPr lang="en-US" b="1" i="1" baseline="-25000">
                <a:solidFill>
                  <a:schemeClr val="hlink"/>
                </a:solidFill>
                <a:latin typeface="Times New Roman" charset="0"/>
              </a:rPr>
              <a:t>j </a:t>
            </a:r>
            <a:r>
              <a:rPr lang="en-US" b="1" i="1">
                <a:solidFill>
                  <a:schemeClr val="hlink"/>
                </a:solidFill>
                <a:latin typeface="Times New Roman" charset="0"/>
              </a:rPr>
              <a:t> = 1                  if project j is funded</a:t>
            </a:r>
          </a:p>
          <a:p>
            <a:pPr algn="l"/>
            <a:r>
              <a:rPr lang="en-US" b="1" i="1">
                <a:solidFill>
                  <a:schemeClr val="hlink"/>
                </a:solidFill>
                <a:latin typeface="Times New Roman" charset="0"/>
              </a:rPr>
              <a:t>      X</a:t>
            </a:r>
            <a:r>
              <a:rPr lang="en-US" b="1" i="1" baseline="-25000">
                <a:solidFill>
                  <a:schemeClr val="hlink"/>
                </a:solidFill>
                <a:latin typeface="Times New Roman" charset="0"/>
              </a:rPr>
              <a:t>j </a:t>
            </a:r>
            <a:r>
              <a:rPr lang="en-US" b="1" i="1">
                <a:solidFill>
                  <a:schemeClr val="hlink"/>
                </a:solidFill>
                <a:latin typeface="Times New Roman" charset="0"/>
              </a:rPr>
              <a:t> = 0                  if project j is not funded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1066800" y="3536950"/>
            <a:ext cx="62261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charset="0"/>
              </a:rPr>
              <a:t>Maximize   Overall point score of the funded projects</a:t>
            </a:r>
          </a:p>
          <a:p>
            <a:pPr algn="l"/>
            <a:endParaRPr lang="en-US">
              <a:solidFill>
                <a:schemeClr val="tx1"/>
              </a:solidFill>
              <a:latin typeface="Times New Roman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latin typeface="Times New Roman" charset="0"/>
              </a:rPr>
              <a:t>MAX   </a:t>
            </a:r>
            <a:r>
              <a:rPr lang="en-US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b="1" i="1">
                <a:solidFill>
                  <a:schemeClr val="hlink"/>
                </a:solidFill>
                <a:latin typeface="Times New Roman" charset="0"/>
              </a:rPr>
              <a:t>4176 X</a:t>
            </a:r>
            <a:r>
              <a:rPr lang="en-US" b="1" i="1" baseline="-25000">
                <a:solidFill>
                  <a:schemeClr val="hlink"/>
                </a:solidFill>
                <a:latin typeface="Times New Roman" charset="0"/>
              </a:rPr>
              <a:t>1</a:t>
            </a:r>
            <a:r>
              <a:rPr lang="en-US" b="1" i="1">
                <a:solidFill>
                  <a:schemeClr val="hlink"/>
                </a:solidFill>
                <a:latin typeface="Times New Roman" charset="0"/>
              </a:rPr>
              <a:t>+ 1774 X</a:t>
            </a:r>
            <a:r>
              <a:rPr lang="en-US" b="1" i="1" baseline="-25000">
                <a:solidFill>
                  <a:schemeClr val="hlink"/>
                </a:solidFill>
                <a:latin typeface="Times New Roman" charset="0"/>
              </a:rPr>
              <a:t>2</a:t>
            </a:r>
            <a:r>
              <a:rPr lang="en-US" b="1" i="1">
                <a:solidFill>
                  <a:schemeClr val="hlink"/>
                </a:solidFill>
                <a:latin typeface="Times New Roman" charset="0"/>
              </a:rPr>
              <a:t>+2513 X</a:t>
            </a:r>
            <a:r>
              <a:rPr lang="en-US" b="1" i="1" baseline="-25000">
                <a:solidFill>
                  <a:schemeClr val="hlink"/>
                </a:solidFill>
                <a:latin typeface="Times New Roman" charset="0"/>
              </a:rPr>
              <a:t>3</a:t>
            </a:r>
            <a:r>
              <a:rPr lang="en-US" b="1" i="1">
                <a:solidFill>
                  <a:schemeClr val="hlink"/>
                </a:solidFill>
                <a:latin typeface="Times New Roman" charset="0"/>
              </a:rPr>
              <a:t>+ 1928 X</a:t>
            </a:r>
            <a:r>
              <a:rPr lang="en-US" b="1" i="1" baseline="-25000">
                <a:solidFill>
                  <a:schemeClr val="hlink"/>
                </a:solidFill>
                <a:latin typeface="Times New Roman" charset="0"/>
              </a:rPr>
              <a:t>4</a:t>
            </a:r>
            <a:r>
              <a:rPr lang="en-US" b="1" i="1">
                <a:solidFill>
                  <a:schemeClr val="hlink"/>
                </a:solidFill>
                <a:latin typeface="Times New Roman" charset="0"/>
              </a:rPr>
              <a:t>+ 3607 X</a:t>
            </a:r>
            <a:r>
              <a:rPr lang="en-US" b="1" i="1" baseline="-25000">
                <a:solidFill>
                  <a:schemeClr val="hlink"/>
                </a:solidFill>
                <a:latin typeface="Times New Roman" charset="0"/>
              </a:rPr>
              <a:t>5</a:t>
            </a:r>
            <a:r>
              <a:rPr lang="en-US" b="1" i="1">
                <a:solidFill>
                  <a:schemeClr val="hlink"/>
                </a:solidFill>
                <a:latin typeface="Times New Roman" charset="0"/>
              </a:rPr>
              <a:t>+ 962 X</a:t>
            </a:r>
            <a:r>
              <a:rPr lang="en-US" b="1" i="1" baseline="-25000">
                <a:solidFill>
                  <a:schemeClr val="hlink"/>
                </a:solidFill>
                <a:latin typeface="Times New Roman" charset="0"/>
              </a:rPr>
              <a:t>6</a:t>
            </a:r>
            <a:r>
              <a:rPr lang="en-US" b="1" i="1">
                <a:solidFill>
                  <a:schemeClr val="hlink"/>
                </a:solidFill>
                <a:latin typeface="Times New Roman" charset="0"/>
              </a:rPr>
              <a:t> </a:t>
            </a:r>
          </a:p>
          <a:p>
            <a:pPr algn="l"/>
            <a:r>
              <a:rPr lang="en-US" b="1" i="1">
                <a:solidFill>
                  <a:schemeClr val="hlink"/>
                </a:solidFill>
                <a:latin typeface="Times New Roman" charset="0"/>
              </a:rPr>
              <a:t>             + 2829 X</a:t>
            </a:r>
            <a:r>
              <a:rPr lang="en-US" b="1" i="1" baseline="-25000">
                <a:solidFill>
                  <a:schemeClr val="hlink"/>
                </a:solidFill>
                <a:latin typeface="Times New Roman" charset="0"/>
              </a:rPr>
              <a:t>7</a:t>
            </a:r>
            <a:r>
              <a:rPr lang="en-US" b="1" i="1">
                <a:solidFill>
                  <a:schemeClr val="hlink"/>
                </a:solidFill>
                <a:latin typeface="Times New Roman" charset="0"/>
              </a:rPr>
              <a:t>+1708 X</a:t>
            </a:r>
            <a:r>
              <a:rPr lang="en-US" b="1" i="1" baseline="-25000">
                <a:solidFill>
                  <a:schemeClr val="hlink"/>
                </a:solidFill>
                <a:latin typeface="Times New Roman" charset="0"/>
              </a:rPr>
              <a:t>8</a:t>
            </a:r>
            <a:r>
              <a:rPr lang="en-US" b="1" i="1">
                <a:solidFill>
                  <a:schemeClr val="hlink"/>
                </a:solidFill>
                <a:latin typeface="Times New Roman" charset="0"/>
              </a:rPr>
              <a:t>+ 3003 X</a:t>
            </a:r>
            <a:r>
              <a:rPr lang="en-US" b="1" i="1" baseline="-25000">
                <a:solidFill>
                  <a:schemeClr val="hlink"/>
                </a:solidFill>
                <a:latin typeface="Times New Roman" charset="0"/>
              </a:rPr>
              <a:t>9</a:t>
            </a:r>
            <a:r>
              <a:rPr lang="en-US" b="1">
                <a:solidFill>
                  <a:schemeClr val="hlink"/>
                </a:solidFill>
                <a:latin typeface="Times New Roman" charset="0"/>
              </a:rPr>
              <a:t> </a:t>
            </a:r>
          </a:p>
        </p:txBody>
      </p:sp>
      <p:pic>
        <p:nvPicPr>
          <p:cNvPr id="12295" name="Picture 7" descr="BD0698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5638800"/>
            <a:ext cx="1516063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5B78C3FC-DB0F-7549-9B11-1878D36A7BC4}" type="slidenum">
              <a:rPr lang="en-US"/>
              <a:pPr/>
              <a:t>13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Salem City Council Problem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>
                <a:latin typeface="Century Gothic" charset="0"/>
              </a:rPr>
              <a:t>Constraints</a:t>
            </a:r>
          </a:p>
          <a:p>
            <a:pPr>
              <a:buFontTx/>
              <a:buNone/>
            </a:pPr>
            <a:r>
              <a:rPr lang="en-US">
                <a:latin typeface="Century Gothic" charset="0"/>
              </a:rPr>
              <a:t>1.</a:t>
            </a:r>
          </a:p>
          <a:p>
            <a:pPr>
              <a:buFontTx/>
              <a:buNone/>
            </a:pPr>
            <a:endParaRPr lang="en-US">
              <a:latin typeface="Century Gothic" charset="0"/>
            </a:endParaRPr>
          </a:p>
          <a:p>
            <a:pPr>
              <a:buFontTx/>
              <a:buNone/>
            </a:pPr>
            <a:endParaRPr lang="en-US">
              <a:latin typeface="Century Gothic" charset="0"/>
            </a:endParaRPr>
          </a:p>
          <a:p>
            <a:pPr>
              <a:buFontTx/>
              <a:buNone/>
            </a:pPr>
            <a:r>
              <a:rPr lang="en-US">
                <a:latin typeface="Century Gothic" charset="0"/>
              </a:rPr>
              <a:t>2.</a:t>
            </a:r>
          </a:p>
          <a:p>
            <a:pPr>
              <a:buFontTx/>
              <a:buNone/>
            </a:pPr>
            <a:endParaRPr lang="en-US">
              <a:latin typeface="Century Gothic" charset="0"/>
            </a:endParaRPr>
          </a:p>
          <a:p>
            <a:pPr>
              <a:buFontTx/>
              <a:buNone/>
            </a:pPr>
            <a:endParaRPr lang="en-US">
              <a:latin typeface="Century Gothic" charset="0"/>
            </a:endParaRPr>
          </a:p>
          <a:p>
            <a:pPr>
              <a:buFontTx/>
              <a:buNone/>
            </a:pPr>
            <a:r>
              <a:rPr lang="en-US">
                <a:latin typeface="Century Gothic" charset="0"/>
              </a:rPr>
              <a:t>3.</a:t>
            </a:r>
          </a:p>
        </p:txBody>
      </p:sp>
      <p:pic>
        <p:nvPicPr>
          <p:cNvPr id="13317" name="Picture 4" descr="BD0698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5638800"/>
            <a:ext cx="1516063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19BE077E-C851-C142-8F74-16D09985F1C0}" type="slidenum">
              <a:rPr lang="en-US"/>
              <a:pPr/>
              <a:t>14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Salem City Council Problem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latin typeface="Century Gothic" charset="0"/>
              </a:rPr>
              <a:t>Constraints:</a:t>
            </a:r>
          </a:p>
          <a:p>
            <a:pPr>
              <a:buFontTx/>
              <a:buNone/>
            </a:pPr>
            <a:r>
              <a:rPr lang="en-US">
                <a:latin typeface="Century Gothic" charset="0"/>
              </a:rPr>
              <a:t>4.</a:t>
            </a:r>
          </a:p>
          <a:p>
            <a:pPr>
              <a:buFontTx/>
              <a:buNone/>
            </a:pPr>
            <a:endParaRPr lang="en-US">
              <a:latin typeface="Century Gothic" charset="0"/>
            </a:endParaRPr>
          </a:p>
          <a:p>
            <a:pPr>
              <a:buFontTx/>
              <a:buNone/>
            </a:pPr>
            <a:endParaRPr lang="en-US">
              <a:latin typeface="Century Gothic" charset="0"/>
            </a:endParaRPr>
          </a:p>
          <a:p>
            <a:pPr>
              <a:buFontTx/>
              <a:buNone/>
            </a:pPr>
            <a:r>
              <a:rPr lang="en-US">
                <a:latin typeface="Century Gothic" charset="0"/>
              </a:rPr>
              <a:t>5.</a:t>
            </a:r>
          </a:p>
          <a:p>
            <a:pPr>
              <a:buFontTx/>
              <a:buNone/>
            </a:pPr>
            <a:endParaRPr lang="en-US">
              <a:latin typeface="Century Gothic" charset="0"/>
            </a:endParaRPr>
          </a:p>
          <a:p>
            <a:pPr>
              <a:buFontTx/>
              <a:buNone/>
            </a:pPr>
            <a:endParaRPr lang="en-US">
              <a:latin typeface="Century Gothic" charset="0"/>
            </a:endParaRPr>
          </a:p>
          <a:p>
            <a:pPr>
              <a:buFontTx/>
              <a:buNone/>
            </a:pPr>
            <a:endParaRPr lang="en-US">
              <a:latin typeface="Century Gothic" charset="0"/>
            </a:endParaRPr>
          </a:p>
        </p:txBody>
      </p:sp>
      <p:pic>
        <p:nvPicPr>
          <p:cNvPr id="14341" name="Picture 4" descr="BD0698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5638800"/>
            <a:ext cx="1516063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0210F6FD-EA81-DA48-94D5-89C4CDB390EC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61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620000" cy="1143000"/>
          </a:xfrm>
        </p:spPr>
        <p:txBody>
          <a:bodyPr/>
          <a:lstStyle/>
          <a:p>
            <a:r>
              <a:rPr lang="en-US" sz="2400">
                <a:latin typeface="Century Gothic" charset="0"/>
              </a:rPr>
              <a:t>Fixed Costs and Capacity Constraints -STECO’s Warehouse Location </a:t>
            </a:r>
          </a:p>
        </p:txBody>
      </p:sp>
      <p:sp>
        <p:nvSpPr>
          <p:cNvPr id="15364" name="Rectangle 6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>
                <a:latin typeface="Century Gothic" charset="0"/>
              </a:rPr>
              <a:t>Decision Variables</a:t>
            </a:r>
          </a:p>
          <a:p>
            <a:pPr>
              <a:buFontTx/>
              <a:buNone/>
            </a:pPr>
            <a:endParaRPr lang="en-US">
              <a:latin typeface="Century Gothic" charset="0"/>
            </a:endParaRPr>
          </a:p>
          <a:p>
            <a:pPr>
              <a:buFontTx/>
              <a:buNone/>
            </a:pPr>
            <a:endParaRPr lang="en-US">
              <a:latin typeface="Century Gothic" charset="0"/>
            </a:endParaRPr>
          </a:p>
          <a:p>
            <a:pPr>
              <a:buFontTx/>
              <a:buNone/>
            </a:pPr>
            <a:endParaRPr lang="en-US">
              <a:latin typeface="Century Gothic" charset="0"/>
            </a:endParaRPr>
          </a:p>
          <a:p>
            <a:pPr>
              <a:buFontTx/>
              <a:buNone/>
            </a:pPr>
            <a:endParaRPr lang="en-US">
              <a:latin typeface="Century Gothic" charset="0"/>
            </a:endParaRPr>
          </a:p>
          <a:p>
            <a:pPr>
              <a:buFontTx/>
              <a:buNone/>
            </a:pPr>
            <a:r>
              <a:rPr lang="en-US" b="1">
                <a:latin typeface="Century Gothic" charset="0"/>
              </a:rPr>
              <a:t>Objective Function</a:t>
            </a:r>
          </a:p>
          <a:p>
            <a:pPr>
              <a:buFontTx/>
              <a:buNone/>
            </a:pPr>
            <a:endParaRPr lang="en-US">
              <a:latin typeface="Century Gothic" charset="0"/>
            </a:endParaRPr>
          </a:p>
        </p:txBody>
      </p:sp>
      <p:pic>
        <p:nvPicPr>
          <p:cNvPr id="15365" name="Picture 63" descr="j007907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5529263"/>
            <a:ext cx="1604963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271026B5-50AC-DD42-B805-2994668F0D80}" type="slidenum">
              <a:rPr lang="en-US"/>
              <a:pPr/>
              <a:t>16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STECO Warehouse Problem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>
                <a:latin typeface="Century Gothic" charset="0"/>
              </a:rPr>
              <a:t>Constraints</a:t>
            </a:r>
          </a:p>
          <a:p>
            <a:pPr>
              <a:buFontTx/>
              <a:buNone/>
            </a:pPr>
            <a:r>
              <a:rPr lang="en-US" sz="2000" b="1">
                <a:latin typeface="Century Gothic" charset="0"/>
              </a:rPr>
              <a:t>Warehouse nodes:</a:t>
            </a:r>
          </a:p>
          <a:p>
            <a:pPr>
              <a:buFontTx/>
              <a:buNone/>
            </a:pPr>
            <a:endParaRPr lang="en-US" sz="2000">
              <a:latin typeface="Century Gothic" charset="0"/>
            </a:endParaRPr>
          </a:p>
          <a:p>
            <a:pPr>
              <a:buFontTx/>
              <a:buNone/>
            </a:pPr>
            <a:endParaRPr lang="en-US" sz="2000">
              <a:latin typeface="Century Gothic" charset="0"/>
            </a:endParaRPr>
          </a:p>
          <a:p>
            <a:pPr>
              <a:buFontTx/>
              <a:buNone/>
            </a:pPr>
            <a:endParaRPr lang="en-US" sz="2000">
              <a:latin typeface="Century Gothic" charset="0"/>
            </a:endParaRPr>
          </a:p>
          <a:p>
            <a:pPr>
              <a:buFontTx/>
              <a:buNone/>
            </a:pPr>
            <a:endParaRPr lang="en-US" sz="2000">
              <a:latin typeface="Century Gothic" charset="0"/>
            </a:endParaRPr>
          </a:p>
          <a:p>
            <a:pPr>
              <a:buFontTx/>
              <a:buNone/>
            </a:pPr>
            <a:endParaRPr lang="en-US" sz="2000">
              <a:latin typeface="Century Gothic" charset="0"/>
            </a:endParaRPr>
          </a:p>
          <a:p>
            <a:pPr>
              <a:buFontTx/>
              <a:buNone/>
            </a:pPr>
            <a:endParaRPr lang="en-US" sz="2000">
              <a:latin typeface="Century Gothic" charset="0"/>
            </a:endParaRPr>
          </a:p>
          <a:p>
            <a:pPr>
              <a:buFontTx/>
              <a:buNone/>
            </a:pPr>
            <a:r>
              <a:rPr lang="en-US" sz="2000" b="1">
                <a:latin typeface="Century Gothic" charset="0"/>
              </a:rPr>
              <a:t>District nodes:</a:t>
            </a:r>
            <a:endParaRPr lang="en-US" b="1">
              <a:latin typeface="Century Gothic" charset="0"/>
            </a:endParaRPr>
          </a:p>
        </p:txBody>
      </p:sp>
      <p:pic>
        <p:nvPicPr>
          <p:cNvPr id="16389" name="Picture 4" descr="j007907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5529263"/>
            <a:ext cx="1604963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7E2BFA67-FAE1-884B-8FA4-4EE992294146}" type="slidenum">
              <a:rPr lang="en-US"/>
              <a:pPr/>
              <a:t>17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Century Gothic" charset="0"/>
              </a:rPr>
              <a:t>Fixed Costs &amp; Capacity Constraints – Toy-R-4-U</a:t>
            </a:r>
          </a:p>
        </p:txBody>
      </p:sp>
      <p:sp>
        <p:nvSpPr>
          <p:cNvPr id="1741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	The Toys-R-4-U Company has developed two new toys for possible inclusion in its product line for the upcoming Christmas season.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latin typeface="Century 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	The company has two factories that are capable of producing these toys. Setting up the production facilities to begin production would cost $50,000 for Toy 1 and $80,000 for Toy 2. That is, if Toy 1 is set up to be produced in factory 1, then $50,000 will be incurred. If Toy 1 is also set up to be produced in factory 2, then another $50,000 will be incurred. Same logic applies to Toy 2. The unit profit of Toy 1 is $10, and the unit profit of Toy 2 is $15.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latin typeface="Century 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	</a:t>
            </a:r>
            <a:r>
              <a:rPr lang="en-US" sz="1600" b="1">
                <a:latin typeface="Century Gothic" charset="0"/>
              </a:rPr>
              <a:t>Toy 1 </a:t>
            </a:r>
            <a:r>
              <a:rPr lang="en-US" sz="1600">
                <a:latin typeface="Century Gothic" charset="0"/>
              </a:rPr>
              <a:t>can be produced at the rate of </a:t>
            </a:r>
            <a:r>
              <a:rPr lang="en-US" sz="1600" b="1">
                <a:latin typeface="Century Gothic" charset="0"/>
              </a:rPr>
              <a:t>50 units per hour in factory 1 </a:t>
            </a:r>
            <a:r>
              <a:rPr lang="en-US" sz="1600">
                <a:latin typeface="Century Gothic" charset="0"/>
              </a:rPr>
              <a:t>and </a:t>
            </a:r>
            <a:r>
              <a:rPr lang="en-US" sz="1600" b="1">
                <a:latin typeface="Century Gothic" charset="0"/>
              </a:rPr>
              <a:t>40 units per hour in factory 2</a:t>
            </a:r>
            <a:r>
              <a:rPr lang="en-US" sz="1600">
                <a:latin typeface="Century Gothic" charset="0"/>
              </a:rPr>
              <a:t>. </a:t>
            </a:r>
            <a:r>
              <a:rPr lang="en-US" sz="1600" b="1">
                <a:latin typeface="Century Gothic" charset="0"/>
              </a:rPr>
              <a:t>Toy 2</a:t>
            </a:r>
            <a:r>
              <a:rPr lang="en-US" sz="1600">
                <a:latin typeface="Century Gothic" charset="0"/>
              </a:rPr>
              <a:t> can be produced at the rate of </a:t>
            </a:r>
            <a:r>
              <a:rPr lang="en-US" sz="1600" b="1">
                <a:latin typeface="Century Gothic" charset="0"/>
              </a:rPr>
              <a:t>40 units per hour in factory 1 </a:t>
            </a:r>
            <a:r>
              <a:rPr lang="en-US" sz="1600">
                <a:latin typeface="Century Gothic" charset="0"/>
              </a:rPr>
              <a:t>and </a:t>
            </a:r>
            <a:r>
              <a:rPr lang="en-US" sz="1600" b="1">
                <a:latin typeface="Century Gothic" charset="0"/>
              </a:rPr>
              <a:t>25 units per hour in factory 2</a:t>
            </a:r>
            <a:r>
              <a:rPr lang="en-US" sz="1600">
                <a:latin typeface="Century Gothic" charset="0"/>
              </a:rPr>
              <a:t>. Factories 1 and 2, respectively, have 500 hours and 700 hours of production time available before Christmas that could be used to produce these toys.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latin typeface="Century 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	Formulate a Mixed Integer LP to determine </a:t>
            </a:r>
            <a:r>
              <a:rPr lang="en-US" sz="1600" b="1" u="sng">
                <a:latin typeface="Century Gothic" charset="0"/>
              </a:rPr>
              <a:t>how many units (if any) of each new toy</a:t>
            </a:r>
            <a:r>
              <a:rPr lang="en-US" sz="1600">
                <a:latin typeface="Century Gothic" charset="0"/>
              </a:rPr>
              <a:t> should be produced and </a:t>
            </a:r>
            <a:r>
              <a:rPr lang="en-US" sz="1600" b="1">
                <a:latin typeface="Century Gothic" charset="0"/>
              </a:rPr>
              <a:t>in which factory (or factories) they should be produced</a:t>
            </a:r>
            <a:r>
              <a:rPr lang="en-US" sz="1600">
                <a:latin typeface="Century Gothic" charset="0"/>
              </a:rPr>
              <a:t> to maximize the total profit. </a:t>
            </a:r>
          </a:p>
        </p:txBody>
      </p:sp>
      <p:pic>
        <p:nvPicPr>
          <p:cNvPr id="17413" name="Picture 15" descr="j0232903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5486400"/>
            <a:ext cx="890588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58C90862-E4C0-C243-B62C-13FAFB657D79}" type="slidenum">
              <a:rPr lang="en-US"/>
              <a:pPr/>
              <a:t>18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Formulation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953000"/>
          </a:xfrm>
        </p:spPr>
        <p:txBody>
          <a:bodyPr/>
          <a:lstStyle/>
          <a:p>
            <a:r>
              <a:rPr lang="en-US">
                <a:latin typeface="Century Gothic" charset="0"/>
              </a:rPr>
              <a:t>Decision Variables:</a:t>
            </a:r>
          </a:p>
          <a:p>
            <a:endParaRPr lang="en-US">
              <a:latin typeface="Century Gothic" charset="0"/>
            </a:endParaRPr>
          </a:p>
          <a:p>
            <a:endParaRPr lang="en-US">
              <a:latin typeface="Century Gothic" charset="0"/>
            </a:endParaRPr>
          </a:p>
          <a:p>
            <a:endParaRPr lang="en-US">
              <a:latin typeface="Century Gothic" charset="0"/>
            </a:endParaRPr>
          </a:p>
          <a:p>
            <a:r>
              <a:rPr lang="en-US">
                <a:latin typeface="Century Gothic" charset="0"/>
              </a:rPr>
              <a:t>Objective Function: </a:t>
            </a:r>
          </a:p>
          <a:p>
            <a:pPr>
              <a:buFontTx/>
              <a:buNone/>
            </a:pPr>
            <a:r>
              <a:rPr lang="en-US">
                <a:latin typeface="Century Gothic" charset="0"/>
              </a:rPr>
              <a:t>          MAX</a:t>
            </a:r>
          </a:p>
          <a:p>
            <a:r>
              <a:rPr lang="en-US">
                <a:latin typeface="Century Gothic" charset="0"/>
              </a:rPr>
              <a:t>Constraints:</a:t>
            </a:r>
          </a:p>
          <a:p>
            <a:pPr>
              <a:buFontTx/>
              <a:buNone/>
            </a:pPr>
            <a:r>
              <a:rPr lang="en-US" sz="1600">
                <a:latin typeface="Century Gothic" charset="0"/>
              </a:rPr>
              <a:t>		</a:t>
            </a:r>
          </a:p>
        </p:txBody>
      </p:sp>
      <p:pic>
        <p:nvPicPr>
          <p:cNvPr id="18437" name="Picture 4" descr="j0232903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5486400"/>
            <a:ext cx="890588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6F2246A8-CD17-F248-B68E-EAC40C899A8A}" type="slidenum">
              <a:rPr lang="en-US"/>
              <a:pPr/>
              <a:t>19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8001000" cy="1143000"/>
          </a:xfrm>
        </p:spPr>
        <p:txBody>
          <a:bodyPr/>
          <a:lstStyle/>
          <a:p>
            <a:r>
              <a:rPr lang="en-US" sz="2800">
                <a:latin typeface="Century Gothic" charset="0"/>
              </a:rPr>
              <a:t>Threshold Levels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Century Gothic" charset="0"/>
              </a:rPr>
              <a:t>In the Toys-R-4-U problem, each factory requires a minimum of 200 hours of utilization </a:t>
            </a:r>
            <a:r>
              <a:rPr lang="en-US" sz="2000" b="1">
                <a:latin typeface="Century Gothic" charset="0"/>
              </a:rPr>
              <a:t>per setup</a:t>
            </a:r>
            <a:r>
              <a:rPr lang="en-US" sz="2000">
                <a:latin typeface="Century Gothic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sz="2000">
              <a:latin typeface="Century Gothic" charset="0"/>
            </a:endParaRPr>
          </a:p>
          <a:p>
            <a:pPr>
              <a:lnSpc>
                <a:spcPct val="90000"/>
              </a:lnSpc>
            </a:pPr>
            <a:endParaRPr lang="en-US" sz="2000">
              <a:latin typeface="Century Gothic" charset="0"/>
            </a:endParaRPr>
          </a:p>
          <a:p>
            <a:pPr>
              <a:lnSpc>
                <a:spcPct val="90000"/>
              </a:lnSpc>
            </a:pPr>
            <a:endParaRPr lang="en-US" sz="2000">
              <a:latin typeface="Century Gothic" charset="0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Century Gothic" charset="0"/>
              </a:rPr>
              <a:t>In the Toys-R-4-U problem, each factory requires a </a:t>
            </a:r>
            <a:r>
              <a:rPr lang="en-US" sz="2000" b="1">
                <a:latin typeface="Century Gothic" charset="0"/>
              </a:rPr>
              <a:t>minimum of 300 hours of utilization </a:t>
            </a:r>
            <a:r>
              <a:rPr lang="en-US" sz="2000">
                <a:latin typeface="Century Gothic" charset="0"/>
              </a:rPr>
              <a:t>if the facility is used. That is, </a:t>
            </a:r>
            <a:r>
              <a:rPr lang="en-US" sz="2000" b="1">
                <a:latin typeface="Century Gothic" charset="0"/>
              </a:rPr>
              <a:t>the total number of hours used should be greater than or equal to 300</a:t>
            </a:r>
            <a:r>
              <a:rPr lang="en-US" sz="2000">
                <a:latin typeface="Century Gothic" charset="0"/>
              </a:rPr>
              <a:t> regardless of it is one setup or two setups. If the factory is not used at all, this requirement does not apply. </a:t>
            </a:r>
          </a:p>
          <a:p>
            <a:pPr>
              <a:lnSpc>
                <a:spcPct val="90000"/>
              </a:lnSpc>
            </a:pPr>
            <a:endParaRPr lang="en-US" sz="2000">
              <a:latin typeface="Century Gothic" charset="0"/>
            </a:endParaRPr>
          </a:p>
        </p:txBody>
      </p:sp>
      <p:pic>
        <p:nvPicPr>
          <p:cNvPr id="19461" name="Picture 13" descr="j0232903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5486400"/>
            <a:ext cx="890588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B999833D-13A8-424A-AFD2-7B031E3171B2}" type="slidenum">
              <a:rPr lang="en-US"/>
              <a:pPr/>
              <a:t>2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Agenda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>
                <a:latin typeface="Century Gothic" charset="0"/>
              </a:rPr>
              <a:t>Integer Linear Programming</a:t>
            </a:r>
          </a:p>
          <a:p>
            <a:pPr lvl="1"/>
            <a:r>
              <a:rPr lang="en-US" sz="1800" dirty="0">
                <a:latin typeface="Century Gothic" charset="0"/>
              </a:rPr>
              <a:t>When integer solutions matter</a:t>
            </a:r>
          </a:p>
          <a:p>
            <a:pPr lvl="1"/>
            <a:r>
              <a:rPr lang="en-US" sz="1800" dirty="0">
                <a:latin typeface="Century Gothic" charset="0"/>
              </a:rPr>
              <a:t>Types of integer programming problems</a:t>
            </a:r>
          </a:p>
          <a:p>
            <a:pPr lvl="1"/>
            <a:r>
              <a:rPr lang="en-US" sz="1800" dirty="0">
                <a:latin typeface="Century Gothic" charset="0"/>
              </a:rPr>
              <a:t>Solving integer programming problems</a:t>
            </a:r>
          </a:p>
          <a:p>
            <a:pPr lvl="1"/>
            <a:endParaRPr lang="en-US" sz="1800" dirty="0">
              <a:latin typeface="Century Gothic" charset="0"/>
            </a:endParaRPr>
          </a:p>
          <a:p>
            <a:r>
              <a:rPr lang="en-US" sz="2000" b="1" dirty="0">
                <a:latin typeface="Century Gothic" charset="0"/>
              </a:rPr>
              <a:t>Modeling Flexibility of Binary Decision Variables</a:t>
            </a:r>
          </a:p>
          <a:p>
            <a:pPr lvl="1"/>
            <a:r>
              <a:rPr lang="en-US" sz="1800" dirty="0">
                <a:latin typeface="Century Gothic" charset="0"/>
              </a:rPr>
              <a:t>Logical constraints: Salem City Council Example</a:t>
            </a:r>
          </a:p>
          <a:p>
            <a:pPr lvl="1"/>
            <a:r>
              <a:rPr lang="en-US" sz="1800" dirty="0">
                <a:latin typeface="Century Gothic" charset="0"/>
              </a:rPr>
              <a:t>Fixed costs and capacity constraints: STECO Warehouse Example</a:t>
            </a:r>
          </a:p>
          <a:p>
            <a:pPr lvl="1"/>
            <a:r>
              <a:rPr lang="en-US" sz="1800" dirty="0">
                <a:latin typeface="Century Gothic" charset="0"/>
              </a:rPr>
              <a:t>Quantity thresholds</a:t>
            </a:r>
          </a:p>
          <a:p>
            <a:pPr lvl="1"/>
            <a:endParaRPr lang="en-US" sz="1800" dirty="0">
              <a:latin typeface="Century Gothic" charset="0"/>
            </a:endParaRPr>
          </a:p>
          <a:p>
            <a:r>
              <a:rPr lang="en-US" sz="2000" b="1" dirty="0">
                <a:latin typeface="Century Gothic" charset="0"/>
              </a:rPr>
              <a:t>Summary</a:t>
            </a:r>
          </a:p>
        </p:txBody>
      </p:sp>
      <p:sp>
        <p:nvSpPr>
          <p:cNvPr id="512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More on Formulating Minimum Order/Purchase Size  Requirement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Many production and distribution problems have minimum lot size or order size requirements:</a:t>
            </a:r>
          </a:p>
          <a:p>
            <a:pPr lvl="1"/>
            <a:r>
              <a:rPr lang="en-US" sz="2400" dirty="0" smtClean="0"/>
              <a:t>A supplier may require a minimum order of 10 units.</a:t>
            </a:r>
          </a:p>
          <a:p>
            <a:pPr lvl="1"/>
            <a:r>
              <a:rPr lang="en-US" sz="2400" dirty="0" smtClean="0"/>
              <a:t>A manufacturer may not produce any units of a given item unless a certain minimum lot size will be produced.   </a:t>
            </a:r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smtClean="0"/>
          </a:p>
          <a:p>
            <a:fld id="{0BCA510D-D16B-D144-B8A1-97D684FD710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Suppose Remington Manufacturing did not want to produce any units of product </a:t>
            </a:r>
            <a:r>
              <a:rPr lang="en-US" sz="2400" dirty="0"/>
              <a:t>X</a:t>
            </a:r>
            <a:r>
              <a:rPr lang="en-US" sz="2400" dirty="0" smtClean="0"/>
              <a:t> unless it produced at least 40 units of this product</a:t>
            </a:r>
          </a:p>
          <a:p>
            <a:r>
              <a:rPr lang="en-US" sz="2400" dirty="0" smtClean="0"/>
              <a:t>This type of restriction can be modeled as:</a:t>
            </a:r>
          </a:p>
          <a:p>
            <a:pPr algn="ctr">
              <a:buNone/>
            </a:pPr>
            <a:r>
              <a:rPr lang="en-US" sz="2400" dirty="0" err="1" smtClean="0">
                <a:solidFill>
                  <a:srgbClr val="0000FF"/>
                </a:solidFill>
              </a:rPr>
              <a:t>X≤</a:t>
            </a:r>
            <a:r>
              <a:rPr lang="en-US" sz="2400" dirty="0" err="1">
                <a:solidFill>
                  <a:srgbClr val="0000FF"/>
                </a:solidFill>
              </a:rPr>
              <a:t>m</a:t>
            </a:r>
            <a:r>
              <a:rPr lang="en-US" sz="2400" dirty="0" err="1" smtClean="0">
                <a:solidFill>
                  <a:srgbClr val="0000FF"/>
                </a:solidFill>
              </a:rPr>
              <a:t>×Y</a:t>
            </a:r>
            <a:endParaRPr lang="en-US" sz="2400" dirty="0" smtClean="0">
              <a:solidFill>
                <a:srgbClr val="0000FF"/>
              </a:solidFill>
            </a:endParaRPr>
          </a:p>
          <a:p>
            <a:pPr algn="ctr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X≥40×Y</a:t>
            </a:r>
          </a:p>
          <a:p>
            <a:pPr>
              <a:buNone/>
            </a:pPr>
            <a:r>
              <a:rPr lang="en-US" sz="2400" dirty="0" smtClean="0"/>
              <a:t>where </a:t>
            </a:r>
            <a:r>
              <a:rPr lang="en-US" sz="2400" dirty="0" err="1" smtClean="0">
                <a:solidFill>
                  <a:srgbClr val="0000FF"/>
                </a:solidFill>
              </a:rPr>
              <a:t>m</a:t>
            </a:r>
            <a:r>
              <a:rPr lang="en-US" sz="2400" dirty="0" smtClean="0">
                <a:solidFill>
                  <a:srgbClr val="0000FF"/>
                </a:solidFill>
              </a:rPr>
              <a:t>=</a:t>
            </a:r>
            <a:r>
              <a:rPr lang="en-US" sz="2400" dirty="0" err="1" smtClean="0">
                <a:solidFill>
                  <a:srgbClr val="0000FF"/>
                </a:solidFill>
              </a:rPr>
              <a:t>max(X</a:t>
            </a:r>
            <a:r>
              <a:rPr lang="en-US" sz="2400" dirty="0" smtClean="0">
                <a:solidFill>
                  <a:srgbClr val="0000FF"/>
                </a:solidFill>
              </a:rPr>
              <a:t>)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0000FF"/>
                </a:solidFill>
              </a:rPr>
              <a:t>Y</a:t>
            </a:r>
            <a:r>
              <a:rPr lang="en-US" sz="2400" dirty="0" smtClean="0"/>
              <a:t> is a binary variable.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According to the first constraint, if </a:t>
            </a:r>
            <a:r>
              <a:rPr lang="en-US" sz="2400" dirty="0" smtClean="0">
                <a:solidFill>
                  <a:srgbClr val="0000FF"/>
                </a:solidFill>
              </a:rPr>
              <a:t>X</a:t>
            </a:r>
            <a:r>
              <a:rPr lang="en-US" sz="2400" dirty="0" smtClean="0"/>
              <a:t> assumes any positive value, </a:t>
            </a:r>
            <a:r>
              <a:rPr lang="en-US" sz="2400" dirty="0" smtClean="0">
                <a:solidFill>
                  <a:srgbClr val="0000FF"/>
                </a:solidFill>
              </a:rPr>
              <a:t>Y</a:t>
            </a:r>
            <a:r>
              <a:rPr lang="en-US" sz="2400" dirty="0" smtClean="0"/>
              <a:t> must equal to 1. However, according to the second constraint, if </a:t>
            </a:r>
            <a:r>
              <a:rPr lang="en-US" sz="2400" dirty="0" smtClean="0">
                <a:solidFill>
                  <a:srgbClr val="0000FF"/>
                </a:solidFill>
              </a:rPr>
              <a:t>Y=1</a:t>
            </a:r>
            <a:r>
              <a:rPr lang="en-US" sz="2400" dirty="0" smtClean="0"/>
              <a:t> then </a:t>
            </a:r>
            <a:r>
              <a:rPr lang="en-US" sz="2400" dirty="0" smtClean="0">
                <a:solidFill>
                  <a:srgbClr val="0000FF"/>
                </a:solidFill>
              </a:rPr>
              <a:t>X</a:t>
            </a:r>
            <a:r>
              <a:rPr lang="en-US" sz="2400" dirty="0" smtClean="0"/>
              <a:t> must be at least 40.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smtClean="0"/>
          </a:p>
          <a:p>
            <a:fld id="{BF1E9E96-D567-6941-BB4B-4065B7359FF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Ridge Hot Tubs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417638"/>
            <a:ext cx="8534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Blue </a:t>
            </a:r>
            <a:r>
              <a:rPr lang="en-US" dirty="0">
                <a:solidFill>
                  <a:schemeClr val="tx1"/>
                </a:solidFill>
                <a:latin typeface="Century Gothic" pitchFamily="34" charset="0"/>
              </a:rPr>
              <a:t>Ridge Hot Tubs manufactures and sells two models of hot tubs: the Aqua-Spa and the Hydro-</a:t>
            </a:r>
            <a:r>
              <a:rPr lang="en-US" dirty="0" err="1">
                <a:solidFill>
                  <a:schemeClr val="tx1"/>
                </a:solidFill>
                <a:latin typeface="Century Gothic" pitchFamily="34" charset="0"/>
              </a:rPr>
              <a:t>Lux</a:t>
            </a:r>
            <a:r>
              <a:rPr lang="en-US" dirty="0">
                <a:solidFill>
                  <a:schemeClr val="tx1"/>
                </a:solidFill>
                <a:latin typeface="Century Gothic" pitchFamily="34" charset="0"/>
              </a:rPr>
              <a:t>.  </a:t>
            </a:r>
            <a:r>
              <a:rPr lang="en-US" dirty="0" err="1">
                <a:solidFill>
                  <a:schemeClr val="tx1"/>
                </a:solidFill>
                <a:latin typeface="Century Gothic" pitchFamily="34" charset="0"/>
              </a:rPr>
              <a:t>Howie</a:t>
            </a:r>
            <a:r>
              <a:rPr lang="en-US" dirty="0">
                <a:solidFill>
                  <a:schemeClr val="tx1"/>
                </a:solidFill>
                <a:latin typeface="Century Gothic" pitchFamily="34" charset="0"/>
              </a:rPr>
              <a:t> Jones, the owner and manager of the company, needs to decide how many of each type of hot tub to produce during his next production cycle.  </a:t>
            </a:r>
            <a:endParaRPr lang="en-US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  <a:latin typeface="Century Gothic" pitchFamily="34" charset="0"/>
              </a:rPr>
              <a:t>Howie</a:t>
            </a: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entury Gothic" pitchFamily="34" charset="0"/>
              </a:rPr>
              <a:t>buys prefabricated fiberglass hot tub shells from a local supplier and adds the pump and tubing to the shells to create his hot tubs.  (This supplier has the capacity to deliver as many hot tub shells as </a:t>
            </a:r>
            <a:r>
              <a:rPr lang="en-US" dirty="0" err="1">
                <a:solidFill>
                  <a:schemeClr val="tx1"/>
                </a:solidFill>
                <a:latin typeface="Century Gothic" pitchFamily="34" charset="0"/>
              </a:rPr>
              <a:t>Howie</a:t>
            </a:r>
            <a:r>
              <a:rPr lang="en-US" dirty="0">
                <a:solidFill>
                  <a:schemeClr val="tx1"/>
                </a:solidFill>
                <a:latin typeface="Century Gothic" pitchFamily="34" charset="0"/>
              </a:rPr>
              <a:t> needs.)  </a:t>
            </a:r>
            <a:r>
              <a:rPr lang="en-US" dirty="0" err="1">
                <a:solidFill>
                  <a:schemeClr val="tx1"/>
                </a:solidFill>
                <a:latin typeface="Century Gothic" pitchFamily="34" charset="0"/>
              </a:rPr>
              <a:t>Howie</a:t>
            </a:r>
            <a:r>
              <a:rPr lang="en-US" dirty="0">
                <a:solidFill>
                  <a:schemeClr val="tx1"/>
                </a:solidFill>
                <a:latin typeface="Century Gothic" pitchFamily="34" charset="0"/>
              </a:rPr>
              <a:t> installs the same type of pump into both hot tubs.  </a:t>
            </a:r>
            <a:endParaRPr lang="en-US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He </a:t>
            </a:r>
            <a:r>
              <a:rPr lang="en-US" dirty="0">
                <a:solidFill>
                  <a:schemeClr val="tx1"/>
                </a:solidFill>
                <a:latin typeface="Century Gothic" pitchFamily="34" charset="0"/>
              </a:rPr>
              <a:t>will have only 200 pumps available during his next production cycle.  From a manufacturing standpoint, the main difference between the two models of hot tubs is the amount of tubing and labor required.  Each Aqua-Spa requires 9 hours of labor and 12 feet of tubing.  Each Hydro-</a:t>
            </a:r>
            <a:r>
              <a:rPr lang="en-US" dirty="0" err="1">
                <a:solidFill>
                  <a:schemeClr val="tx1"/>
                </a:solidFill>
                <a:latin typeface="Century Gothic" pitchFamily="34" charset="0"/>
              </a:rPr>
              <a:t>Lux</a:t>
            </a:r>
            <a:r>
              <a:rPr lang="en-US" dirty="0">
                <a:solidFill>
                  <a:schemeClr val="tx1"/>
                </a:solidFill>
                <a:latin typeface="Century Gothic" pitchFamily="34" charset="0"/>
              </a:rPr>
              <a:t> requires 6 hours of labor and 16 feet of tubing.  </a:t>
            </a:r>
            <a:r>
              <a:rPr lang="en-US" dirty="0" err="1">
                <a:solidFill>
                  <a:schemeClr val="tx1"/>
                </a:solidFill>
                <a:latin typeface="Century Gothic" pitchFamily="34" charset="0"/>
              </a:rPr>
              <a:t>Howie</a:t>
            </a:r>
            <a:r>
              <a:rPr lang="en-US" dirty="0">
                <a:solidFill>
                  <a:schemeClr val="tx1"/>
                </a:solidFill>
                <a:latin typeface="Century Gothic" pitchFamily="34" charset="0"/>
              </a:rPr>
              <a:t> expects to have </a:t>
            </a: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1,520 </a:t>
            </a:r>
            <a:r>
              <a:rPr lang="en-US" dirty="0">
                <a:solidFill>
                  <a:schemeClr val="tx1"/>
                </a:solidFill>
                <a:latin typeface="Century Gothic" pitchFamily="34" charset="0"/>
              </a:rPr>
              <a:t>production labor hours and </a:t>
            </a: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2,650 </a:t>
            </a:r>
            <a:r>
              <a:rPr lang="en-US" dirty="0">
                <a:solidFill>
                  <a:schemeClr val="tx1"/>
                </a:solidFill>
                <a:latin typeface="Century Gothic" pitchFamily="34" charset="0"/>
              </a:rPr>
              <a:t>feet of tubing available during the next production cycle.  </a:t>
            </a:r>
            <a:endParaRPr lang="en-US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smtClean="0"/>
          </a:p>
          <a:p>
            <a:fld id="{0BCA510D-D16B-D144-B8A1-97D684FD710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  <p:pic>
        <p:nvPicPr>
          <p:cNvPr id="11266" name="Picture 2" descr="C:\Documents and Settings\dong\Local Settings\Temporary Internet Files\Content.IE5\73KE9T12\MCj018729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5867400"/>
            <a:ext cx="1447343" cy="865944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Ridge Hot Tubs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smtClean="0"/>
          </a:p>
          <a:p>
            <a:fld id="{BF1E9E96-D567-6941-BB4B-4065B7359FF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1524000"/>
            <a:ext cx="7924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dirty="0" err="1" smtClean="0">
                <a:solidFill>
                  <a:schemeClr val="tx1"/>
                </a:solidFill>
                <a:latin typeface="Century Gothic" pitchFamily="34" charset="0"/>
              </a:rPr>
              <a:t>Howie</a:t>
            </a: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 earns a profit of </a:t>
            </a: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$350 on each Aqua-Spa </a:t>
            </a: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he sells and </a:t>
            </a: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$300 on each Hydro-</a:t>
            </a:r>
            <a:r>
              <a:rPr lang="en-US" b="1" dirty="0" err="1" smtClean="0">
                <a:solidFill>
                  <a:schemeClr val="tx1"/>
                </a:solidFill>
                <a:latin typeface="Century Gothic" pitchFamily="34" charset="0"/>
              </a:rPr>
              <a:t>Lux</a:t>
            </a: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 he sells. However, </a:t>
            </a: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if the company produces more than 50 Hydro-</a:t>
            </a:r>
            <a:r>
              <a:rPr lang="en-US" b="1" dirty="0" err="1" smtClean="0">
                <a:solidFill>
                  <a:schemeClr val="tx1"/>
                </a:solidFill>
                <a:latin typeface="Century Gothic" pitchFamily="34" charset="0"/>
              </a:rPr>
              <a:t>Luxes</a:t>
            </a: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, it is able to increase its profit to $325 on each Hydro-</a:t>
            </a:r>
            <a:r>
              <a:rPr lang="en-US" b="1" dirty="0" err="1" smtClean="0">
                <a:solidFill>
                  <a:schemeClr val="tx1"/>
                </a:solidFill>
                <a:latin typeface="Century Gothic" pitchFamily="34" charset="0"/>
              </a:rPr>
              <a:t>Lux</a:t>
            </a: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 unit produced in excess of 50</a:t>
            </a: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. The question is, how many Aqua-Spas and Hydro-</a:t>
            </a:r>
            <a:r>
              <a:rPr lang="en-US" dirty="0" err="1" smtClean="0">
                <a:solidFill>
                  <a:schemeClr val="tx1"/>
                </a:solidFill>
                <a:latin typeface="Century Gothic" pitchFamily="34" charset="0"/>
              </a:rPr>
              <a:t>Luxes</a:t>
            </a: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 should </a:t>
            </a:r>
            <a:r>
              <a:rPr lang="en-US" dirty="0" err="1" smtClean="0">
                <a:solidFill>
                  <a:schemeClr val="tx1"/>
                </a:solidFill>
                <a:latin typeface="Century Gothic" pitchFamily="34" charset="0"/>
              </a:rPr>
              <a:t>Howie</a:t>
            </a: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 produce if he wants to maximize his profits during the next production cycle?</a:t>
            </a:r>
          </a:p>
        </p:txBody>
      </p:sp>
      <p:pic>
        <p:nvPicPr>
          <p:cNvPr id="8" name="Picture 2" descr="C:\Documents and Settings\dong\Local Settings\Temporary Internet Files\Content.IE5\73KE9T12\MCj018729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5867400"/>
            <a:ext cx="1447343" cy="865944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Ridge Hot Tubs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Variables: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Objective Function: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18288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=the number of Aqua-Spas produced</a:t>
            </a:r>
          </a:p>
          <a:p>
            <a:pPr algn="l"/>
            <a:endParaRPr lang="en-US" dirty="0" smtClean="0">
              <a:solidFill>
                <a:srgbClr val="0000FF"/>
              </a:solidFill>
              <a:latin typeface="Century Gothic" pitchFamily="34" charset="0"/>
            </a:endParaRPr>
          </a:p>
          <a:p>
            <a:pPr algn="l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21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=the number of Hydro-</a:t>
            </a:r>
            <a:r>
              <a:rPr lang="en-US" dirty="0" err="1" smtClean="0">
                <a:solidFill>
                  <a:srgbClr val="0000FF"/>
                </a:solidFill>
                <a:latin typeface="Century Gothic" pitchFamily="34" charset="0"/>
              </a:rPr>
              <a:t>Luxes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 produced at $300 per unit</a:t>
            </a:r>
          </a:p>
          <a:p>
            <a:pPr algn="l"/>
            <a:endParaRPr lang="en-US" dirty="0" smtClean="0">
              <a:solidFill>
                <a:srgbClr val="0000FF"/>
              </a:solidFill>
              <a:latin typeface="Century Gothic" pitchFamily="34" charset="0"/>
            </a:endParaRPr>
          </a:p>
          <a:p>
            <a:pPr algn="l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22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=the number of Hydro-</a:t>
            </a:r>
            <a:r>
              <a:rPr lang="en-US" dirty="0" err="1" smtClean="0">
                <a:solidFill>
                  <a:srgbClr val="0000FF"/>
                </a:solidFill>
                <a:latin typeface="Century Gothic" pitchFamily="34" charset="0"/>
              </a:rPr>
              <a:t>Luxes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 produced at $325 per unit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4648200"/>
            <a:ext cx="425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MAX 350 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 + 300 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21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 + 325 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22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 </a:t>
            </a:r>
            <a:endParaRPr lang="en-US" dirty="0">
              <a:solidFill>
                <a:srgbClr val="0000FF"/>
              </a:solidFill>
              <a:latin typeface="Century Gothic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smtClean="0"/>
          </a:p>
          <a:p>
            <a:fld id="{BF1E9E96-D567-6941-BB4B-4065B7359FF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Ridge Hot Tubs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Constraints: </a:t>
            </a:r>
            <a:endParaRPr lang="en-US" dirty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71600" y="2286000"/>
            <a:ext cx="655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pump: 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+X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21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+X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22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 ≤ 200</a:t>
            </a:r>
          </a:p>
          <a:p>
            <a:pPr algn="l"/>
            <a:endParaRPr lang="en-US" dirty="0" smtClean="0">
              <a:solidFill>
                <a:srgbClr val="0000FF"/>
              </a:solidFill>
              <a:latin typeface="Century Gothic" pitchFamily="34" charset="0"/>
            </a:endParaRPr>
          </a:p>
          <a:p>
            <a:pPr algn="l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labor: 9X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+6X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21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+6X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22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 ≤ 1,520</a:t>
            </a:r>
          </a:p>
          <a:p>
            <a:pPr algn="l"/>
            <a:endParaRPr lang="en-US" dirty="0" smtClean="0">
              <a:solidFill>
                <a:srgbClr val="0000FF"/>
              </a:solidFill>
              <a:latin typeface="Century Gothic" pitchFamily="34" charset="0"/>
            </a:endParaRPr>
          </a:p>
          <a:p>
            <a:pPr algn="l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tubing: 12X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+16X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21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+16X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22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 ≤ 2,650</a:t>
            </a:r>
          </a:p>
          <a:p>
            <a:pPr algn="l"/>
            <a:endParaRPr lang="en-US" dirty="0" smtClean="0">
              <a:solidFill>
                <a:srgbClr val="0000FF"/>
              </a:solidFill>
              <a:latin typeface="Century Gothic" pitchFamily="34" charset="0"/>
            </a:endParaRPr>
          </a:p>
          <a:p>
            <a:pPr algn="l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non-negativity: 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 ≥ 0, 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21 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≥ 0, 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22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 ≥ 0</a:t>
            </a:r>
          </a:p>
          <a:p>
            <a:pPr algn="l"/>
            <a:endParaRPr lang="en-US" dirty="0" smtClean="0">
              <a:solidFill>
                <a:srgbClr val="0000FF"/>
              </a:solidFill>
              <a:latin typeface="Century Gothic" pitchFamily="34" charset="0"/>
            </a:endParaRPr>
          </a:p>
          <a:p>
            <a:pPr algn="l"/>
            <a:r>
              <a:rPr lang="en-US" dirty="0">
                <a:solidFill>
                  <a:srgbClr val="0000FF"/>
                </a:solidFill>
                <a:latin typeface="Century Gothic" pitchFamily="34" charset="0"/>
              </a:rPr>
              <a:t>i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nteger requirement: : 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, 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21 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, 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22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 must be integers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smtClean="0"/>
          </a:p>
          <a:p>
            <a:fld id="{BF1E9E96-D567-6941-BB4B-4065B7359FF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Ridge Hot Tubs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missing constraint: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The first constraint requires that Y=1 if any units of X</a:t>
            </a:r>
            <a:r>
              <a:rPr lang="en-US" baseline="-25000" dirty="0" smtClean="0"/>
              <a:t>22</a:t>
            </a:r>
            <a:r>
              <a:rPr lang="en-US" dirty="0" smtClean="0"/>
              <a:t> are produced. However, if Y=1, then the second constraint requires X</a:t>
            </a:r>
            <a:r>
              <a:rPr lang="en-US" baseline="-25000" dirty="0" smtClean="0"/>
              <a:t>21</a:t>
            </a:r>
            <a:r>
              <a:rPr lang="en-US" dirty="0" smtClean="0"/>
              <a:t> to be at least 50.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1981200"/>
            <a:ext cx="563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22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 ≤ </a:t>
            </a:r>
            <a:r>
              <a:rPr lang="en-US" dirty="0" err="1" smtClean="0">
                <a:solidFill>
                  <a:srgbClr val="0000FF"/>
                </a:solidFill>
                <a:latin typeface="Century Gothic" pitchFamily="34" charset="0"/>
              </a:rPr>
              <a:t>m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 Y   (</a:t>
            </a:r>
            <a:r>
              <a:rPr lang="en-US" dirty="0" err="1" smtClean="0">
                <a:solidFill>
                  <a:srgbClr val="0000FF"/>
                </a:solidFill>
                <a:latin typeface="Century Gothic" pitchFamily="34" charset="0"/>
              </a:rPr>
              <a:t>m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=an arbitrarily large numerical constant)</a:t>
            </a:r>
          </a:p>
          <a:p>
            <a:pPr algn="l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21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 ≥ 50 Y</a:t>
            </a:r>
          </a:p>
          <a:p>
            <a:pPr algn="l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21</a:t>
            </a:r>
            <a:r>
              <a:rPr lang="en-US" dirty="0">
                <a:solidFill>
                  <a:srgbClr val="0000FF"/>
                </a:solidFill>
                <a:latin typeface="Century Gothic" pitchFamily="34" charset="0"/>
              </a:rPr>
              <a:t> ≤ 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50 </a:t>
            </a:r>
          </a:p>
          <a:p>
            <a:pPr algn="l"/>
            <a:endParaRPr lang="en-US" dirty="0" smtClean="0">
              <a:solidFill>
                <a:srgbClr val="0000FF"/>
              </a:solidFill>
              <a:latin typeface="Century Gothic" pitchFamily="34" charset="0"/>
            </a:endParaRPr>
          </a:p>
          <a:p>
            <a:pPr algn="l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and Y binary.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smtClean="0"/>
          </a:p>
          <a:p>
            <a:fld id="{BF1E9E96-D567-6941-BB4B-4065B7359FF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Optimal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1600200"/>
            <a:ext cx="4800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= 117</a:t>
            </a:r>
          </a:p>
          <a:p>
            <a:pPr algn="l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21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= 50</a:t>
            </a:r>
          </a:p>
          <a:p>
            <a:pPr algn="l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22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= 27</a:t>
            </a:r>
          </a:p>
          <a:p>
            <a:pPr algn="l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Y = 1</a:t>
            </a:r>
          </a:p>
          <a:p>
            <a:pPr algn="l"/>
            <a:endParaRPr lang="en-US" dirty="0" smtClean="0">
              <a:solidFill>
                <a:srgbClr val="0000FF"/>
              </a:solidFill>
              <a:latin typeface="Century Gothic" pitchFamily="34" charset="0"/>
            </a:endParaRPr>
          </a:p>
          <a:p>
            <a:pPr algn="l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Total profit = $64,725</a:t>
            </a:r>
            <a:endParaRPr lang="en-US" dirty="0">
              <a:solidFill>
                <a:srgbClr val="0000FF"/>
              </a:solidFill>
              <a:latin typeface="Century Gothic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smtClean="0"/>
          </a:p>
          <a:p>
            <a:fld id="{0BCA510D-D16B-D144-B8A1-97D684FD710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B1FC4E7B-E9C5-0C41-9A77-37E6987F35F9}" type="slidenum">
              <a:rPr lang="en-US"/>
              <a:pPr/>
              <a:t>28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Summary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Integer Linear Programming </a:t>
            </a:r>
          </a:p>
          <a:p>
            <a:pPr lvl="1"/>
            <a:r>
              <a:rPr lang="en-US">
                <a:latin typeface="Century Gothic" charset="0"/>
              </a:rPr>
              <a:t>More difficult to solve compared to LP</a:t>
            </a:r>
          </a:p>
          <a:p>
            <a:pPr lvl="1"/>
            <a:r>
              <a:rPr lang="en-US">
                <a:latin typeface="Century Gothic" charset="0"/>
              </a:rPr>
              <a:t>Need to re-solve the problem for sensitivity questions</a:t>
            </a:r>
          </a:p>
          <a:p>
            <a:r>
              <a:rPr lang="en-US">
                <a:latin typeface="Century Gothic" charset="0"/>
              </a:rPr>
              <a:t>Binary variables is powerful in </a:t>
            </a:r>
          </a:p>
          <a:p>
            <a:pPr lvl="1"/>
            <a:r>
              <a:rPr lang="en-US" b="1">
                <a:latin typeface="Century Gothic" charset="0"/>
              </a:rPr>
              <a:t>describing logical constraints</a:t>
            </a:r>
          </a:p>
          <a:p>
            <a:pPr lvl="1"/>
            <a:r>
              <a:rPr lang="en-US" b="1">
                <a:latin typeface="Century Gothic" charset="0"/>
              </a:rPr>
              <a:t>modeling the fixed cost</a:t>
            </a:r>
          </a:p>
          <a:p>
            <a:pPr lvl="1"/>
            <a:r>
              <a:rPr lang="en-US" b="1">
                <a:latin typeface="Century Gothic" charset="0"/>
              </a:rPr>
              <a:t>modeling capacity constraint</a:t>
            </a:r>
          </a:p>
          <a:p>
            <a:pPr lvl="1"/>
            <a:r>
              <a:rPr lang="en-US" b="1">
                <a:latin typeface="Century Gothic" charset="0"/>
              </a:rPr>
              <a:t>modeling quantity threshold</a:t>
            </a:r>
          </a:p>
          <a:p>
            <a:pPr lvl="2">
              <a:buFontTx/>
              <a:buNone/>
            </a:pPr>
            <a:endParaRPr lang="en-US">
              <a:latin typeface="Century Gothic" charset="0"/>
            </a:endParaRPr>
          </a:p>
          <a:p>
            <a:endParaRPr lang="en-US">
              <a:latin typeface="Century Gothic" charset="0"/>
            </a:endParaRPr>
          </a:p>
        </p:txBody>
      </p:sp>
      <p:sp>
        <p:nvSpPr>
          <p:cNvPr id="2048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F8D7D9DB-349B-2A42-A6B4-795ADD0A49AE}" type="slidenum">
              <a:rPr lang="en-US"/>
              <a:pPr/>
              <a:t>3</a:t>
            </a:fld>
            <a:endParaRPr 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When Integer Solutions Matter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 algn="ctr">
              <a:buFontTx/>
              <a:buNone/>
            </a:pPr>
            <a:endParaRPr lang="en-US" dirty="0">
              <a:latin typeface="Century Gothic" charset="0"/>
            </a:endParaRPr>
          </a:p>
          <a:p>
            <a:pPr algn="ctr">
              <a:buFontTx/>
              <a:buNone/>
            </a:pPr>
            <a:endParaRPr lang="en-US" dirty="0">
              <a:latin typeface="Century Gothic" charset="0"/>
            </a:endParaRPr>
          </a:p>
          <a:p>
            <a:pPr algn="ctr">
              <a:buFontTx/>
              <a:buNone/>
            </a:pPr>
            <a:endParaRPr lang="en-US" dirty="0">
              <a:latin typeface="Century Gothic" charset="0"/>
            </a:endParaRPr>
          </a:p>
          <a:p>
            <a:pPr algn="ctr">
              <a:buFontTx/>
              <a:buNone/>
            </a:pPr>
            <a:endParaRPr lang="en-US" dirty="0">
              <a:latin typeface="Century Gothic" charset="0"/>
            </a:endParaRPr>
          </a:p>
          <a:p>
            <a:pPr algn="ctr">
              <a:buFontTx/>
              <a:buNone/>
            </a:pPr>
            <a:r>
              <a:rPr lang="en-US" dirty="0">
                <a:latin typeface="Century Gothic" charset="0"/>
              </a:rPr>
              <a:t>Airplanes, buildings, persons, projects, </a:t>
            </a:r>
            <a:r>
              <a:rPr lang="en-US" dirty="0" smtClean="0">
                <a:latin typeface="Century Gothic" charset="0"/>
              </a:rPr>
              <a:t>…</a:t>
            </a:r>
          </a:p>
          <a:p>
            <a:pPr algn="ctr">
              <a:buFontTx/>
              <a:buNone/>
            </a:pPr>
            <a:r>
              <a:rPr lang="en-US" dirty="0" smtClean="0">
                <a:latin typeface="Century Gothic" charset="0"/>
              </a:rPr>
              <a:t>But also </a:t>
            </a:r>
            <a:r>
              <a:rPr lang="en-US" b="1" dirty="0" smtClean="0">
                <a:latin typeface="Century Gothic" charset="0"/>
              </a:rPr>
              <a:t>yes/no </a:t>
            </a:r>
            <a:r>
              <a:rPr lang="en-US" dirty="0" smtClean="0">
                <a:latin typeface="Century Gothic" charset="0"/>
              </a:rPr>
              <a:t>decisions …</a:t>
            </a:r>
          </a:p>
          <a:p>
            <a:pPr algn="ctr">
              <a:buFontTx/>
              <a:buNone/>
            </a:pPr>
            <a:endParaRPr lang="en-US" dirty="0">
              <a:latin typeface="Century Gothic" charset="0"/>
            </a:endParaRPr>
          </a:p>
          <a:p>
            <a:pPr algn="ctr">
              <a:buFontTx/>
              <a:buNone/>
            </a:pPr>
            <a:endParaRPr lang="en-US" dirty="0" smtClean="0">
              <a:latin typeface="Century Gothic" charset="0"/>
            </a:endParaRPr>
          </a:p>
          <a:p>
            <a:pPr algn="ctr">
              <a:buFontTx/>
              <a:buNone/>
            </a:pPr>
            <a:endParaRPr lang="en-US" dirty="0">
              <a:latin typeface="Century Gothic" charset="0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762000" y="1676400"/>
          <a:ext cx="2049463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Clip" r:id="rId3" imgW="5317920" imgH="3085560" progId="">
                  <p:embed/>
                </p:oleObj>
              </mc:Choice>
              <mc:Fallback>
                <p:oleObj name="Clip" r:id="rId3" imgW="5317920" imgH="30855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2049463" cy="1189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8"/>
          <p:cNvGraphicFramePr>
            <a:graphicFrameLocks noChangeAspect="1"/>
          </p:cNvGraphicFramePr>
          <p:nvPr/>
        </p:nvGraphicFramePr>
        <p:xfrm>
          <a:off x="5257800" y="1600200"/>
          <a:ext cx="2209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Clip" r:id="rId5" imgW="5281200" imgH="2430000" progId="">
                  <p:embed/>
                </p:oleObj>
              </mc:Choice>
              <mc:Fallback>
                <p:oleObj name="Clip" r:id="rId5" imgW="5281200" imgH="24300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600200"/>
                        <a:ext cx="22098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4114800"/>
            <a:ext cx="8382000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entury Gothic" pitchFamily="34" charset="0"/>
              </a:rPr>
              <a:t>Suppose, for example, that the optimal solution to a linear program calls for opening 0.5 warehouses in St. Louis. </a:t>
            </a:r>
          </a:p>
          <a:p>
            <a:pPr algn="l"/>
            <a:endParaRPr lang="en-US" dirty="0" smtClean="0">
              <a:latin typeface="Century Gothic" pitchFamily="34" charset="0"/>
            </a:endParaRPr>
          </a:p>
          <a:p>
            <a:pPr algn="l"/>
            <a:r>
              <a:rPr lang="en-US" dirty="0" smtClean="0">
                <a:latin typeface="Century Gothic" pitchFamily="34" charset="0"/>
              </a:rPr>
              <a:t>This is a ``yes/no” decision (0=no, 1=yes) and simply rounding off 0.5 to 0 or 1 changes the result of our analysis very dramatically.</a:t>
            </a:r>
          </a:p>
          <a:p>
            <a:pPr algn="l"/>
            <a:endParaRPr lang="en-US" dirty="0" smtClean="0">
              <a:latin typeface="Century Gothic" pitchFamily="34" charset="0"/>
            </a:endParaRPr>
          </a:p>
          <a:p>
            <a:pPr algn="l"/>
            <a:r>
              <a:rPr lang="en-US" dirty="0" smtClean="0">
                <a:latin typeface="Century Gothic" pitchFamily="34" charset="0"/>
              </a:rPr>
              <a:t>Therefore an integer linear program is needed.  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252F3737-02E0-E94B-9FC5-626FDEBDDC4F}" type="slidenum">
              <a:rPr lang="en-US"/>
              <a:pPr/>
              <a:t>4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Types of Integer Programming Models</a:t>
            </a:r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690563" y="1981200"/>
          <a:ext cx="8301037" cy="235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Document" r:id="rId3" imgW="5665136" imgH="1608804" progId="Word.Document.8">
                  <p:embed/>
                </p:oleObj>
              </mc:Choice>
              <mc:Fallback>
                <p:oleObj name="Document" r:id="rId3" imgW="5665136" imgH="160880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1981200"/>
                        <a:ext cx="8301037" cy="235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CC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56BD7E6E-632B-E64D-B6D7-BB7248B9BB11}" type="slidenum">
              <a:rPr lang="en-US"/>
              <a:pPr/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An All-integer Programming Problem</a:t>
            </a:r>
          </a:p>
        </p:txBody>
      </p:sp>
      <p:sp>
        <p:nvSpPr>
          <p:cNvPr id="6148" name="Text Box 16"/>
          <p:cNvSpPr txBox="1">
            <a:spLocks noChangeArrowheads="1"/>
          </p:cNvSpPr>
          <p:nvPr/>
        </p:nvSpPr>
        <p:spPr bwMode="auto">
          <a:xfrm>
            <a:off x="152400" y="3070225"/>
            <a:ext cx="2402167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charset="0"/>
              </a:rPr>
              <a:t>Max 1200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x</a:t>
            </a:r>
            <a:r>
              <a:rPr lang="en-US" i="1" baseline="-25000" dirty="0">
                <a:solidFill>
                  <a:schemeClr val="tx1"/>
                </a:solidFill>
                <a:latin typeface="Times New Roman" charset="0"/>
              </a:rPr>
              <a:t>1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 + </a:t>
            </a:r>
            <a:r>
              <a:rPr lang="en-US" dirty="0">
                <a:solidFill>
                  <a:schemeClr val="tx1"/>
                </a:solidFill>
                <a:latin typeface="Times New Roman" charset="0"/>
              </a:rPr>
              <a:t>2000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x</a:t>
            </a:r>
            <a:r>
              <a:rPr lang="en-US" i="1" baseline="-25000" dirty="0">
                <a:solidFill>
                  <a:schemeClr val="tx1"/>
                </a:solidFill>
                <a:latin typeface="Times New Roman" charset="0"/>
              </a:rPr>
              <a:t>2</a:t>
            </a:r>
            <a:endParaRPr lang="en-US" i="1" dirty="0" smtClean="0">
              <a:solidFill>
                <a:schemeClr val="tx1"/>
              </a:solidFill>
              <a:latin typeface="Times New Roman" charset="0"/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  <a:latin typeface="Times New Roman" charset="0"/>
              </a:rPr>
              <a:t>s.t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</a:rPr>
              <a:t>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charset="0"/>
              </a:rPr>
              <a:t>2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x</a:t>
            </a:r>
            <a:r>
              <a:rPr lang="en-US" i="1" baseline="-25000" dirty="0">
                <a:solidFill>
                  <a:schemeClr val="tx1"/>
                </a:solidFill>
                <a:latin typeface="Times New Roman" charset="0"/>
              </a:rPr>
              <a:t>1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 + </a:t>
            </a:r>
            <a:r>
              <a:rPr lang="en-US" dirty="0">
                <a:solidFill>
                  <a:schemeClr val="tx1"/>
                </a:solidFill>
                <a:latin typeface="Times New Roman" charset="0"/>
              </a:rPr>
              <a:t>6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x</a:t>
            </a:r>
            <a:r>
              <a:rPr lang="en-US" i="1" baseline="-25000" dirty="0">
                <a:solidFill>
                  <a:schemeClr val="tx1"/>
                </a:solidFill>
                <a:latin typeface="Times New Roman" charset="0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sym typeface="Symbol" charset="2"/>
              </a:rPr>
              <a:t>≤ </a:t>
            </a:r>
            <a:r>
              <a:rPr lang="en-US" dirty="0">
                <a:solidFill>
                  <a:schemeClr val="tx1"/>
                </a:solidFill>
                <a:latin typeface="Times New Roman" charset="0"/>
                <a:sym typeface="Symbol" charset="2"/>
              </a:rPr>
              <a:t>27</a:t>
            </a:r>
            <a:endParaRPr lang="en-US" dirty="0" smtClean="0">
              <a:solidFill>
                <a:schemeClr val="tx1"/>
              </a:solidFill>
              <a:latin typeface="Times New Roman" charset="0"/>
              <a:sym typeface="Symbol" charset="2"/>
            </a:endParaRPr>
          </a:p>
          <a:p>
            <a:pPr algn="l"/>
            <a:r>
              <a:rPr lang="en-US" i="1" dirty="0" smtClean="0">
                <a:solidFill>
                  <a:schemeClr val="tx1"/>
                </a:solidFill>
                <a:latin typeface="Times New Roman" charset="0"/>
              </a:rPr>
              <a:t>x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charset="0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sym typeface="Symbol" charset="2"/>
              </a:rPr>
              <a:t>≥ </a:t>
            </a:r>
            <a:r>
              <a:rPr lang="en-US" dirty="0">
                <a:solidFill>
                  <a:schemeClr val="tx1"/>
                </a:solidFill>
                <a:latin typeface="Times New Roman" charset="0"/>
                <a:sym typeface="Symbol" charset="2"/>
              </a:rPr>
              <a:t>2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charset="0"/>
              </a:rPr>
              <a:t>3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x</a:t>
            </a:r>
            <a:r>
              <a:rPr lang="en-US" i="1" baseline="-25000" dirty="0">
                <a:solidFill>
                  <a:schemeClr val="tx1"/>
                </a:solidFill>
                <a:latin typeface="Times New Roman" charset="0"/>
              </a:rPr>
              <a:t>1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 + </a:t>
            </a:r>
            <a:r>
              <a:rPr lang="en-US" dirty="0">
                <a:solidFill>
                  <a:schemeClr val="tx1"/>
                </a:solidFill>
                <a:latin typeface="Times New Roman" charset="0"/>
              </a:rPr>
              <a:t> 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x</a:t>
            </a:r>
            <a:r>
              <a:rPr lang="en-US" i="1" baseline="-25000" dirty="0">
                <a:solidFill>
                  <a:schemeClr val="tx1"/>
                </a:solidFill>
                <a:latin typeface="Times New Roman" charset="0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sym typeface="Symbol" charset="2"/>
              </a:rPr>
              <a:t>≤ </a:t>
            </a:r>
            <a:r>
              <a:rPr lang="en-US" dirty="0">
                <a:solidFill>
                  <a:schemeClr val="tx1"/>
                </a:solidFill>
                <a:latin typeface="Times New Roman" charset="0"/>
                <a:sym typeface="Symbol" charset="2"/>
              </a:rPr>
              <a:t>19</a:t>
            </a:r>
          </a:p>
          <a:p>
            <a:pPr algn="l"/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x</a:t>
            </a:r>
            <a:r>
              <a:rPr lang="en-US" i="1" baseline="-25000" dirty="0">
                <a:solidFill>
                  <a:schemeClr val="tx1"/>
                </a:solidFill>
                <a:latin typeface="Times New Roman" charset="0"/>
              </a:rPr>
              <a:t>1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 , </a:t>
            </a:r>
            <a:r>
              <a:rPr lang="en-US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x</a:t>
            </a:r>
            <a:r>
              <a:rPr lang="en-US" i="1" baseline="-25000" dirty="0">
                <a:solidFill>
                  <a:schemeClr val="tx1"/>
                </a:solidFill>
                <a:latin typeface="Times New Roman" charset="0"/>
              </a:rPr>
              <a:t>2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sym typeface="Symbol" charset="2"/>
              </a:rPr>
              <a:t>≥ </a:t>
            </a:r>
            <a:r>
              <a:rPr lang="en-US" dirty="0">
                <a:solidFill>
                  <a:schemeClr val="tx1"/>
                </a:solidFill>
                <a:latin typeface="Times New Roman" charset="0"/>
                <a:sym typeface="Symbol" charset="2"/>
              </a:rPr>
              <a:t>0 and </a:t>
            </a:r>
            <a:r>
              <a:rPr lang="en-US" b="1" dirty="0">
                <a:solidFill>
                  <a:srgbClr val="FF3300"/>
                </a:solidFill>
                <a:latin typeface="Times New Roman" charset="0"/>
                <a:sym typeface="Symbol" charset="2"/>
              </a:rPr>
              <a:t>Integer</a:t>
            </a:r>
            <a:endParaRPr lang="en-US" dirty="0">
              <a:solidFill>
                <a:srgbClr val="FF3300"/>
              </a:solidFill>
              <a:latin typeface="Times New Roman" charset="0"/>
              <a:sym typeface="Symbol" charset="2"/>
            </a:endParaRPr>
          </a:p>
        </p:txBody>
      </p:sp>
      <p:pic>
        <p:nvPicPr>
          <p:cNvPr id="6149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765425"/>
            <a:ext cx="5270500" cy="325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5943600" y="3279021"/>
            <a:ext cx="2626911" cy="1315204"/>
            <a:chOff x="5943600" y="3279021"/>
            <a:chExt cx="2626911" cy="1315204"/>
          </a:xfrm>
        </p:grpSpPr>
        <p:sp>
          <p:nvSpPr>
            <p:cNvPr id="6150" name="Text Box 5"/>
            <p:cNvSpPr txBox="1">
              <a:spLocks noChangeArrowheads="1"/>
            </p:cNvSpPr>
            <p:nvPr/>
          </p:nvSpPr>
          <p:spPr bwMode="auto">
            <a:xfrm>
              <a:off x="6248400" y="3279021"/>
              <a:ext cx="2322111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i="1" dirty="0">
                  <a:solidFill>
                    <a:srgbClr val="FF3300"/>
                  </a:solidFill>
                  <a:latin typeface="Times New Roman" charset="0"/>
                </a:rPr>
                <a:t>LP Relaxation Optimal</a:t>
              </a:r>
            </a:p>
            <a:p>
              <a:pPr algn="l"/>
              <a:r>
                <a:rPr lang="en-US" i="1" dirty="0">
                  <a:solidFill>
                    <a:srgbClr val="FF3300"/>
                  </a:solidFill>
                  <a:latin typeface="Times New Roman" charset="0"/>
                </a:rPr>
                <a:t>x</a:t>
              </a:r>
              <a:r>
                <a:rPr lang="en-US" i="1" baseline="-25000" dirty="0">
                  <a:solidFill>
                    <a:srgbClr val="FF3300"/>
                  </a:solidFill>
                  <a:latin typeface="Times New Roman" charset="0"/>
                </a:rPr>
                <a:t>1</a:t>
              </a:r>
              <a:r>
                <a:rPr lang="en-US" i="1" dirty="0">
                  <a:solidFill>
                    <a:srgbClr val="FF3300"/>
                  </a:solidFill>
                  <a:latin typeface="Times New Roman" charset="0"/>
                </a:rPr>
                <a:t> = 5 </a:t>
              </a:r>
              <a:r>
                <a:rPr lang="en-US" i="1" baseline="30000" dirty="0">
                  <a:solidFill>
                    <a:srgbClr val="FF3300"/>
                  </a:solidFill>
                  <a:latin typeface="Times New Roman" charset="0"/>
                </a:rPr>
                <a:t>7</a:t>
              </a:r>
              <a:r>
                <a:rPr lang="en-US" i="1" dirty="0">
                  <a:solidFill>
                    <a:srgbClr val="FF3300"/>
                  </a:solidFill>
                  <a:latin typeface="Times New Roman" charset="0"/>
                </a:rPr>
                <a:t>/</a:t>
              </a:r>
              <a:r>
                <a:rPr lang="en-US" i="1" baseline="-25000" dirty="0">
                  <a:solidFill>
                    <a:srgbClr val="FF3300"/>
                  </a:solidFill>
                  <a:latin typeface="Times New Roman" charset="0"/>
                </a:rPr>
                <a:t>16</a:t>
              </a:r>
              <a:endParaRPr lang="en-US" i="1" dirty="0">
                <a:solidFill>
                  <a:srgbClr val="FF3300"/>
                </a:solidFill>
                <a:latin typeface="Times New Roman" charset="0"/>
              </a:endParaRPr>
            </a:p>
            <a:p>
              <a:pPr algn="l"/>
              <a:r>
                <a:rPr lang="en-US" i="1" dirty="0">
                  <a:solidFill>
                    <a:srgbClr val="FF3300"/>
                  </a:solidFill>
                  <a:latin typeface="Times New Roman" charset="0"/>
                </a:rPr>
                <a:t>x</a:t>
              </a:r>
              <a:r>
                <a:rPr lang="en-US" i="1" baseline="-25000" dirty="0">
                  <a:solidFill>
                    <a:srgbClr val="FF3300"/>
                  </a:solidFill>
                  <a:latin typeface="Times New Roman" charset="0"/>
                </a:rPr>
                <a:t>2</a:t>
              </a:r>
              <a:r>
                <a:rPr lang="en-US" i="1" dirty="0">
                  <a:solidFill>
                    <a:srgbClr val="FF3300"/>
                  </a:solidFill>
                  <a:latin typeface="Times New Roman" charset="0"/>
                </a:rPr>
                <a:t> = 2 </a:t>
              </a:r>
              <a:r>
                <a:rPr lang="en-US" i="1" baseline="30000" dirty="0" smtClean="0">
                  <a:solidFill>
                    <a:srgbClr val="FF3300"/>
                  </a:solidFill>
                  <a:latin typeface="Times New Roman" charset="0"/>
                </a:rPr>
                <a:t>11</a:t>
              </a:r>
              <a:r>
                <a:rPr lang="en-US" i="1" dirty="0" smtClean="0">
                  <a:solidFill>
                    <a:srgbClr val="FF3300"/>
                  </a:solidFill>
                  <a:latin typeface="Times New Roman" charset="0"/>
                </a:rPr>
                <a:t>/</a:t>
              </a:r>
              <a:r>
                <a:rPr lang="en-US" i="1" baseline="-25000" dirty="0" smtClean="0">
                  <a:solidFill>
                    <a:srgbClr val="FF3300"/>
                  </a:solidFill>
                  <a:latin typeface="Times New Roman" charset="0"/>
                </a:rPr>
                <a:t>16</a:t>
              </a:r>
            </a:p>
            <a:p>
              <a:pPr algn="l"/>
              <a:r>
                <a:rPr lang="en-US" i="1" baseline="-25000" dirty="0" smtClean="0">
                  <a:solidFill>
                    <a:srgbClr val="FF3300"/>
                  </a:solidFill>
                  <a:latin typeface="Times New Roman" charset="0"/>
                </a:rPr>
                <a:t>Optimal OBJ value = 11900</a:t>
              </a:r>
              <a:endParaRPr lang="en-US" i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6151" name="Line 6"/>
            <p:cNvSpPr>
              <a:spLocks noChangeShapeType="1"/>
            </p:cNvSpPr>
            <p:nvPr/>
          </p:nvSpPr>
          <p:spPr bwMode="auto">
            <a:xfrm flipH="1">
              <a:off x="5943600" y="3984625"/>
              <a:ext cx="304800" cy="6096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561" name="Text Box 17"/>
          <p:cNvSpPr txBox="1">
            <a:spLocks noChangeArrowheads="1"/>
          </p:cNvSpPr>
          <p:nvPr/>
        </p:nvSpPr>
        <p:spPr bwMode="auto">
          <a:xfrm>
            <a:off x="228600" y="1563688"/>
            <a:ext cx="8734425" cy="646112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FF00"/>
                </a:solidFill>
                <a:latin typeface="Century Gothic" charset="0"/>
              </a:rPr>
              <a:t>LP Relaxation </a:t>
            </a:r>
          </a:p>
          <a:p>
            <a:r>
              <a:rPr lang="en-US" b="1">
                <a:solidFill>
                  <a:srgbClr val="FFFF00"/>
                </a:solidFill>
                <a:latin typeface="Century Gothic" charset="0"/>
              </a:rPr>
              <a:t>drop the integer constraints from the integer linear programming formulation</a:t>
            </a:r>
          </a:p>
        </p:txBody>
      </p:sp>
      <p:sp>
        <p:nvSpPr>
          <p:cNvPr id="6153" name="Text Box 21"/>
          <p:cNvSpPr txBox="1">
            <a:spLocks noChangeArrowheads="1"/>
          </p:cNvSpPr>
          <p:nvPr/>
        </p:nvSpPr>
        <p:spPr bwMode="auto">
          <a:xfrm rot="904026">
            <a:off x="3723409" y="4135537"/>
            <a:ext cx="13495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en-US" sz="1400" i="1" dirty="0">
                <a:solidFill>
                  <a:schemeClr val="tx1"/>
                </a:solidFill>
              </a:rPr>
              <a:t>x</a:t>
            </a:r>
            <a:r>
              <a:rPr lang="en-US" sz="1400" i="1" baseline="-25000" dirty="0">
                <a:solidFill>
                  <a:schemeClr val="tx1"/>
                </a:solidFill>
              </a:rPr>
              <a:t>1</a:t>
            </a:r>
            <a:r>
              <a:rPr lang="en-US" sz="1400" i="1" dirty="0">
                <a:solidFill>
                  <a:schemeClr val="tx1"/>
                </a:solidFill>
              </a:rPr>
              <a:t> + </a:t>
            </a:r>
            <a:r>
              <a:rPr lang="en-US" sz="1400" dirty="0">
                <a:solidFill>
                  <a:schemeClr val="tx1"/>
                </a:solidFill>
              </a:rPr>
              <a:t>6 </a:t>
            </a:r>
            <a:r>
              <a:rPr lang="en-US" sz="1400" i="1" dirty="0">
                <a:solidFill>
                  <a:schemeClr val="tx1"/>
                </a:solidFill>
              </a:rPr>
              <a:t>x</a:t>
            </a:r>
            <a:r>
              <a:rPr lang="en-US" sz="1400" i="1" baseline="-25000" dirty="0">
                <a:solidFill>
                  <a:schemeClr val="tx1"/>
                </a:solidFill>
              </a:rPr>
              <a:t>2</a:t>
            </a:r>
            <a:r>
              <a:rPr lang="en-US" sz="1400" i="1" dirty="0" smtClean="0">
                <a:solidFill>
                  <a:schemeClr val="tx1"/>
                </a:solidFill>
              </a:rPr>
              <a:t> ≤</a:t>
            </a:r>
            <a:r>
              <a:rPr lang="en-US" sz="1400" dirty="0" smtClean="0">
                <a:solidFill>
                  <a:schemeClr val="tx1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chemeClr val="tx1"/>
                </a:solidFill>
                <a:sym typeface="Symbol" charset="2"/>
              </a:rPr>
              <a:t>27</a:t>
            </a:r>
          </a:p>
        </p:txBody>
      </p:sp>
      <p:sp>
        <p:nvSpPr>
          <p:cNvPr id="6154" name="Rectangle 22"/>
          <p:cNvSpPr>
            <a:spLocks noChangeArrowheads="1"/>
          </p:cNvSpPr>
          <p:nvPr/>
        </p:nvSpPr>
        <p:spPr bwMode="auto">
          <a:xfrm>
            <a:off x="3200400" y="4975225"/>
            <a:ext cx="68408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X</a:t>
            </a:r>
            <a:r>
              <a:rPr lang="en-US" sz="1400" i="1" baseline="-25000" dirty="0" smtClean="0">
                <a:solidFill>
                  <a:schemeClr val="tx1"/>
                </a:solidFill>
              </a:rPr>
              <a:t>2</a:t>
            </a:r>
            <a:r>
              <a:rPr lang="en-US" sz="1400" i="1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sym typeface="Symbol" charset="2"/>
              </a:rPr>
              <a:t>≥ </a:t>
            </a:r>
            <a:r>
              <a:rPr lang="en-US" sz="1400" dirty="0">
                <a:solidFill>
                  <a:schemeClr val="tx1"/>
                </a:solidFill>
                <a:sym typeface="Symbol" charset="2"/>
              </a:rPr>
              <a:t>2</a:t>
            </a:r>
          </a:p>
        </p:txBody>
      </p:sp>
      <p:sp>
        <p:nvSpPr>
          <p:cNvPr id="6155" name="Rectangle 23"/>
          <p:cNvSpPr>
            <a:spLocks noChangeArrowheads="1"/>
          </p:cNvSpPr>
          <p:nvPr/>
        </p:nvSpPr>
        <p:spPr bwMode="auto">
          <a:xfrm>
            <a:off x="4648200" y="4594225"/>
            <a:ext cx="12330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3</a:t>
            </a:r>
            <a:r>
              <a:rPr lang="en-US" sz="1400" i="1" dirty="0">
                <a:solidFill>
                  <a:schemeClr val="tx1"/>
                </a:solidFill>
              </a:rPr>
              <a:t>x</a:t>
            </a:r>
            <a:r>
              <a:rPr lang="en-US" sz="1400" i="1" baseline="-25000" dirty="0">
                <a:solidFill>
                  <a:schemeClr val="tx1"/>
                </a:solidFill>
              </a:rPr>
              <a:t>1</a:t>
            </a:r>
            <a:r>
              <a:rPr lang="en-US" sz="1400" i="1" dirty="0">
                <a:solidFill>
                  <a:schemeClr val="tx1"/>
                </a:solidFill>
              </a:rPr>
              <a:t> + 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</a:rPr>
              <a:t>x</a:t>
            </a:r>
            <a:r>
              <a:rPr lang="en-US" sz="1400" i="1" baseline="-25000" dirty="0" smtClean="0">
                <a:solidFill>
                  <a:schemeClr val="tx1"/>
                </a:solidFill>
              </a:rPr>
              <a:t>2 </a:t>
            </a:r>
            <a:r>
              <a:rPr lang="en-US" sz="1400" dirty="0" smtClean="0">
                <a:solidFill>
                  <a:schemeClr val="tx1"/>
                </a:solidFill>
                <a:sym typeface="Symbol" charset="2"/>
              </a:rPr>
              <a:t>≤ </a:t>
            </a:r>
            <a:r>
              <a:rPr lang="en-US" sz="1400" dirty="0">
                <a:solidFill>
                  <a:schemeClr val="tx1"/>
                </a:solidFill>
                <a:sym typeface="Symbol" charset="2"/>
              </a:rPr>
              <a:t>19</a:t>
            </a:r>
          </a:p>
        </p:txBody>
      </p:sp>
      <p:sp>
        <p:nvSpPr>
          <p:cNvPr id="6156" name="Line 24"/>
          <p:cNvSpPr>
            <a:spLocks noChangeShapeType="1"/>
          </p:cNvSpPr>
          <p:nvPr/>
        </p:nvSpPr>
        <p:spPr bwMode="auto">
          <a:xfrm flipH="1">
            <a:off x="5867400" y="4746625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7" name="Line 25"/>
          <p:cNvSpPr>
            <a:spLocks noChangeShapeType="1"/>
          </p:cNvSpPr>
          <p:nvPr/>
        </p:nvSpPr>
        <p:spPr bwMode="auto">
          <a:xfrm flipV="1">
            <a:off x="3657600" y="47466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8" name="Line 26"/>
          <p:cNvSpPr>
            <a:spLocks noChangeShapeType="1"/>
          </p:cNvSpPr>
          <p:nvPr/>
        </p:nvSpPr>
        <p:spPr bwMode="auto">
          <a:xfrm flipH="1">
            <a:off x="3733800" y="39846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9" name="Line 27"/>
          <p:cNvSpPr>
            <a:spLocks noChangeShapeType="1"/>
          </p:cNvSpPr>
          <p:nvPr/>
        </p:nvSpPr>
        <p:spPr bwMode="auto">
          <a:xfrm>
            <a:off x="2819400" y="42894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0" name="Text Box 28"/>
          <p:cNvSpPr txBox="1">
            <a:spLocks noChangeArrowheads="1"/>
          </p:cNvSpPr>
          <p:nvPr/>
        </p:nvSpPr>
        <p:spPr bwMode="auto">
          <a:xfrm>
            <a:off x="2843213" y="4289425"/>
            <a:ext cx="6342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X</a:t>
            </a:r>
            <a:r>
              <a:rPr lang="en-US" sz="1400" i="1" baseline="-25000" dirty="0" smtClean="0">
                <a:solidFill>
                  <a:schemeClr val="tx1"/>
                </a:solidFill>
              </a:rPr>
              <a:t>1</a:t>
            </a:r>
            <a:r>
              <a:rPr lang="en-US" sz="1400" i="1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sym typeface="Symbol" charset="2"/>
              </a:rPr>
              <a:t>≥0</a:t>
            </a:r>
            <a:endParaRPr lang="en-US" sz="1400" dirty="0"/>
          </a:p>
        </p:txBody>
      </p:sp>
      <p:sp>
        <p:nvSpPr>
          <p:cNvPr id="6161" name="Text Box 29"/>
          <p:cNvSpPr txBox="1">
            <a:spLocks noChangeArrowheads="1"/>
          </p:cNvSpPr>
          <p:nvPr/>
        </p:nvSpPr>
        <p:spPr bwMode="auto">
          <a:xfrm rot="1546302">
            <a:off x="3829050" y="3527425"/>
            <a:ext cx="1595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FF3300"/>
                </a:solidFill>
              </a:rPr>
              <a:t>1200</a:t>
            </a:r>
            <a:r>
              <a:rPr lang="en-US" sz="1400" b="1" i="1">
                <a:solidFill>
                  <a:srgbClr val="FF3300"/>
                </a:solidFill>
              </a:rPr>
              <a:t>x</a:t>
            </a:r>
            <a:r>
              <a:rPr lang="en-US" sz="1400" b="1" i="1" baseline="-25000">
                <a:solidFill>
                  <a:srgbClr val="FF3300"/>
                </a:solidFill>
              </a:rPr>
              <a:t>1</a:t>
            </a:r>
            <a:r>
              <a:rPr lang="en-US" sz="1400" b="1" i="1">
                <a:solidFill>
                  <a:srgbClr val="FF3300"/>
                </a:solidFill>
              </a:rPr>
              <a:t> + </a:t>
            </a:r>
            <a:r>
              <a:rPr lang="en-US" sz="1400" b="1">
                <a:solidFill>
                  <a:srgbClr val="FF3300"/>
                </a:solidFill>
              </a:rPr>
              <a:t>2000 </a:t>
            </a:r>
            <a:r>
              <a:rPr lang="en-US" sz="1400" b="1" i="1">
                <a:solidFill>
                  <a:srgbClr val="FF3300"/>
                </a:solidFill>
              </a:rPr>
              <a:t>x</a:t>
            </a:r>
            <a:r>
              <a:rPr lang="en-US" sz="1400" b="1" i="1" baseline="-25000">
                <a:solidFill>
                  <a:srgbClr val="FF3300"/>
                </a:solidFill>
              </a:rPr>
              <a:t>2</a:t>
            </a:r>
            <a:r>
              <a:rPr lang="en-US" sz="1400" b="1" i="1">
                <a:solidFill>
                  <a:srgbClr val="FF3300"/>
                </a:solidFill>
              </a:rPr>
              <a:t> </a:t>
            </a:r>
            <a:endParaRPr lang="en-US" sz="1400" b="1">
              <a:solidFill>
                <a:srgbClr val="FF3300"/>
              </a:solidFill>
              <a:sym typeface="Symbol" charset="2"/>
            </a:endParaRPr>
          </a:p>
        </p:txBody>
      </p:sp>
      <p:sp>
        <p:nvSpPr>
          <p:cNvPr id="108574" name="Line 30"/>
          <p:cNvSpPr>
            <a:spLocks noChangeShapeType="1"/>
          </p:cNvSpPr>
          <p:nvPr/>
        </p:nvSpPr>
        <p:spPr bwMode="auto">
          <a:xfrm>
            <a:off x="1219200" y="4670425"/>
            <a:ext cx="1219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1" grpId="0" animBg="1"/>
      <p:bldP spid="1085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B89F8AB1-FC25-3044-B7FD-EE54255FD0E3}" type="slidenum">
              <a:rPr lang="en-US"/>
              <a:pPr/>
              <a:t>6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Solving Integer Programming Problem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905000"/>
            <a:ext cx="5059363" cy="313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73" name="Group 26"/>
          <p:cNvGrpSpPr>
            <a:grpSpLocks/>
          </p:cNvGrpSpPr>
          <p:nvPr/>
        </p:nvGrpSpPr>
        <p:grpSpPr bwMode="auto">
          <a:xfrm>
            <a:off x="4508500" y="3657600"/>
            <a:ext cx="2378075" cy="2597150"/>
            <a:chOff x="2840" y="2304"/>
            <a:chExt cx="1498" cy="1636"/>
          </a:xfrm>
        </p:grpSpPr>
        <p:sp>
          <p:nvSpPr>
            <p:cNvPr id="7190" name="Text Box 5"/>
            <p:cNvSpPr txBox="1">
              <a:spLocks noChangeArrowheads="1"/>
            </p:cNvSpPr>
            <p:nvPr/>
          </p:nvSpPr>
          <p:spPr bwMode="auto">
            <a:xfrm>
              <a:off x="2840" y="3357"/>
              <a:ext cx="1498" cy="5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 i="1">
                  <a:solidFill>
                    <a:srgbClr val="FF3300"/>
                  </a:solidFill>
                  <a:latin typeface="Times New Roman" charset="0"/>
                </a:rPr>
                <a:t>LP Relaxation Optimal</a:t>
              </a:r>
            </a:p>
            <a:p>
              <a:pPr algn="l"/>
              <a:r>
                <a:rPr lang="en-US" b="1" i="1">
                  <a:solidFill>
                    <a:srgbClr val="FF3300"/>
                  </a:solidFill>
                  <a:latin typeface="Times New Roman" charset="0"/>
                </a:rPr>
                <a:t>x</a:t>
              </a:r>
              <a:r>
                <a:rPr lang="en-US" b="1" i="1" baseline="-25000">
                  <a:solidFill>
                    <a:srgbClr val="FF3300"/>
                  </a:solidFill>
                  <a:latin typeface="Times New Roman" charset="0"/>
                </a:rPr>
                <a:t>1</a:t>
              </a:r>
              <a:r>
                <a:rPr lang="en-US" b="1" i="1">
                  <a:solidFill>
                    <a:srgbClr val="FF3300"/>
                  </a:solidFill>
                  <a:latin typeface="Times New Roman" charset="0"/>
                </a:rPr>
                <a:t> = 5 </a:t>
              </a:r>
              <a:r>
                <a:rPr lang="en-US" b="1" i="1" baseline="30000">
                  <a:solidFill>
                    <a:srgbClr val="FF3300"/>
                  </a:solidFill>
                  <a:latin typeface="Times New Roman" charset="0"/>
                </a:rPr>
                <a:t>7</a:t>
              </a:r>
              <a:r>
                <a:rPr lang="en-US" b="1" i="1">
                  <a:solidFill>
                    <a:srgbClr val="FF3300"/>
                  </a:solidFill>
                  <a:latin typeface="Times New Roman" charset="0"/>
                </a:rPr>
                <a:t>/</a:t>
              </a:r>
              <a:r>
                <a:rPr lang="en-US" b="1" i="1" baseline="-25000">
                  <a:solidFill>
                    <a:srgbClr val="FF3300"/>
                  </a:solidFill>
                  <a:latin typeface="Times New Roman" charset="0"/>
                </a:rPr>
                <a:t>16</a:t>
              </a:r>
              <a:endParaRPr lang="en-US" b="1" i="1">
                <a:solidFill>
                  <a:srgbClr val="FF3300"/>
                </a:solidFill>
                <a:latin typeface="Times New Roman" charset="0"/>
              </a:endParaRPr>
            </a:p>
            <a:p>
              <a:pPr algn="l"/>
              <a:r>
                <a:rPr lang="en-US" b="1" i="1">
                  <a:solidFill>
                    <a:srgbClr val="FF3300"/>
                  </a:solidFill>
                  <a:latin typeface="Times New Roman" charset="0"/>
                </a:rPr>
                <a:t>x</a:t>
              </a:r>
              <a:r>
                <a:rPr lang="en-US" b="1" i="1" baseline="-25000">
                  <a:solidFill>
                    <a:srgbClr val="FF3300"/>
                  </a:solidFill>
                  <a:latin typeface="Times New Roman" charset="0"/>
                </a:rPr>
                <a:t>2</a:t>
              </a:r>
              <a:r>
                <a:rPr lang="en-US" b="1" i="1">
                  <a:solidFill>
                    <a:srgbClr val="FF3300"/>
                  </a:solidFill>
                  <a:latin typeface="Times New Roman" charset="0"/>
                </a:rPr>
                <a:t> = 2 </a:t>
              </a:r>
              <a:r>
                <a:rPr lang="en-US" b="1" i="1" baseline="30000">
                  <a:solidFill>
                    <a:srgbClr val="FF3300"/>
                  </a:solidFill>
                  <a:latin typeface="Times New Roman" charset="0"/>
                </a:rPr>
                <a:t>11</a:t>
              </a:r>
              <a:r>
                <a:rPr lang="en-US" b="1" i="1">
                  <a:solidFill>
                    <a:srgbClr val="FF3300"/>
                  </a:solidFill>
                  <a:latin typeface="Times New Roman" charset="0"/>
                </a:rPr>
                <a:t>/</a:t>
              </a:r>
              <a:r>
                <a:rPr lang="en-US" b="1" i="1" baseline="-25000">
                  <a:solidFill>
                    <a:srgbClr val="FF3300"/>
                  </a:solidFill>
                  <a:latin typeface="Times New Roman" charset="0"/>
                </a:rPr>
                <a:t>16</a:t>
              </a:r>
              <a:endParaRPr lang="en-US" b="1" i="1" baseline="-2500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7191" name="Line 11"/>
            <p:cNvSpPr>
              <a:spLocks noChangeShapeType="1"/>
            </p:cNvSpPr>
            <p:nvPr/>
          </p:nvSpPr>
          <p:spPr bwMode="auto">
            <a:xfrm flipV="1">
              <a:off x="3552" y="2304"/>
              <a:ext cx="0" cy="105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943600" y="2743200"/>
            <a:ext cx="1730375" cy="825500"/>
            <a:chOff x="3744" y="1584"/>
            <a:chExt cx="1090" cy="520"/>
          </a:xfrm>
        </p:grpSpPr>
        <p:sp>
          <p:nvSpPr>
            <p:cNvPr id="7188" name="Text Box 9"/>
            <p:cNvSpPr txBox="1">
              <a:spLocks noChangeArrowheads="1"/>
            </p:cNvSpPr>
            <p:nvPr/>
          </p:nvSpPr>
          <p:spPr bwMode="auto">
            <a:xfrm>
              <a:off x="4128" y="1584"/>
              <a:ext cx="706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CC3300"/>
                  </a:solidFill>
                  <a:latin typeface="Times New Roman" charset="0"/>
                </a:rPr>
                <a:t>Round up ?</a:t>
              </a:r>
            </a:p>
            <a:p>
              <a:r>
                <a:rPr lang="en-US" sz="1600" i="1">
                  <a:solidFill>
                    <a:srgbClr val="CC3300"/>
                  </a:solidFill>
                  <a:latin typeface="Times New Roman" charset="0"/>
                </a:rPr>
                <a:t>x</a:t>
              </a:r>
              <a:r>
                <a:rPr lang="en-US" sz="1600" i="1" baseline="-25000">
                  <a:solidFill>
                    <a:srgbClr val="CC3300"/>
                  </a:solidFill>
                  <a:latin typeface="Times New Roman" charset="0"/>
                </a:rPr>
                <a:t>1</a:t>
              </a:r>
              <a:r>
                <a:rPr lang="en-US" sz="1600" i="1">
                  <a:solidFill>
                    <a:srgbClr val="CC3300"/>
                  </a:solidFill>
                  <a:latin typeface="Times New Roman" charset="0"/>
                </a:rPr>
                <a:t> = 6</a:t>
              </a:r>
            </a:p>
            <a:p>
              <a:r>
                <a:rPr lang="en-US" sz="1600" i="1">
                  <a:solidFill>
                    <a:srgbClr val="CC3300"/>
                  </a:solidFill>
                  <a:latin typeface="Times New Roman" charset="0"/>
                </a:rPr>
                <a:t>x</a:t>
              </a:r>
              <a:r>
                <a:rPr lang="en-US" sz="1600" i="1" baseline="-25000">
                  <a:solidFill>
                    <a:srgbClr val="CC3300"/>
                  </a:solidFill>
                  <a:latin typeface="Times New Roman" charset="0"/>
                </a:rPr>
                <a:t>2</a:t>
              </a:r>
              <a:r>
                <a:rPr lang="en-US" sz="1600" i="1">
                  <a:solidFill>
                    <a:srgbClr val="CC3300"/>
                  </a:solidFill>
                  <a:latin typeface="Times New Roman" charset="0"/>
                </a:rPr>
                <a:t> = 3</a:t>
              </a:r>
              <a:endParaRPr lang="en-US" sz="1600">
                <a:solidFill>
                  <a:srgbClr val="CC3300"/>
                </a:solidFill>
                <a:latin typeface="Times New Roman" charset="0"/>
              </a:endParaRPr>
            </a:p>
          </p:txBody>
        </p:sp>
        <p:sp>
          <p:nvSpPr>
            <p:cNvPr id="7189" name="Line 12"/>
            <p:cNvSpPr>
              <a:spLocks noChangeShapeType="1"/>
            </p:cNvSpPr>
            <p:nvPr/>
          </p:nvSpPr>
          <p:spPr bwMode="auto">
            <a:xfrm flipH="1">
              <a:off x="3744" y="1872"/>
              <a:ext cx="336" cy="19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410200" y="1905000"/>
            <a:ext cx="1795463" cy="1600200"/>
            <a:chOff x="3408" y="1056"/>
            <a:chExt cx="1131" cy="1008"/>
          </a:xfrm>
        </p:grpSpPr>
        <p:sp>
          <p:nvSpPr>
            <p:cNvPr id="7186" name="Text Box 8"/>
            <p:cNvSpPr txBox="1">
              <a:spLocks noChangeArrowheads="1"/>
            </p:cNvSpPr>
            <p:nvPr/>
          </p:nvSpPr>
          <p:spPr bwMode="auto">
            <a:xfrm>
              <a:off x="3888" y="1056"/>
              <a:ext cx="651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solidFill>
                    <a:srgbClr val="FF66FF"/>
                  </a:solidFill>
                  <a:latin typeface="Times New Roman" charset="0"/>
                </a:rPr>
                <a:t>Round off ?</a:t>
              </a:r>
            </a:p>
            <a:p>
              <a:r>
                <a:rPr lang="en-US" sz="1400" i="1">
                  <a:solidFill>
                    <a:srgbClr val="FF66FF"/>
                  </a:solidFill>
                  <a:latin typeface="Times New Roman" charset="0"/>
                </a:rPr>
                <a:t>x</a:t>
              </a:r>
              <a:r>
                <a:rPr lang="en-US" sz="1400" i="1" baseline="-25000">
                  <a:solidFill>
                    <a:srgbClr val="FF66FF"/>
                  </a:solidFill>
                  <a:latin typeface="Times New Roman" charset="0"/>
                </a:rPr>
                <a:t>1</a:t>
              </a:r>
              <a:r>
                <a:rPr lang="en-US" sz="1400" i="1">
                  <a:solidFill>
                    <a:srgbClr val="FF66FF"/>
                  </a:solidFill>
                  <a:latin typeface="Times New Roman" charset="0"/>
                </a:rPr>
                <a:t> = 5</a:t>
              </a:r>
            </a:p>
            <a:p>
              <a:r>
                <a:rPr lang="en-US" sz="1400" i="1">
                  <a:solidFill>
                    <a:srgbClr val="FF66FF"/>
                  </a:solidFill>
                  <a:latin typeface="Times New Roman" charset="0"/>
                </a:rPr>
                <a:t>x</a:t>
              </a:r>
              <a:r>
                <a:rPr lang="en-US" sz="1400" i="1" baseline="-25000">
                  <a:solidFill>
                    <a:srgbClr val="FF66FF"/>
                  </a:solidFill>
                  <a:latin typeface="Times New Roman" charset="0"/>
                </a:rPr>
                <a:t>2</a:t>
              </a:r>
              <a:r>
                <a:rPr lang="en-US" sz="1400" i="1">
                  <a:solidFill>
                    <a:srgbClr val="FF66FF"/>
                  </a:solidFill>
                  <a:latin typeface="Times New Roman" charset="0"/>
                </a:rPr>
                <a:t> = 3</a:t>
              </a:r>
              <a:endParaRPr lang="en-US" sz="1400">
                <a:solidFill>
                  <a:srgbClr val="FF66FF"/>
                </a:solidFill>
                <a:latin typeface="Times New Roman" charset="0"/>
              </a:endParaRPr>
            </a:p>
          </p:txBody>
        </p:sp>
        <p:sp>
          <p:nvSpPr>
            <p:cNvPr id="7187" name="Line 13"/>
            <p:cNvSpPr>
              <a:spLocks noChangeShapeType="1"/>
            </p:cNvSpPr>
            <p:nvPr/>
          </p:nvSpPr>
          <p:spPr bwMode="auto">
            <a:xfrm flipH="1">
              <a:off x="3408" y="1488"/>
              <a:ext cx="576" cy="576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410200" y="3886200"/>
            <a:ext cx="3121025" cy="825500"/>
            <a:chOff x="3408" y="2304"/>
            <a:chExt cx="1966" cy="520"/>
          </a:xfrm>
        </p:grpSpPr>
        <p:sp>
          <p:nvSpPr>
            <p:cNvPr id="7184" name="Text Box 10"/>
            <p:cNvSpPr txBox="1">
              <a:spLocks noChangeArrowheads="1"/>
            </p:cNvSpPr>
            <p:nvPr/>
          </p:nvSpPr>
          <p:spPr bwMode="auto">
            <a:xfrm>
              <a:off x="4512" y="2304"/>
              <a:ext cx="862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9900CC"/>
                  </a:solidFill>
                  <a:latin typeface="Times New Roman" charset="0"/>
                </a:rPr>
                <a:t>Round down ?</a:t>
              </a:r>
            </a:p>
            <a:p>
              <a:r>
                <a:rPr lang="en-US" sz="1600" i="1">
                  <a:solidFill>
                    <a:srgbClr val="9900CC"/>
                  </a:solidFill>
                  <a:latin typeface="Times New Roman" charset="0"/>
                </a:rPr>
                <a:t>x</a:t>
              </a:r>
              <a:r>
                <a:rPr lang="en-US" sz="1600" i="1" baseline="-25000">
                  <a:solidFill>
                    <a:srgbClr val="9900CC"/>
                  </a:solidFill>
                  <a:latin typeface="Times New Roman" charset="0"/>
                </a:rPr>
                <a:t>1</a:t>
              </a:r>
              <a:r>
                <a:rPr lang="en-US" sz="1600" i="1">
                  <a:solidFill>
                    <a:srgbClr val="9900CC"/>
                  </a:solidFill>
                  <a:latin typeface="Times New Roman" charset="0"/>
                </a:rPr>
                <a:t> = 5</a:t>
              </a:r>
            </a:p>
            <a:p>
              <a:r>
                <a:rPr lang="en-US" sz="1600" i="1">
                  <a:solidFill>
                    <a:srgbClr val="9900CC"/>
                  </a:solidFill>
                  <a:latin typeface="Times New Roman" charset="0"/>
                </a:rPr>
                <a:t>x</a:t>
              </a:r>
              <a:r>
                <a:rPr lang="en-US" sz="1600" i="1" baseline="-25000">
                  <a:solidFill>
                    <a:srgbClr val="9900CC"/>
                  </a:solidFill>
                  <a:latin typeface="Times New Roman" charset="0"/>
                </a:rPr>
                <a:t>2</a:t>
              </a:r>
              <a:r>
                <a:rPr lang="en-US" sz="1600" i="1">
                  <a:solidFill>
                    <a:srgbClr val="9900CC"/>
                  </a:solidFill>
                  <a:latin typeface="Times New Roman" charset="0"/>
                </a:rPr>
                <a:t> = 2</a:t>
              </a:r>
              <a:endParaRPr lang="en-US">
                <a:solidFill>
                  <a:srgbClr val="9900CC"/>
                </a:solidFill>
                <a:latin typeface="Times New Roman" charset="0"/>
              </a:endParaRPr>
            </a:p>
          </p:txBody>
        </p:sp>
        <p:sp>
          <p:nvSpPr>
            <p:cNvPr id="7185" name="Line 14"/>
            <p:cNvSpPr>
              <a:spLocks noChangeShapeType="1"/>
            </p:cNvSpPr>
            <p:nvPr/>
          </p:nvSpPr>
          <p:spPr bwMode="auto">
            <a:xfrm flipH="1" flipV="1">
              <a:off x="3408" y="2352"/>
              <a:ext cx="960" cy="288"/>
            </a:xfrm>
            <a:prstGeom prst="line">
              <a:avLst/>
            </a:prstGeom>
            <a:noFill/>
            <a:ln w="9525">
              <a:solidFill>
                <a:srgbClr val="9900CC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77" name="Text Box 15"/>
          <p:cNvSpPr txBox="1">
            <a:spLocks noChangeArrowheads="1"/>
          </p:cNvSpPr>
          <p:nvPr/>
        </p:nvSpPr>
        <p:spPr bwMode="auto">
          <a:xfrm>
            <a:off x="152400" y="2286000"/>
            <a:ext cx="2402167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charset="0"/>
              </a:rPr>
              <a:t>Max 1200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x</a:t>
            </a:r>
            <a:r>
              <a:rPr lang="en-US" i="1" baseline="-25000" dirty="0">
                <a:solidFill>
                  <a:schemeClr val="tx1"/>
                </a:solidFill>
                <a:latin typeface="Times New Roman" charset="0"/>
              </a:rPr>
              <a:t>1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 + </a:t>
            </a:r>
            <a:r>
              <a:rPr lang="en-US" dirty="0">
                <a:solidFill>
                  <a:schemeClr val="tx1"/>
                </a:solidFill>
                <a:latin typeface="Times New Roman" charset="0"/>
              </a:rPr>
              <a:t>2000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x</a:t>
            </a:r>
            <a:r>
              <a:rPr lang="en-US" i="1" baseline="-25000" dirty="0">
                <a:solidFill>
                  <a:schemeClr val="tx1"/>
                </a:solidFill>
                <a:latin typeface="Times New Roman" charset="0"/>
              </a:rPr>
              <a:t>2</a:t>
            </a:r>
            <a:endParaRPr lang="en-US" i="1" dirty="0" smtClean="0">
              <a:solidFill>
                <a:schemeClr val="tx1"/>
              </a:solidFill>
              <a:latin typeface="Times New Roman" charset="0"/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  <a:latin typeface="Times New Roman" charset="0"/>
              </a:rPr>
              <a:t>s.t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</a:rPr>
              <a:t>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charset="0"/>
              </a:rPr>
              <a:t>2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x</a:t>
            </a:r>
            <a:r>
              <a:rPr lang="en-US" i="1" baseline="-25000" dirty="0">
                <a:solidFill>
                  <a:schemeClr val="tx1"/>
                </a:solidFill>
                <a:latin typeface="Times New Roman" charset="0"/>
              </a:rPr>
              <a:t>1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 + </a:t>
            </a:r>
            <a:r>
              <a:rPr lang="en-US" dirty="0">
                <a:solidFill>
                  <a:schemeClr val="tx1"/>
                </a:solidFill>
                <a:latin typeface="Times New Roman" charset="0"/>
              </a:rPr>
              <a:t>6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x</a:t>
            </a:r>
            <a:r>
              <a:rPr lang="en-US" i="1" baseline="-25000" dirty="0">
                <a:solidFill>
                  <a:schemeClr val="tx1"/>
                </a:solidFill>
                <a:latin typeface="Times New Roman" charset="0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sym typeface="Symbol" charset="2"/>
              </a:rPr>
              <a:t>≤ </a:t>
            </a:r>
            <a:r>
              <a:rPr lang="en-US" dirty="0">
                <a:solidFill>
                  <a:schemeClr val="tx1"/>
                </a:solidFill>
                <a:latin typeface="Times New Roman" charset="0"/>
                <a:sym typeface="Symbol" charset="2"/>
              </a:rPr>
              <a:t>27</a:t>
            </a:r>
            <a:endParaRPr lang="en-US" dirty="0" smtClean="0">
              <a:solidFill>
                <a:schemeClr val="tx1"/>
              </a:solidFill>
              <a:latin typeface="Times New Roman" charset="0"/>
              <a:sym typeface="Symbol" charset="2"/>
            </a:endParaRPr>
          </a:p>
          <a:p>
            <a:pPr algn="l"/>
            <a:r>
              <a:rPr lang="en-US" i="1" dirty="0" smtClean="0">
                <a:solidFill>
                  <a:schemeClr val="tx1"/>
                </a:solidFill>
                <a:latin typeface="Times New Roman" charset="0"/>
              </a:rPr>
              <a:t>x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charset="0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sym typeface="Symbol" charset="2"/>
              </a:rPr>
              <a:t>≥ </a:t>
            </a:r>
            <a:r>
              <a:rPr lang="en-US" dirty="0">
                <a:solidFill>
                  <a:schemeClr val="tx1"/>
                </a:solidFill>
                <a:latin typeface="Times New Roman" charset="0"/>
                <a:sym typeface="Symbol" charset="2"/>
              </a:rPr>
              <a:t>2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charset="0"/>
              </a:rPr>
              <a:t>3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x</a:t>
            </a:r>
            <a:r>
              <a:rPr lang="en-US" i="1" baseline="-25000" dirty="0">
                <a:solidFill>
                  <a:schemeClr val="tx1"/>
                </a:solidFill>
                <a:latin typeface="Times New Roman" charset="0"/>
              </a:rPr>
              <a:t>1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 + </a:t>
            </a:r>
            <a:r>
              <a:rPr lang="en-US" dirty="0">
                <a:solidFill>
                  <a:schemeClr val="tx1"/>
                </a:solidFill>
                <a:latin typeface="Times New Roman" charset="0"/>
              </a:rPr>
              <a:t> 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x</a:t>
            </a:r>
            <a:r>
              <a:rPr lang="en-US" i="1" baseline="-25000" dirty="0">
                <a:solidFill>
                  <a:schemeClr val="tx1"/>
                </a:solidFill>
                <a:latin typeface="Times New Roman" charset="0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sym typeface="Symbol" charset="2"/>
              </a:rPr>
              <a:t>≤ 19</a:t>
            </a:r>
            <a:endParaRPr lang="en-US" dirty="0">
              <a:solidFill>
                <a:schemeClr val="tx1"/>
              </a:solidFill>
              <a:latin typeface="Times New Roman" charset="0"/>
              <a:sym typeface="Symbol" charset="2"/>
            </a:endParaRPr>
          </a:p>
          <a:p>
            <a:pPr algn="l"/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x</a:t>
            </a:r>
            <a:r>
              <a:rPr lang="en-US" i="1" baseline="-25000" dirty="0">
                <a:solidFill>
                  <a:schemeClr val="tx1"/>
                </a:solidFill>
                <a:latin typeface="Times New Roman" charset="0"/>
              </a:rPr>
              <a:t>1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 , </a:t>
            </a:r>
            <a:r>
              <a:rPr lang="en-US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x</a:t>
            </a:r>
            <a:r>
              <a:rPr lang="en-US" i="1" baseline="-25000" dirty="0">
                <a:solidFill>
                  <a:schemeClr val="tx1"/>
                </a:solidFill>
                <a:latin typeface="Times New Roman" charset="0"/>
              </a:rPr>
              <a:t>2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sym typeface="Symbol" charset="2"/>
              </a:rPr>
              <a:t>≥ 0 </a:t>
            </a:r>
            <a:r>
              <a:rPr lang="en-US" dirty="0">
                <a:solidFill>
                  <a:srgbClr val="FF3300"/>
                </a:solidFill>
                <a:latin typeface="Times New Roman" charset="0"/>
                <a:sym typeface="Symbol" charset="2"/>
              </a:rPr>
              <a:t>and </a:t>
            </a:r>
            <a:r>
              <a:rPr lang="en-US" b="1" dirty="0">
                <a:solidFill>
                  <a:srgbClr val="FF3300"/>
                </a:solidFill>
                <a:latin typeface="Times New Roman" charset="0"/>
                <a:sym typeface="Symbol" charset="2"/>
              </a:rPr>
              <a:t>Integer</a:t>
            </a:r>
            <a:endParaRPr lang="en-US" dirty="0">
              <a:solidFill>
                <a:srgbClr val="FF3300"/>
              </a:solidFill>
              <a:latin typeface="Times New Roman" charset="0"/>
              <a:sym typeface="Symbol" charset="2"/>
            </a:endParaRPr>
          </a:p>
        </p:txBody>
      </p:sp>
      <p:sp>
        <p:nvSpPr>
          <p:cNvPr id="83986" name="Text Box 18"/>
          <p:cNvSpPr txBox="1">
            <a:spLocks noChangeArrowheads="1"/>
          </p:cNvSpPr>
          <p:nvPr/>
        </p:nvSpPr>
        <p:spPr bwMode="auto">
          <a:xfrm>
            <a:off x="2738438" y="1295400"/>
            <a:ext cx="4294765" cy="369332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entury Gothic" charset="0"/>
              </a:rPr>
              <a:t>LP relaxation, then round </a:t>
            </a:r>
            <a:r>
              <a:rPr lang="en-US" b="1" dirty="0" smtClean="0">
                <a:solidFill>
                  <a:srgbClr val="FFFF00"/>
                </a:solidFill>
                <a:latin typeface="Century Gothic" charset="0"/>
              </a:rPr>
              <a:t>to integers?</a:t>
            </a:r>
            <a:endParaRPr lang="en-US" b="1" dirty="0">
              <a:solidFill>
                <a:srgbClr val="FFFF00"/>
              </a:solidFill>
              <a:latin typeface="Century Gothic" charset="0"/>
            </a:endParaRP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943600" y="3962400"/>
            <a:ext cx="1738313" cy="1862138"/>
            <a:chOff x="3744" y="2496"/>
            <a:chExt cx="1095" cy="1173"/>
          </a:xfrm>
        </p:grpSpPr>
        <p:sp>
          <p:nvSpPr>
            <p:cNvPr id="7182" name="Line 23"/>
            <p:cNvSpPr>
              <a:spLocks noChangeShapeType="1"/>
            </p:cNvSpPr>
            <p:nvPr/>
          </p:nvSpPr>
          <p:spPr bwMode="auto">
            <a:xfrm flipH="1" flipV="1">
              <a:off x="3744" y="2496"/>
              <a:ext cx="768" cy="768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3" name="Text Box 24"/>
            <p:cNvSpPr txBox="1">
              <a:spLocks noChangeArrowheads="1"/>
            </p:cNvSpPr>
            <p:nvPr/>
          </p:nvSpPr>
          <p:spPr bwMode="auto">
            <a:xfrm>
              <a:off x="4472" y="3303"/>
              <a:ext cx="36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i="1">
                  <a:solidFill>
                    <a:schemeClr val="accent1"/>
                  </a:solidFill>
                  <a:latin typeface="Times New Roman" charset="0"/>
                </a:rPr>
                <a:t>x</a:t>
              </a:r>
              <a:r>
                <a:rPr lang="en-US" sz="1600" i="1" baseline="-25000">
                  <a:solidFill>
                    <a:schemeClr val="accent1"/>
                  </a:solidFill>
                  <a:latin typeface="Times New Roman" charset="0"/>
                </a:rPr>
                <a:t>1</a:t>
              </a:r>
              <a:r>
                <a:rPr lang="en-US" sz="1600" i="1">
                  <a:solidFill>
                    <a:schemeClr val="accent1"/>
                  </a:solidFill>
                  <a:latin typeface="Times New Roman" charset="0"/>
                </a:rPr>
                <a:t>=6</a:t>
              </a:r>
            </a:p>
            <a:p>
              <a:r>
                <a:rPr lang="en-US" sz="1600" i="1">
                  <a:solidFill>
                    <a:schemeClr val="accent1"/>
                  </a:solidFill>
                  <a:latin typeface="Times New Roman" charset="0"/>
                </a:rPr>
                <a:t>x</a:t>
              </a:r>
              <a:r>
                <a:rPr lang="en-US" sz="1600" i="1" baseline="-25000">
                  <a:solidFill>
                    <a:schemeClr val="accent1"/>
                  </a:solidFill>
                  <a:latin typeface="Times New Roman" charset="0"/>
                </a:rPr>
                <a:t>2</a:t>
              </a:r>
              <a:r>
                <a:rPr lang="en-US" sz="1600" i="1">
                  <a:solidFill>
                    <a:schemeClr val="accent1"/>
                  </a:solidFill>
                  <a:latin typeface="Times New Roman" charset="0"/>
                </a:rPr>
                <a:t>=2</a:t>
              </a:r>
            </a:p>
          </p:txBody>
        </p:sp>
      </p:grpSp>
      <p:sp>
        <p:nvSpPr>
          <p:cNvPr id="718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62297A16-C0E0-0541-8A75-3254CE86F3AB}" type="slidenum">
              <a:rPr lang="en-US"/>
              <a:pPr/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Solving Integer Programming Problem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447800"/>
            <a:ext cx="5370513" cy="330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457200" y="5106988"/>
            <a:ext cx="8153400" cy="708025"/>
          </a:xfrm>
          <a:prstGeom prst="rect">
            <a:avLst/>
          </a:prstGeom>
          <a:solidFill>
            <a:srgbClr val="0000FF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l">
              <a:buFontTx/>
              <a:buChar char="•"/>
            </a:pPr>
            <a:r>
              <a:rPr lang="en-US" sz="2000" b="1">
                <a:solidFill>
                  <a:srgbClr val="FFFF00"/>
                </a:solidFill>
                <a:latin typeface="Century Gothic" charset="0"/>
              </a:rPr>
              <a:t> LP relaxation gives an upper bound for Maximization Problem</a:t>
            </a:r>
          </a:p>
          <a:p>
            <a:pPr algn="l">
              <a:buFontTx/>
              <a:buChar char="•"/>
            </a:pPr>
            <a:r>
              <a:rPr lang="en-US" sz="2000" b="1">
                <a:solidFill>
                  <a:srgbClr val="FFFF00"/>
                </a:solidFill>
                <a:latin typeface="Century Gothic" charset="0"/>
              </a:rPr>
              <a:t> LP relaxation gives a lower bound for Minimization Problem</a:t>
            </a:r>
          </a:p>
        </p:txBody>
      </p:sp>
      <p:grpSp>
        <p:nvGrpSpPr>
          <p:cNvPr id="8198" name="Group 10"/>
          <p:cNvGrpSpPr>
            <a:grpSpLocks/>
          </p:cNvGrpSpPr>
          <p:nvPr/>
        </p:nvGrpSpPr>
        <p:grpSpPr bwMode="auto">
          <a:xfrm>
            <a:off x="3962400" y="1371600"/>
            <a:ext cx="3213100" cy="1752600"/>
            <a:chOff x="2496" y="864"/>
            <a:chExt cx="2024" cy="1104"/>
          </a:xfrm>
        </p:grpSpPr>
        <p:sp>
          <p:nvSpPr>
            <p:cNvPr id="8203" name="Text Box 7"/>
            <p:cNvSpPr txBox="1">
              <a:spLocks noChangeArrowheads="1"/>
            </p:cNvSpPr>
            <p:nvPr/>
          </p:nvSpPr>
          <p:spPr bwMode="auto">
            <a:xfrm>
              <a:off x="3744" y="864"/>
              <a:ext cx="77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IP Optimal</a:t>
              </a:r>
            </a:p>
            <a:p>
              <a:pPr algn="l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x</a:t>
              </a:r>
              <a:r>
                <a:rPr lang="en-US" b="1" i="1" baseline="-25000">
                  <a:solidFill>
                    <a:schemeClr val="accent2"/>
                  </a:solidFill>
                  <a:latin typeface="Times New Roman" charset="0"/>
                </a:rPr>
                <a:t>1</a:t>
              </a:r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 = 4</a:t>
              </a:r>
            </a:p>
            <a:p>
              <a:pPr algn="l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x</a:t>
              </a:r>
              <a:r>
                <a:rPr lang="en-US" b="1" i="1" baseline="-25000">
                  <a:solidFill>
                    <a:schemeClr val="accent2"/>
                  </a:solidFill>
                  <a:latin typeface="Times New Roman" charset="0"/>
                </a:rPr>
                <a:t>2</a:t>
              </a:r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 = 3</a:t>
              </a:r>
              <a:endParaRPr lang="en-US" b="1" i="1" baseline="-25000">
                <a:solidFill>
                  <a:schemeClr val="accent2"/>
                </a:solidFill>
                <a:latin typeface="Times New Roman" charset="0"/>
              </a:endParaRPr>
            </a:p>
          </p:txBody>
        </p:sp>
        <p:sp>
          <p:nvSpPr>
            <p:cNvPr id="8204" name="Line 9"/>
            <p:cNvSpPr>
              <a:spLocks noChangeShapeType="1"/>
            </p:cNvSpPr>
            <p:nvPr/>
          </p:nvSpPr>
          <p:spPr bwMode="auto">
            <a:xfrm flipH="1">
              <a:off x="2496" y="1440"/>
              <a:ext cx="120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99" name="Line 11"/>
          <p:cNvSpPr>
            <a:spLocks noChangeShapeType="1"/>
          </p:cNvSpPr>
          <p:nvPr/>
        </p:nvSpPr>
        <p:spPr bwMode="auto">
          <a:xfrm flipV="1">
            <a:off x="4800600" y="2743200"/>
            <a:ext cx="1752600" cy="533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0" name="Text Box 12"/>
          <p:cNvSpPr txBox="1">
            <a:spLocks noChangeArrowheads="1"/>
          </p:cNvSpPr>
          <p:nvPr/>
        </p:nvSpPr>
        <p:spPr bwMode="auto">
          <a:xfrm>
            <a:off x="6553200" y="2209800"/>
            <a:ext cx="2305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i="1">
                <a:solidFill>
                  <a:srgbClr val="FF3300"/>
                </a:solidFill>
                <a:latin typeface="Times New Roman" charset="0"/>
              </a:rPr>
              <a:t>LP Relaxation Optimal</a:t>
            </a:r>
          </a:p>
          <a:p>
            <a:pPr algn="l"/>
            <a:r>
              <a:rPr lang="en-US" i="1">
                <a:solidFill>
                  <a:srgbClr val="FF3300"/>
                </a:solidFill>
                <a:latin typeface="Times New Roman" charset="0"/>
              </a:rPr>
              <a:t>x</a:t>
            </a:r>
            <a:r>
              <a:rPr lang="en-US" i="1" baseline="-25000">
                <a:solidFill>
                  <a:srgbClr val="FF3300"/>
                </a:solidFill>
                <a:latin typeface="Times New Roman" charset="0"/>
              </a:rPr>
              <a:t>1</a:t>
            </a:r>
            <a:r>
              <a:rPr lang="en-US" i="1">
                <a:solidFill>
                  <a:srgbClr val="FF3300"/>
                </a:solidFill>
                <a:latin typeface="Times New Roman" charset="0"/>
              </a:rPr>
              <a:t> = 5 </a:t>
            </a:r>
            <a:r>
              <a:rPr lang="en-US" i="1" baseline="30000">
                <a:solidFill>
                  <a:srgbClr val="FF3300"/>
                </a:solidFill>
                <a:latin typeface="Times New Roman" charset="0"/>
              </a:rPr>
              <a:t>7</a:t>
            </a:r>
            <a:r>
              <a:rPr lang="en-US" i="1">
                <a:solidFill>
                  <a:srgbClr val="FF3300"/>
                </a:solidFill>
                <a:latin typeface="Times New Roman" charset="0"/>
              </a:rPr>
              <a:t>/</a:t>
            </a:r>
            <a:r>
              <a:rPr lang="en-US" i="1" baseline="-25000">
                <a:solidFill>
                  <a:srgbClr val="FF3300"/>
                </a:solidFill>
                <a:latin typeface="Times New Roman" charset="0"/>
              </a:rPr>
              <a:t>16</a:t>
            </a:r>
            <a:endParaRPr lang="en-US" i="1">
              <a:solidFill>
                <a:srgbClr val="FF3300"/>
              </a:solidFill>
              <a:latin typeface="Times New Roman" charset="0"/>
            </a:endParaRPr>
          </a:p>
          <a:p>
            <a:pPr algn="l"/>
            <a:r>
              <a:rPr lang="en-US" i="1">
                <a:solidFill>
                  <a:srgbClr val="FF3300"/>
                </a:solidFill>
                <a:latin typeface="Times New Roman" charset="0"/>
              </a:rPr>
              <a:t>x</a:t>
            </a:r>
            <a:r>
              <a:rPr lang="en-US" i="1" baseline="-25000">
                <a:solidFill>
                  <a:srgbClr val="FF3300"/>
                </a:solidFill>
                <a:latin typeface="Times New Roman" charset="0"/>
              </a:rPr>
              <a:t>2</a:t>
            </a:r>
            <a:r>
              <a:rPr lang="en-US" i="1">
                <a:solidFill>
                  <a:srgbClr val="FF3300"/>
                </a:solidFill>
                <a:latin typeface="Times New Roman" charset="0"/>
              </a:rPr>
              <a:t> = 2 </a:t>
            </a:r>
            <a:r>
              <a:rPr lang="en-US" i="1" baseline="30000">
                <a:solidFill>
                  <a:srgbClr val="FF3300"/>
                </a:solidFill>
                <a:latin typeface="Times New Roman" charset="0"/>
              </a:rPr>
              <a:t>11</a:t>
            </a:r>
            <a:r>
              <a:rPr lang="en-US" i="1">
                <a:solidFill>
                  <a:srgbClr val="FF3300"/>
                </a:solidFill>
                <a:latin typeface="Times New Roman" charset="0"/>
              </a:rPr>
              <a:t>/</a:t>
            </a:r>
            <a:r>
              <a:rPr lang="en-US" i="1" baseline="-25000">
                <a:solidFill>
                  <a:srgbClr val="FF3300"/>
                </a:solidFill>
                <a:latin typeface="Times New Roman" charset="0"/>
              </a:rPr>
              <a:t>16</a:t>
            </a:r>
            <a:endParaRPr lang="en-US" i="1" baseline="-25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20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232AECC9-F8DB-8946-AA2A-CE2A98A2CD42}" type="slidenum">
              <a:rPr lang="en-US"/>
              <a:pPr/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Possible Solution Methods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</a:rPr>
              <a:t>Enumeration</a:t>
            </a:r>
          </a:p>
          <a:p>
            <a:pPr lvl="1"/>
            <a:r>
              <a:rPr lang="en-US" dirty="0">
                <a:latin typeface="Century Gothic" charset="0"/>
              </a:rPr>
              <a:t>Will yield the optimal solution</a:t>
            </a:r>
          </a:p>
          <a:p>
            <a:pPr lvl="1"/>
            <a:r>
              <a:rPr lang="en-US" dirty="0">
                <a:latin typeface="Century Gothic" charset="0"/>
              </a:rPr>
              <a:t>Time consuming</a:t>
            </a:r>
          </a:p>
          <a:p>
            <a:r>
              <a:rPr lang="en-US" dirty="0">
                <a:latin typeface="Century Gothic" charset="0"/>
              </a:rPr>
              <a:t>Branch and Bound </a:t>
            </a:r>
          </a:p>
          <a:p>
            <a:pPr lvl="1"/>
            <a:r>
              <a:rPr lang="en-US" dirty="0">
                <a:latin typeface="Century Gothic" charset="0"/>
              </a:rPr>
              <a:t>Used by most software </a:t>
            </a:r>
            <a:r>
              <a:rPr lang="en-US" dirty="0" smtClean="0">
                <a:latin typeface="Century Gothic" charset="0"/>
              </a:rPr>
              <a:t>packages (incl. Excel)</a:t>
            </a:r>
          </a:p>
          <a:p>
            <a:pPr lvl="1"/>
            <a:r>
              <a:rPr lang="en-US" dirty="0">
                <a:latin typeface="Century Gothic" charset="0"/>
              </a:rPr>
              <a:t>Will yield the optimal solution</a:t>
            </a:r>
          </a:p>
          <a:p>
            <a:pPr lvl="1"/>
            <a:r>
              <a:rPr lang="en-US" dirty="0">
                <a:latin typeface="Century Gothic" charset="0"/>
              </a:rPr>
              <a:t>More efficient than enumeration</a:t>
            </a:r>
          </a:p>
        </p:txBody>
      </p:sp>
      <p:sp>
        <p:nvSpPr>
          <p:cNvPr id="922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and Bound 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Century Gothic" pitchFamily="34" charset="0"/>
              </a:rPr>
              <a:t>10/14/2013,    10/16/2013</a:t>
            </a:r>
            <a:endParaRPr lang="en-US">
              <a:latin typeface="Century Gothic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smtClean="0">
              <a:latin typeface="Century Gothic" pitchFamily="34" charset="0"/>
            </a:endParaRPr>
          </a:p>
          <a:p>
            <a:fld id="{BF1E9E96-D567-6941-BB4B-4065B7359FF7}" type="slidenum">
              <a:rPr lang="en-US" smtClean="0">
                <a:latin typeface="Century Gothic" pitchFamily="34" charset="0"/>
              </a:rPr>
              <a:pPr/>
              <a:t>9</a:t>
            </a:fld>
            <a:endParaRPr lang="en-US"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5657671"/>
            <a:ext cx="716280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entury Gothic" pitchFamily="34" charset="0"/>
              </a:rPr>
              <a:t>Remember one of the most fundamental insights of linear programming: as soon as an additional constraint is added to a </a:t>
            </a:r>
            <a:r>
              <a:rPr lang="en-US" b="1" dirty="0" smtClean="0">
                <a:latin typeface="Century Gothic" pitchFamily="34" charset="0"/>
              </a:rPr>
              <a:t>maximization problem</a:t>
            </a:r>
            <a:r>
              <a:rPr lang="en-US" dirty="0" smtClean="0">
                <a:latin typeface="Century Gothic" pitchFamily="34" charset="0"/>
              </a:rPr>
              <a:t>, the objective function value STAYS THE SAME OR IT DECREASES. (Why?)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74320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itchFamily="34" charset="0"/>
                <a:ea typeface="Zapf Dingbats"/>
                <a:cs typeface="Zapf Dingbats"/>
              </a:rPr>
              <a:t>✗</a:t>
            </a:r>
            <a:endParaRPr lang="en-US" sz="3600" dirty="0">
              <a:solidFill>
                <a:schemeClr val="accent2">
                  <a:lumMod val="60000"/>
                  <a:lumOff val="4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34400" y="396240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itchFamily="34" charset="0"/>
                <a:ea typeface="Zapf Dingbats"/>
                <a:cs typeface="Zapf Dingbats"/>
              </a:rPr>
              <a:t>✗</a:t>
            </a:r>
            <a:endParaRPr lang="en-US" sz="3600" dirty="0">
              <a:solidFill>
                <a:schemeClr val="accent2">
                  <a:lumMod val="60000"/>
                  <a:lumOff val="4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9400" y="411480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itchFamily="34" charset="0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chemeClr val="accent2">
                  <a:lumMod val="60000"/>
                  <a:lumOff val="4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5600" y="1219200"/>
            <a:ext cx="2422458" cy="7386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entury Gothic" pitchFamily="34" charset="0"/>
              </a:rPr>
              <a:t>LP Relaxation</a:t>
            </a:r>
          </a:p>
          <a:p>
            <a:r>
              <a:rPr lang="en-US" sz="1400" b="1" dirty="0" smtClean="0">
                <a:latin typeface="Century Gothic" pitchFamily="34" charset="0"/>
              </a:rPr>
              <a:t>OBJ. </a:t>
            </a:r>
            <a:r>
              <a:rPr lang="en-US" sz="1400" b="1" dirty="0" err="1" smtClean="0">
                <a:latin typeface="Century Gothic" pitchFamily="34" charset="0"/>
              </a:rPr>
              <a:t>Funct</a:t>
            </a:r>
            <a:r>
              <a:rPr lang="en-US" sz="1400" b="1" dirty="0" smtClean="0">
                <a:latin typeface="Century Gothic" pitchFamily="34" charset="0"/>
              </a:rPr>
              <a:t>. Val.=11900</a:t>
            </a:r>
          </a:p>
          <a:p>
            <a:r>
              <a:rPr lang="en-US" sz="1400" b="1" dirty="0" smtClean="0">
                <a:latin typeface="Century Gothic" pitchFamily="34" charset="0"/>
              </a:rPr>
              <a:t>X</a:t>
            </a:r>
            <a:r>
              <a:rPr lang="en-US" sz="1400" b="1" baseline="-25000" dirty="0" smtClean="0">
                <a:latin typeface="Century Gothic" pitchFamily="34" charset="0"/>
              </a:rPr>
              <a:t>1</a:t>
            </a:r>
            <a:r>
              <a:rPr lang="en-US" sz="1400" b="1" dirty="0" smtClean="0">
                <a:latin typeface="Century Gothic" pitchFamily="34" charset="0"/>
              </a:rPr>
              <a:t>=5+(7/16), x</a:t>
            </a:r>
            <a:r>
              <a:rPr lang="en-US" sz="1400" b="1" baseline="-25000" dirty="0" smtClean="0">
                <a:latin typeface="Century Gothic" pitchFamily="34" charset="0"/>
              </a:rPr>
              <a:t>2</a:t>
            </a:r>
            <a:r>
              <a:rPr lang="en-US" sz="1400" b="1" dirty="0" smtClean="0">
                <a:latin typeface="Century Gothic" pitchFamily="34" charset="0"/>
              </a:rPr>
              <a:t>=2+(11/16)</a:t>
            </a:r>
            <a:endParaRPr lang="en-US" sz="1400" b="1" dirty="0">
              <a:latin typeface="Century Gothic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-76200" y="1957864"/>
            <a:ext cx="8661355" cy="1384756"/>
            <a:chOff x="-76200" y="1957864"/>
            <a:chExt cx="8661355" cy="1384756"/>
          </a:xfrm>
        </p:grpSpPr>
        <p:sp>
          <p:nvSpPr>
            <p:cNvPr id="8" name="TextBox 7"/>
            <p:cNvSpPr txBox="1"/>
            <p:nvPr/>
          </p:nvSpPr>
          <p:spPr>
            <a:xfrm>
              <a:off x="3962400" y="1981200"/>
              <a:ext cx="190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/>
                  </a:solidFill>
                  <a:latin typeface="Century Gothic" pitchFamily="34" charset="0"/>
                </a:rPr>
                <a:t>Branching on x</a:t>
              </a:r>
              <a:r>
                <a:rPr lang="en-US" sz="1600" b="1" baseline="-25000" dirty="0" smtClean="0">
                  <a:solidFill>
                    <a:schemeClr val="tx1"/>
                  </a:solidFill>
                  <a:latin typeface="Century Gothic" pitchFamily="34" charset="0"/>
                </a:rPr>
                <a:t>2</a:t>
              </a:r>
              <a:endParaRPr lang="en-US" sz="1600" b="1" dirty="0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09153" y="2743200"/>
              <a:ext cx="2194833" cy="52322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entury Gothic" pitchFamily="34" charset="0"/>
                </a:rPr>
                <a:t>OBJ. </a:t>
              </a:r>
              <a:r>
                <a:rPr lang="en-US" sz="1400" b="1" dirty="0" err="1" smtClean="0">
                  <a:latin typeface="Century Gothic" pitchFamily="34" charset="0"/>
                </a:rPr>
                <a:t>Funct</a:t>
              </a:r>
              <a:r>
                <a:rPr lang="en-US" sz="1400" b="1" dirty="0" smtClean="0">
                  <a:latin typeface="Century Gothic" pitchFamily="34" charset="0"/>
                </a:rPr>
                <a:t>. Val.=11,400</a:t>
              </a:r>
            </a:p>
            <a:p>
              <a:r>
                <a:rPr lang="en-US" sz="1400" b="1" dirty="0" smtClean="0">
                  <a:latin typeface="Century Gothic" pitchFamily="34" charset="0"/>
                </a:rPr>
                <a:t>x</a:t>
              </a:r>
              <a:r>
                <a:rPr lang="en-US" sz="1400" b="1" baseline="-25000" dirty="0" smtClean="0">
                  <a:latin typeface="Century Gothic" pitchFamily="34" charset="0"/>
                </a:rPr>
                <a:t>1</a:t>
              </a:r>
              <a:r>
                <a:rPr lang="en-US" sz="1400" b="1" dirty="0" smtClean="0">
                  <a:latin typeface="Century Gothic" pitchFamily="34" charset="0"/>
                </a:rPr>
                <a:t>=9/2, x</a:t>
              </a:r>
              <a:r>
                <a:rPr lang="en-US" sz="1400" b="1" baseline="-25000" dirty="0" smtClean="0">
                  <a:latin typeface="Century Gothic" pitchFamily="34" charset="0"/>
                </a:rPr>
                <a:t>2</a:t>
              </a:r>
              <a:r>
                <a:rPr lang="en-US" sz="1400" b="1" dirty="0" smtClean="0">
                  <a:latin typeface="Century Gothic" pitchFamily="34" charset="0"/>
                </a:rPr>
                <a:t>=3</a:t>
              </a:r>
              <a:endParaRPr lang="en-US" sz="1400" b="1" dirty="0">
                <a:latin typeface="Century Gothic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41953" y="2819400"/>
              <a:ext cx="2194833" cy="52322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entury Gothic" pitchFamily="34" charset="0"/>
                </a:rPr>
                <a:t>OBJ. </a:t>
              </a:r>
              <a:r>
                <a:rPr lang="en-US" sz="1400" b="1" dirty="0" err="1" smtClean="0">
                  <a:latin typeface="Century Gothic" pitchFamily="34" charset="0"/>
                </a:rPr>
                <a:t>Funct</a:t>
              </a:r>
              <a:r>
                <a:rPr lang="en-US" sz="1400" b="1" dirty="0" smtClean="0">
                  <a:latin typeface="Century Gothic" pitchFamily="34" charset="0"/>
                </a:rPr>
                <a:t>. Val.=10,800</a:t>
              </a:r>
            </a:p>
            <a:p>
              <a:r>
                <a:rPr lang="en-US" sz="1400" b="1" dirty="0" smtClean="0">
                  <a:latin typeface="Century Gothic" pitchFamily="34" charset="0"/>
                </a:rPr>
                <a:t>x</a:t>
              </a:r>
              <a:r>
                <a:rPr lang="en-US" sz="1400" b="1" baseline="-25000" dirty="0" smtClean="0">
                  <a:latin typeface="Century Gothic" pitchFamily="34" charset="0"/>
                </a:rPr>
                <a:t>1</a:t>
              </a:r>
              <a:r>
                <a:rPr lang="en-US" sz="1400" b="1" dirty="0" smtClean="0">
                  <a:latin typeface="Century Gothic" pitchFamily="34" charset="0"/>
                </a:rPr>
                <a:t>=17/3, x</a:t>
              </a:r>
              <a:r>
                <a:rPr lang="en-US" sz="1400" b="1" baseline="-25000" dirty="0" smtClean="0">
                  <a:latin typeface="Century Gothic" pitchFamily="34" charset="0"/>
                </a:rPr>
                <a:t>2</a:t>
              </a:r>
              <a:r>
                <a:rPr lang="en-US" sz="1400" b="1" dirty="0" smtClean="0">
                  <a:latin typeface="Century Gothic" pitchFamily="34" charset="0"/>
                </a:rPr>
                <a:t>=2</a:t>
              </a:r>
              <a:endParaRPr lang="en-US" sz="1400" b="1" dirty="0">
                <a:latin typeface="Century Gothic" pitchFamily="34" charset="0"/>
              </a:endParaRPr>
            </a:p>
          </p:txBody>
        </p:sp>
        <p:cxnSp>
          <p:nvCxnSpPr>
            <p:cNvPr id="26" name="Shape 25"/>
            <p:cNvCxnSpPr/>
            <p:nvPr/>
          </p:nvCxnSpPr>
          <p:spPr bwMode="auto">
            <a:xfrm rot="5400000">
              <a:off x="2624103" y="1404903"/>
              <a:ext cx="861536" cy="196745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33CC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Elbow Connector 30"/>
            <p:cNvCxnSpPr/>
            <p:nvPr/>
          </p:nvCxnSpPr>
          <p:spPr bwMode="auto">
            <a:xfrm rot="16200000" flipH="1">
              <a:off x="4795802" y="1200662"/>
              <a:ext cx="785336" cy="2299740"/>
            </a:xfrm>
            <a:prstGeom prst="bentConnector3">
              <a:avLst>
                <a:gd name="adj1" fmla="val 54312"/>
              </a:avLst>
            </a:prstGeom>
            <a:solidFill>
              <a:schemeClr val="accent1"/>
            </a:solidFill>
            <a:ln w="9525" cap="flat" cmpd="sng" algn="ctr">
              <a:solidFill>
                <a:srgbClr val="33CC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-76200" y="2438400"/>
              <a:ext cx="22605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entury Gothic" pitchFamily="34" charset="0"/>
                </a:rPr>
                <a:t>Add constraint: x</a:t>
              </a:r>
              <a:r>
                <a:rPr lang="en-US" sz="1600" baseline="-25000" dirty="0" smtClean="0">
                  <a:solidFill>
                    <a:schemeClr val="tx1"/>
                  </a:solidFill>
                  <a:latin typeface="Century Gothic" pitchFamily="34" charset="0"/>
                </a:rPr>
                <a:t>2 </a:t>
              </a:r>
              <a:r>
                <a:rPr lang="en-US" sz="1600" dirty="0" smtClean="0">
                  <a:solidFill>
                    <a:schemeClr val="tx1"/>
                  </a:solidFill>
                  <a:latin typeface="Century Gothic" pitchFamily="34" charset="0"/>
                </a:rPr>
                <a:t>≤ 2</a:t>
              </a:r>
              <a:endParaRPr lang="en-US" sz="1600" dirty="0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24600" y="2404646"/>
              <a:ext cx="22605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entury Gothic" pitchFamily="34" charset="0"/>
                </a:rPr>
                <a:t>Add constraint: x</a:t>
              </a:r>
              <a:r>
                <a:rPr lang="en-US" sz="1600" baseline="-25000" dirty="0" smtClean="0">
                  <a:solidFill>
                    <a:schemeClr val="tx1"/>
                  </a:solidFill>
                  <a:latin typeface="Century Gothic" pitchFamily="34" charset="0"/>
                </a:rPr>
                <a:t>2 </a:t>
              </a:r>
              <a:r>
                <a:rPr lang="en-US" sz="1600" dirty="0" smtClean="0">
                  <a:solidFill>
                    <a:schemeClr val="tx1"/>
                  </a:solidFill>
                  <a:latin typeface="Century Gothic" pitchFamily="34" charset="0"/>
                  <a:sym typeface="Symbol"/>
                </a:rPr>
                <a:t> </a:t>
              </a:r>
              <a:r>
                <a:rPr lang="en-US" sz="1600" dirty="0" smtClean="0">
                  <a:solidFill>
                    <a:schemeClr val="tx1"/>
                  </a:solidFill>
                  <a:latin typeface="Century Gothic" pitchFamily="34" charset="0"/>
                </a:rPr>
                <a:t>3</a:t>
              </a:r>
              <a:endParaRPr lang="en-US" sz="1600" dirty="0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981200" y="3266420"/>
            <a:ext cx="6627485" cy="1447800"/>
            <a:chOff x="1981200" y="3266420"/>
            <a:chExt cx="6627485" cy="1447800"/>
          </a:xfrm>
        </p:grpSpPr>
        <p:cxnSp>
          <p:nvCxnSpPr>
            <p:cNvPr id="39" name="Elbow Connector 38"/>
            <p:cNvCxnSpPr>
              <a:stCxn id="16" idx="2"/>
              <a:endCxn id="18" idx="0"/>
            </p:cNvCxnSpPr>
            <p:nvPr/>
          </p:nvCxnSpPr>
          <p:spPr bwMode="auto">
            <a:xfrm rot="5400000">
              <a:off x="5029880" y="2814310"/>
              <a:ext cx="924580" cy="182880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33CC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7" name="Group 46"/>
            <p:cNvGrpSpPr/>
            <p:nvPr/>
          </p:nvGrpSpPr>
          <p:grpSpPr>
            <a:xfrm>
              <a:off x="1981200" y="3266420"/>
              <a:ext cx="6627485" cy="1447800"/>
              <a:chOff x="1981200" y="3266420"/>
              <a:chExt cx="6627485" cy="144780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096000" y="3276600"/>
                <a:ext cx="228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tx1"/>
                    </a:solidFill>
                    <a:latin typeface="Century Gothic" pitchFamily="34" charset="0"/>
                  </a:rPr>
                  <a:t>Branching on x</a:t>
                </a:r>
                <a:r>
                  <a:rPr lang="en-US" sz="1600" b="1" baseline="-25000" dirty="0" smtClean="0">
                    <a:solidFill>
                      <a:schemeClr val="tx1"/>
                    </a:solidFill>
                    <a:latin typeface="Century Gothic" pitchFamily="34" charset="0"/>
                  </a:rPr>
                  <a:t>1</a:t>
                </a:r>
                <a:endParaRPr lang="en-US" sz="1600" b="1" dirty="0">
                  <a:solidFill>
                    <a:schemeClr val="tx1"/>
                  </a:solidFill>
                  <a:latin typeface="Century Gothic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505200" y="4191000"/>
                <a:ext cx="2145139" cy="523220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latin typeface="Century Gothic" pitchFamily="34" charset="0"/>
                  </a:rPr>
                  <a:t>OBJ. </a:t>
                </a:r>
                <a:r>
                  <a:rPr lang="en-US" sz="1400" b="1" dirty="0" err="1" smtClean="0">
                    <a:latin typeface="Century Gothic" pitchFamily="34" charset="0"/>
                  </a:rPr>
                  <a:t>Funct</a:t>
                </a:r>
                <a:r>
                  <a:rPr lang="en-US" sz="1400" b="1" dirty="0" smtClean="0">
                    <a:latin typeface="Century Gothic" pitchFamily="34" charset="0"/>
                  </a:rPr>
                  <a:t>. Val.=10800</a:t>
                </a:r>
              </a:p>
              <a:p>
                <a:r>
                  <a:rPr lang="en-US" sz="1400" b="1" dirty="0" smtClean="0">
                    <a:latin typeface="Century Gothic" pitchFamily="34" charset="0"/>
                  </a:rPr>
                  <a:t>x</a:t>
                </a:r>
                <a:r>
                  <a:rPr lang="en-US" sz="1400" b="1" baseline="-25000" dirty="0" smtClean="0">
                    <a:latin typeface="Century Gothic" pitchFamily="34" charset="0"/>
                  </a:rPr>
                  <a:t>1</a:t>
                </a:r>
                <a:r>
                  <a:rPr lang="en-US" sz="1400" b="1" dirty="0" smtClean="0">
                    <a:latin typeface="Century Gothic" pitchFamily="34" charset="0"/>
                  </a:rPr>
                  <a:t>=4, x</a:t>
                </a:r>
                <a:r>
                  <a:rPr lang="en-US" sz="1400" b="1" baseline="-25000" dirty="0" smtClean="0">
                    <a:latin typeface="Century Gothic" pitchFamily="34" charset="0"/>
                  </a:rPr>
                  <a:t>2</a:t>
                </a:r>
                <a:r>
                  <a:rPr lang="en-US" sz="1400" b="1" dirty="0" smtClean="0">
                    <a:latin typeface="Century Gothic" pitchFamily="34" charset="0"/>
                  </a:rPr>
                  <a:t>=3</a:t>
                </a:r>
                <a:endParaRPr lang="en-US" sz="1400" b="1" dirty="0">
                  <a:latin typeface="Century Gothic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705600" y="4267200"/>
                <a:ext cx="1903085" cy="307777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latin typeface="Century Gothic" pitchFamily="34" charset="0"/>
                  </a:rPr>
                  <a:t>Solution Infeasible!!!</a:t>
                </a:r>
                <a:endParaRPr lang="en-US" sz="1400" b="1" dirty="0">
                  <a:latin typeface="Century Gothic" pitchFamily="34" charset="0"/>
                </a:endParaRPr>
              </a:p>
            </p:txBody>
          </p:sp>
          <p:cxnSp>
            <p:nvCxnSpPr>
              <p:cNvPr id="41" name="Elbow Connector 40"/>
              <p:cNvCxnSpPr>
                <a:stCxn id="16" idx="2"/>
                <a:endCxn id="19" idx="0"/>
              </p:cNvCxnSpPr>
              <p:nvPr/>
            </p:nvCxnSpPr>
            <p:spPr bwMode="auto">
              <a:xfrm rot="16200000" flipH="1">
                <a:off x="6531466" y="3141523"/>
                <a:ext cx="1000780" cy="1250573"/>
              </a:xfrm>
              <a:prstGeom prst="bentConnector3">
                <a:avLst>
                  <a:gd name="adj1" fmla="val 45939"/>
                </a:avLst>
              </a:prstGeom>
              <a:solidFill>
                <a:schemeClr val="accent1"/>
              </a:solidFill>
              <a:ln w="9525" cap="flat" cmpd="sng" algn="ctr">
                <a:solidFill>
                  <a:srgbClr val="33CC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TextBox 42"/>
              <p:cNvSpPr txBox="1"/>
              <p:nvPr/>
            </p:nvSpPr>
            <p:spPr>
              <a:xfrm>
                <a:off x="1981200" y="3810000"/>
                <a:ext cx="2895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tx1"/>
                    </a:solidFill>
                    <a:latin typeface="Century Gothic" pitchFamily="34" charset="0"/>
                  </a:rPr>
                  <a:t>Add constraint: x</a:t>
                </a:r>
                <a:r>
                  <a:rPr lang="en-US" sz="1600" baseline="-25000" dirty="0" smtClean="0">
                    <a:solidFill>
                      <a:schemeClr val="tx1"/>
                    </a:solidFill>
                    <a:latin typeface="Century Gothic" pitchFamily="34" charset="0"/>
                  </a:rPr>
                  <a:t>1</a:t>
                </a:r>
                <a:r>
                  <a:rPr lang="en-US" sz="1600" dirty="0" smtClean="0">
                    <a:solidFill>
                      <a:schemeClr val="tx1"/>
                    </a:solidFill>
                    <a:latin typeface="Century Gothic" pitchFamily="34" charset="0"/>
                  </a:rPr>
                  <a:t>≤ 4</a:t>
                </a:r>
                <a:endParaRPr lang="en-US" sz="1600" dirty="0">
                  <a:solidFill>
                    <a:schemeClr val="tx1"/>
                  </a:solidFill>
                  <a:latin typeface="Century Gothic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410200" y="3810000"/>
                <a:ext cx="22605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tx1"/>
                    </a:solidFill>
                    <a:latin typeface="Century Gothic" pitchFamily="34" charset="0"/>
                  </a:rPr>
                  <a:t>Add constraint: x</a:t>
                </a:r>
                <a:r>
                  <a:rPr lang="en-US" sz="1600" baseline="-25000" dirty="0" smtClean="0">
                    <a:solidFill>
                      <a:schemeClr val="tx1"/>
                    </a:solidFill>
                    <a:latin typeface="Century Gothic" pitchFamily="34" charset="0"/>
                  </a:rPr>
                  <a:t>1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Century Gothic" pitchFamily="34" charset="0"/>
                    <a:sym typeface="Symbol"/>
                  </a:rPr>
                  <a:t>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Century Gothic" pitchFamily="34" charset="0"/>
                  </a:rPr>
                  <a:t>5</a:t>
                </a:r>
                <a:endParaRPr lang="en-US" sz="1600" dirty="0">
                  <a:solidFill>
                    <a:schemeClr val="tx1"/>
                  </a:solidFill>
                  <a:latin typeface="Century Gothic" pitchFamily="34" charset="0"/>
                </a:endParaRPr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116" y="1057975"/>
            <a:ext cx="1877026" cy="12617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3533358"/>
            <a:ext cx="1896988" cy="12277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2446656"/>
            <a:ext cx="1904999" cy="125941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889" y="4648200"/>
            <a:ext cx="1372550" cy="907408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  <p:bldP spid="12" grpId="0"/>
      <p:bldP spid="1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33CC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33CC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7004</TotalTime>
  <Words>1672</Words>
  <Application>Microsoft Office PowerPoint</Application>
  <PresentationFormat>On-screen Show (4:3)</PresentationFormat>
  <Paragraphs>431</Paragraphs>
  <Slides>28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Default Design</vt:lpstr>
      <vt:lpstr>Clip</vt:lpstr>
      <vt:lpstr>Document</vt:lpstr>
      <vt:lpstr>Lecture 8  Integer Linear Programming</vt:lpstr>
      <vt:lpstr>Agenda</vt:lpstr>
      <vt:lpstr>When Integer Solutions Matter</vt:lpstr>
      <vt:lpstr>Types of Integer Programming Models</vt:lpstr>
      <vt:lpstr>An All-integer Programming Problem</vt:lpstr>
      <vt:lpstr>Solving Integer Programming Problem</vt:lpstr>
      <vt:lpstr>Solving Integer Programming Problem</vt:lpstr>
      <vt:lpstr>Possible Solution Methods</vt:lpstr>
      <vt:lpstr>Branch and Bound Solution</vt:lpstr>
      <vt:lpstr>Solving IP in Excel</vt:lpstr>
      <vt:lpstr>Binary (0/1) Variables and Binary Choice Models </vt:lpstr>
      <vt:lpstr>Capital Budgeting &amp; Logical Relationships-Salem City Council</vt:lpstr>
      <vt:lpstr>Salem City Council Problem</vt:lpstr>
      <vt:lpstr>Salem City Council Problem</vt:lpstr>
      <vt:lpstr>Fixed Costs and Capacity Constraints -STECO’s Warehouse Location </vt:lpstr>
      <vt:lpstr>STECO Warehouse Problem</vt:lpstr>
      <vt:lpstr>Fixed Costs &amp; Capacity Constraints – Toy-R-4-U</vt:lpstr>
      <vt:lpstr>Formulation</vt:lpstr>
      <vt:lpstr>Threshold Levels</vt:lpstr>
      <vt:lpstr>More on Formulating Minimum Order/Purchase Size  Requirement</vt:lpstr>
      <vt:lpstr>Modeling </vt:lpstr>
      <vt:lpstr>Blue Ridge Hot Tubs</vt:lpstr>
      <vt:lpstr>Blue Ridge Hot Tubs (cont.)</vt:lpstr>
      <vt:lpstr>Blue Ridge Hot Tubs</vt:lpstr>
      <vt:lpstr>Blue Ridge Hot Tubs</vt:lpstr>
      <vt:lpstr>Blue Ridge Hot Tubs</vt:lpstr>
      <vt:lpstr>An Optimal Solution</vt:lpstr>
      <vt:lpstr>Summary</vt:lpstr>
    </vt:vector>
  </TitlesOfParts>
  <Company>Washington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OMM 230 Management Science</dc:title>
  <dc:creator>Olin School of Business</dc:creator>
  <cp:lastModifiedBy>dong</cp:lastModifiedBy>
  <cp:revision>401</cp:revision>
  <cp:lastPrinted>2001-02-21T16:52:24Z</cp:lastPrinted>
  <dcterms:created xsi:type="dcterms:W3CDTF">2008-09-29T16:52:17Z</dcterms:created>
  <dcterms:modified xsi:type="dcterms:W3CDTF">2013-10-14T14:13:16Z</dcterms:modified>
</cp:coreProperties>
</file>