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6" r:id="rId2"/>
    <p:sldId id="257" r:id="rId3"/>
    <p:sldId id="332" r:id="rId4"/>
    <p:sldId id="334" r:id="rId5"/>
    <p:sldId id="333" r:id="rId6"/>
    <p:sldId id="328" r:id="rId7"/>
    <p:sldId id="329" r:id="rId8"/>
    <p:sldId id="330" r:id="rId9"/>
    <p:sldId id="331" r:id="rId10"/>
    <p:sldId id="313" r:id="rId11"/>
    <p:sldId id="317" r:id="rId12"/>
    <p:sldId id="318" r:id="rId13"/>
    <p:sldId id="319" r:id="rId14"/>
    <p:sldId id="335" r:id="rId15"/>
    <p:sldId id="336" r:id="rId16"/>
    <p:sldId id="337" r:id="rId17"/>
    <p:sldId id="338" r:id="rId18"/>
    <p:sldId id="339" r:id="rId19"/>
    <p:sldId id="340" r:id="rId20"/>
    <p:sldId id="341" r:id="rId21"/>
    <p:sldId id="342" r:id="rId22"/>
    <p:sldId id="346" r:id="rId23"/>
    <p:sldId id="344" r:id="rId24"/>
    <p:sldId id="345" r:id="rId25"/>
  </p:sldIdLst>
  <p:sldSz cx="6858000" cy="9144000" type="screen4x3"/>
  <p:notesSz cx="9296400" cy="7010400"/>
  <p:defaultTextStyle>
    <a:defPPr>
      <a:defRPr lang="en-US"/>
    </a:defPPr>
    <a:lvl1pPr algn="ctr" rtl="0" eaLnBrk="0" fontAlgn="base" hangingPunct="0">
      <a:spcBef>
        <a:spcPct val="0"/>
      </a:spcBef>
      <a:spcAft>
        <a:spcPct val="0"/>
      </a:spcAft>
      <a:defRPr kern="1200">
        <a:solidFill>
          <a:schemeClr val="tx1"/>
        </a:solidFill>
        <a:latin typeface="Times New Roman" charset="0"/>
        <a:ea typeface="+mn-ea"/>
        <a:cs typeface="+mn-cs"/>
      </a:defRPr>
    </a:lvl1pPr>
    <a:lvl2pPr marL="457200" algn="ctr" rtl="0" eaLnBrk="0" fontAlgn="base" hangingPunct="0">
      <a:spcBef>
        <a:spcPct val="0"/>
      </a:spcBef>
      <a:spcAft>
        <a:spcPct val="0"/>
      </a:spcAft>
      <a:defRPr kern="1200">
        <a:solidFill>
          <a:schemeClr val="tx1"/>
        </a:solidFill>
        <a:latin typeface="Times New Roman" charset="0"/>
        <a:ea typeface="+mn-ea"/>
        <a:cs typeface="+mn-cs"/>
      </a:defRPr>
    </a:lvl2pPr>
    <a:lvl3pPr marL="914400" algn="ctr" rtl="0" eaLnBrk="0" fontAlgn="base" hangingPunct="0">
      <a:spcBef>
        <a:spcPct val="0"/>
      </a:spcBef>
      <a:spcAft>
        <a:spcPct val="0"/>
      </a:spcAft>
      <a:defRPr kern="1200">
        <a:solidFill>
          <a:schemeClr val="tx1"/>
        </a:solidFill>
        <a:latin typeface="Times New Roman" charset="0"/>
        <a:ea typeface="+mn-ea"/>
        <a:cs typeface="+mn-cs"/>
      </a:defRPr>
    </a:lvl3pPr>
    <a:lvl4pPr marL="1371600" algn="ctr" rtl="0" eaLnBrk="0" fontAlgn="base" hangingPunct="0">
      <a:spcBef>
        <a:spcPct val="0"/>
      </a:spcBef>
      <a:spcAft>
        <a:spcPct val="0"/>
      </a:spcAft>
      <a:defRPr kern="1200">
        <a:solidFill>
          <a:schemeClr val="tx1"/>
        </a:solidFill>
        <a:latin typeface="Times New Roman" charset="0"/>
        <a:ea typeface="+mn-ea"/>
        <a:cs typeface="+mn-cs"/>
      </a:defRPr>
    </a:lvl4pPr>
    <a:lvl5pPr marL="1828800" algn="ctr" rtl="0" eaLnBrk="0" fontAlgn="base" hangingPunct="0">
      <a:spcBef>
        <a:spcPct val="0"/>
      </a:spcBef>
      <a:spcAft>
        <a:spcPct val="0"/>
      </a:spcAft>
      <a:defRPr kern="1200">
        <a:solidFill>
          <a:schemeClr val="tx1"/>
        </a:solidFill>
        <a:latin typeface="Times New Roman" charset="0"/>
        <a:ea typeface="+mn-ea"/>
        <a:cs typeface="+mn-cs"/>
      </a:defRPr>
    </a:lvl5pPr>
    <a:lvl6pPr marL="2286000" algn="l" defTabSz="457200" rtl="0" eaLnBrk="1" latinLnBrk="0" hangingPunct="1">
      <a:defRPr kern="1200">
        <a:solidFill>
          <a:schemeClr val="tx1"/>
        </a:solidFill>
        <a:latin typeface="Times New Roman" charset="0"/>
        <a:ea typeface="+mn-ea"/>
        <a:cs typeface="+mn-cs"/>
      </a:defRPr>
    </a:lvl6pPr>
    <a:lvl7pPr marL="2743200" algn="l" defTabSz="457200" rtl="0" eaLnBrk="1" latinLnBrk="0" hangingPunct="1">
      <a:defRPr kern="1200">
        <a:solidFill>
          <a:schemeClr val="tx1"/>
        </a:solidFill>
        <a:latin typeface="Times New Roman" charset="0"/>
        <a:ea typeface="+mn-ea"/>
        <a:cs typeface="+mn-cs"/>
      </a:defRPr>
    </a:lvl7pPr>
    <a:lvl8pPr marL="3200400" algn="l" defTabSz="457200" rtl="0" eaLnBrk="1" latinLnBrk="0" hangingPunct="1">
      <a:defRPr kern="1200">
        <a:solidFill>
          <a:schemeClr val="tx1"/>
        </a:solidFill>
        <a:latin typeface="Times New Roman" charset="0"/>
        <a:ea typeface="+mn-ea"/>
        <a:cs typeface="+mn-cs"/>
      </a:defRPr>
    </a:lvl8pPr>
    <a:lvl9pPr marL="3657600" algn="l" defTabSz="457200" rtl="0" eaLnBrk="1" latinLnBrk="0" hangingPunct="1">
      <a:defRPr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9933"/>
    <a:srgbClr val="000000"/>
    <a:srgbClr val="FFFF00"/>
    <a:srgbClr val="FF3300"/>
    <a:srgbClr val="00CC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8" autoAdjust="0"/>
    <p:restoredTop sz="94660"/>
  </p:normalViewPr>
  <p:slideViewPr>
    <p:cSldViewPr>
      <p:cViewPr>
        <p:scale>
          <a:sx n="81" d="100"/>
          <a:sy n="81" d="100"/>
        </p:scale>
        <p:origin x="-1982" y="-5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40"/>
    </p:cViewPr>
  </p:sorterViewPr>
  <p:notesViewPr>
    <p:cSldViewPr>
      <p:cViewPr>
        <p:scale>
          <a:sx n="100" d="100"/>
          <a:sy n="100" d="100"/>
        </p:scale>
        <p:origin x="-1498" y="-58"/>
      </p:cViewPr>
      <p:guideLst>
        <p:guide orient="horz" pos="2207"/>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TURCIC:Teaching:OSCM230-Fall08:Class4:SlideCharts.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TURCIC:Teaching:OSCM230-Fall08:Class4:Slide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Total </a:t>
            </a:r>
            <a:r>
              <a:rPr lang="en-US" dirty="0" smtClean="0"/>
              <a:t>Contribution vs. Quantity</a:t>
            </a:r>
            <a:endParaRPr lang="en-US" dirty="0"/>
          </a:p>
        </c:rich>
      </c:tx>
      <c:layout/>
      <c:overlay val="0"/>
    </c:title>
    <c:autoTitleDeleted val="0"/>
    <c:plotArea>
      <c:layout/>
      <c:scatterChart>
        <c:scatterStyle val="smoothMarker"/>
        <c:varyColors val="0"/>
        <c:ser>
          <c:idx val="0"/>
          <c:order val="0"/>
          <c:tx>
            <c:strRef>
              <c:f>Sheet1!$C$3</c:f>
              <c:strCache>
                <c:ptCount val="1"/>
                <c:pt idx="0">
                  <c:v>Total Contribution</c:v>
                </c:pt>
              </c:strCache>
            </c:strRef>
          </c:tx>
          <c:marker>
            <c:symbol val="none"/>
          </c:marker>
          <c:xVal>
            <c:numRef>
              <c:f>Sheet1!$B$4:$B$14</c:f>
              <c:numCache>
                <c:formatCode>General</c:formatCode>
                <c:ptCount val="11"/>
                <c:pt idx="0">
                  <c:v>0</c:v>
                </c:pt>
                <c:pt idx="1">
                  <c:v>2</c:v>
                </c:pt>
                <c:pt idx="2">
                  <c:v>4</c:v>
                </c:pt>
                <c:pt idx="3">
                  <c:v>6</c:v>
                </c:pt>
                <c:pt idx="4">
                  <c:v>8</c:v>
                </c:pt>
                <c:pt idx="5">
                  <c:v>10</c:v>
                </c:pt>
                <c:pt idx="6">
                  <c:v>12</c:v>
                </c:pt>
                <c:pt idx="7">
                  <c:v>14</c:v>
                </c:pt>
                <c:pt idx="8">
                  <c:v>16</c:v>
                </c:pt>
                <c:pt idx="9">
                  <c:v>18</c:v>
                </c:pt>
                <c:pt idx="10">
                  <c:v>20</c:v>
                </c:pt>
              </c:numCache>
            </c:numRef>
          </c:xVal>
          <c:yVal>
            <c:numRef>
              <c:f>Sheet1!$C$4:$C$14</c:f>
              <c:numCache>
                <c:formatCode>General</c:formatCode>
                <c:ptCount val="11"/>
                <c:pt idx="0">
                  <c:v>0</c:v>
                </c:pt>
                <c:pt idx="1">
                  <c:v>1680</c:v>
                </c:pt>
                <c:pt idx="2">
                  <c:v>3360</c:v>
                </c:pt>
                <c:pt idx="3">
                  <c:v>5040</c:v>
                </c:pt>
                <c:pt idx="4">
                  <c:v>6720</c:v>
                </c:pt>
                <c:pt idx="5">
                  <c:v>8400</c:v>
                </c:pt>
                <c:pt idx="6">
                  <c:v>10080</c:v>
                </c:pt>
                <c:pt idx="7">
                  <c:v>11080</c:v>
                </c:pt>
                <c:pt idx="8">
                  <c:v>12080</c:v>
                </c:pt>
                <c:pt idx="9">
                  <c:v>13080</c:v>
                </c:pt>
                <c:pt idx="10">
                  <c:v>14080</c:v>
                </c:pt>
              </c:numCache>
            </c:numRef>
          </c:yVal>
          <c:smooth val="1"/>
        </c:ser>
        <c:dLbls>
          <c:showLegendKey val="0"/>
          <c:showVal val="0"/>
          <c:showCatName val="0"/>
          <c:showSerName val="0"/>
          <c:showPercent val="0"/>
          <c:showBubbleSize val="0"/>
        </c:dLbls>
        <c:axId val="174964736"/>
        <c:axId val="174966272"/>
      </c:scatterChart>
      <c:valAx>
        <c:axId val="174964736"/>
        <c:scaling>
          <c:orientation val="minMax"/>
        </c:scaling>
        <c:delete val="0"/>
        <c:axPos val="b"/>
        <c:numFmt formatCode="General" sourceLinked="1"/>
        <c:majorTickMark val="out"/>
        <c:minorTickMark val="none"/>
        <c:tickLblPos val="nextTo"/>
        <c:crossAx val="174966272"/>
        <c:crosses val="autoZero"/>
        <c:crossBetween val="midCat"/>
      </c:valAx>
      <c:valAx>
        <c:axId val="174966272"/>
        <c:scaling>
          <c:orientation val="minMax"/>
        </c:scaling>
        <c:delete val="0"/>
        <c:axPos val="l"/>
        <c:numFmt formatCode="General" sourceLinked="1"/>
        <c:majorTickMark val="out"/>
        <c:minorTickMark val="none"/>
        <c:tickLblPos val="nextTo"/>
        <c:crossAx val="174964736"/>
        <c:crosses val="autoZero"/>
        <c:crossBetween val="midCat"/>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scatterChart>
        <c:scatterStyle val="smoothMarker"/>
        <c:varyColors val="0"/>
        <c:ser>
          <c:idx val="0"/>
          <c:order val="0"/>
          <c:tx>
            <c:strRef>
              <c:f>Sheet1!$I$4</c:f>
              <c:strCache>
                <c:ptCount val="1"/>
                <c:pt idx="0">
                  <c:v>Total Contribution</c:v>
                </c:pt>
              </c:strCache>
            </c:strRef>
          </c:tx>
          <c:marker>
            <c:symbol val="none"/>
          </c:marker>
          <c:xVal>
            <c:numRef>
              <c:f>Sheet1!$H$5:$H$15</c:f>
              <c:numCache>
                <c:formatCode>General</c:formatCode>
                <c:ptCount val="11"/>
                <c:pt idx="0">
                  <c:v>0</c:v>
                </c:pt>
                <c:pt idx="1">
                  <c:v>2</c:v>
                </c:pt>
                <c:pt idx="2">
                  <c:v>4</c:v>
                </c:pt>
                <c:pt idx="3">
                  <c:v>6</c:v>
                </c:pt>
                <c:pt idx="4">
                  <c:v>8</c:v>
                </c:pt>
                <c:pt idx="5">
                  <c:v>10</c:v>
                </c:pt>
                <c:pt idx="6">
                  <c:v>12</c:v>
                </c:pt>
                <c:pt idx="7">
                  <c:v>14</c:v>
                </c:pt>
                <c:pt idx="8">
                  <c:v>16</c:v>
                </c:pt>
                <c:pt idx="9">
                  <c:v>18</c:v>
                </c:pt>
                <c:pt idx="10">
                  <c:v>20</c:v>
                </c:pt>
              </c:numCache>
            </c:numRef>
          </c:xVal>
          <c:yVal>
            <c:numRef>
              <c:f>Sheet1!$I$5:$I$15</c:f>
              <c:numCache>
                <c:formatCode>General</c:formatCode>
                <c:ptCount val="11"/>
                <c:pt idx="0">
                  <c:v>0</c:v>
                </c:pt>
                <c:pt idx="1">
                  <c:v>2000</c:v>
                </c:pt>
                <c:pt idx="2">
                  <c:v>4000</c:v>
                </c:pt>
                <c:pt idx="3">
                  <c:v>5500</c:v>
                </c:pt>
                <c:pt idx="4">
                  <c:v>7000</c:v>
                </c:pt>
                <c:pt idx="5">
                  <c:v>8500</c:v>
                </c:pt>
                <c:pt idx="6">
                  <c:v>9500</c:v>
                </c:pt>
                <c:pt idx="7">
                  <c:v>10500</c:v>
                </c:pt>
                <c:pt idx="8">
                  <c:v>11500</c:v>
                </c:pt>
                <c:pt idx="9">
                  <c:v>10900</c:v>
                </c:pt>
                <c:pt idx="10">
                  <c:v>10300</c:v>
                </c:pt>
              </c:numCache>
            </c:numRef>
          </c:yVal>
          <c:smooth val="1"/>
        </c:ser>
        <c:dLbls>
          <c:showLegendKey val="0"/>
          <c:showVal val="0"/>
          <c:showCatName val="0"/>
          <c:showSerName val="0"/>
          <c:showPercent val="0"/>
          <c:showBubbleSize val="0"/>
        </c:dLbls>
        <c:axId val="175010176"/>
        <c:axId val="175011712"/>
      </c:scatterChart>
      <c:valAx>
        <c:axId val="175010176"/>
        <c:scaling>
          <c:orientation val="minMax"/>
        </c:scaling>
        <c:delete val="0"/>
        <c:axPos val="b"/>
        <c:numFmt formatCode="General" sourceLinked="1"/>
        <c:majorTickMark val="out"/>
        <c:minorTickMark val="none"/>
        <c:tickLblPos val="nextTo"/>
        <c:crossAx val="175011712"/>
        <c:crosses val="autoZero"/>
        <c:crossBetween val="midCat"/>
      </c:valAx>
      <c:valAx>
        <c:axId val="175011712"/>
        <c:scaling>
          <c:orientation val="minMax"/>
        </c:scaling>
        <c:delete val="0"/>
        <c:axPos val="l"/>
        <c:numFmt formatCode="General" sourceLinked="1"/>
        <c:majorTickMark val="out"/>
        <c:minorTickMark val="none"/>
        <c:tickLblPos val="nextTo"/>
        <c:crossAx val="175010176"/>
        <c:crosses val="autoZero"/>
        <c:crossBetween val="midCat"/>
      </c:valAx>
      <c:spPr>
        <a:noFill/>
        <a:ln w="25400">
          <a:noFill/>
        </a:ln>
      </c:spPr>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0.61389</cdr:x>
      <cdr:y>0.36111</cdr:y>
    </cdr:from>
    <cdr:to>
      <cdr:x>0.87222</cdr:x>
      <cdr:y>0.46759</cdr:y>
    </cdr:to>
    <cdr:sp macro="" textlink="">
      <cdr:nvSpPr>
        <cdr:cNvPr id="4" name="TextBox 3"/>
        <cdr:cNvSpPr txBox="1"/>
      </cdr:nvSpPr>
      <cdr:spPr>
        <a:xfrm xmlns:a="http://schemas.openxmlformats.org/drawingml/2006/main">
          <a:off x="2806700" y="990600"/>
          <a:ext cx="1181100" cy="29210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100"/>
            <a:t>Slope</a:t>
          </a:r>
          <a:r>
            <a:rPr lang="en-US" sz="1100" baseline="0"/>
            <a:t> = 500</a:t>
          </a:r>
          <a:endParaRPr lang="en-US" sz="1100"/>
        </a:p>
      </cdr:txBody>
    </cdr:sp>
  </cdr:relSizeAnchor>
  <cdr:relSizeAnchor xmlns:cdr="http://schemas.openxmlformats.org/drawingml/2006/chartDrawing">
    <cdr:from>
      <cdr:x>0.18333</cdr:x>
      <cdr:y>0.53704</cdr:y>
    </cdr:from>
    <cdr:to>
      <cdr:x>0.43611</cdr:x>
      <cdr:y>0.6713</cdr:y>
    </cdr:to>
    <cdr:sp macro="" textlink="">
      <cdr:nvSpPr>
        <cdr:cNvPr id="5" name="TextBox 4"/>
        <cdr:cNvSpPr txBox="1"/>
      </cdr:nvSpPr>
      <cdr:spPr>
        <a:xfrm xmlns:a="http://schemas.openxmlformats.org/drawingml/2006/main">
          <a:off x="838200" y="1473200"/>
          <a:ext cx="1155700" cy="36830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100" dirty="0"/>
            <a:t>Slope</a:t>
          </a:r>
          <a:r>
            <a:rPr lang="en-US" sz="1100" baseline="0" dirty="0"/>
            <a:t> = 840</a:t>
          </a:r>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0.225</cdr:x>
      <cdr:y>0.67593</cdr:y>
    </cdr:from>
    <cdr:to>
      <cdr:x>0.47778</cdr:x>
      <cdr:y>0.81019</cdr:y>
    </cdr:to>
    <cdr:sp macro="" textlink="">
      <cdr:nvSpPr>
        <cdr:cNvPr id="2" name="TextBox 1"/>
        <cdr:cNvSpPr txBox="1"/>
      </cdr:nvSpPr>
      <cdr:spPr>
        <a:xfrm xmlns:a="http://schemas.openxmlformats.org/drawingml/2006/main">
          <a:off x="1028700" y="1854200"/>
          <a:ext cx="1155700" cy="3683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Slope</a:t>
          </a:r>
          <a:r>
            <a:rPr lang="en-US" sz="1100" baseline="0" dirty="0"/>
            <a:t> =1000</a:t>
          </a:r>
          <a:endParaRPr lang="en-US" sz="1100" dirty="0"/>
        </a:p>
      </cdr:txBody>
    </cdr:sp>
  </cdr:relSizeAnchor>
  <cdr:relSizeAnchor xmlns:cdr="http://schemas.openxmlformats.org/drawingml/2006/chartDrawing">
    <cdr:from>
      <cdr:x>0.35556</cdr:x>
      <cdr:y>0.50463</cdr:y>
    </cdr:from>
    <cdr:to>
      <cdr:x>0.60833</cdr:x>
      <cdr:y>0.63889</cdr:y>
    </cdr:to>
    <cdr:sp macro="" textlink="">
      <cdr:nvSpPr>
        <cdr:cNvPr id="3" name="TextBox 2"/>
        <cdr:cNvSpPr txBox="1"/>
      </cdr:nvSpPr>
      <cdr:spPr>
        <a:xfrm xmlns:a="http://schemas.openxmlformats.org/drawingml/2006/main">
          <a:off x="1625600" y="1384300"/>
          <a:ext cx="1155700" cy="3683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Slope</a:t>
          </a:r>
          <a:r>
            <a:rPr lang="en-US" sz="1100" baseline="0" dirty="0"/>
            <a:t> =750</a:t>
          </a:r>
          <a:endParaRPr lang="en-US" sz="1100" dirty="0"/>
        </a:p>
      </cdr:txBody>
    </cdr:sp>
  </cdr:relSizeAnchor>
  <cdr:relSizeAnchor xmlns:cdr="http://schemas.openxmlformats.org/drawingml/2006/chartDrawing">
    <cdr:from>
      <cdr:x>0.39722</cdr:x>
      <cdr:y>0.28241</cdr:y>
    </cdr:from>
    <cdr:to>
      <cdr:x>0.65</cdr:x>
      <cdr:y>0.41667</cdr:y>
    </cdr:to>
    <cdr:sp macro="" textlink="">
      <cdr:nvSpPr>
        <cdr:cNvPr id="4" name="TextBox 3"/>
        <cdr:cNvSpPr txBox="1"/>
      </cdr:nvSpPr>
      <cdr:spPr>
        <a:xfrm xmlns:a="http://schemas.openxmlformats.org/drawingml/2006/main">
          <a:off x="1816100" y="774700"/>
          <a:ext cx="1155700" cy="3683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Slope</a:t>
          </a:r>
          <a:r>
            <a:rPr lang="en-US" sz="1100" baseline="0" dirty="0"/>
            <a:t> = 500</a:t>
          </a:r>
        </a:p>
        <a:p xmlns:a="http://schemas.openxmlformats.org/drawingml/2006/main">
          <a:endParaRPr lang="en-US" sz="1100" dirty="0"/>
        </a:p>
      </cdr:txBody>
    </cdr:sp>
  </cdr:relSizeAnchor>
  <cdr:relSizeAnchor xmlns:cdr="http://schemas.openxmlformats.org/drawingml/2006/chartDrawing">
    <cdr:from>
      <cdr:x>0.68333</cdr:x>
      <cdr:y>0.36574</cdr:y>
    </cdr:from>
    <cdr:to>
      <cdr:x>0.93611</cdr:x>
      <cdr:y>0.5</cdr:y>
    </cdr:to>
    <cdr:sp macro="" textlink="">
      <cdr:nvSpPr>
        <cdr:cNvPr id="5" name="TextBox 4"/>
        <cdr:cNvSpPr txBox="1"/>
      </cdr:nvSpPr>
      <cdr:spPr>
        <a:xfrm xmlns:a="http://schemas.openxmlformats.org/drawingml/2006/main">
          <a:off x="3124200" y="1003300"/>
          <a:ext cx="1155700" cy="3683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Slope</a:t>
          </a:r>
          <a:r>
            <a:rPr lang="en-US" sz="1100" baseline="0" dirty="0"/>
            <a:t> = -300</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052888" cy="345652"/>
          </a:xfrm>
          <a:prstGeom prst="rect">
            <a:avLst/>
          </a:prstGeom>
          <a:noFill/>
          <a:ln w="9525">
            <a:noFill/>
            <a:miter lim="800000"/>
            <a:headEnd/>
            <a:tailEnd/>
          </a:ln>
          <a:effectLst/>
        </p:spPr>
        <p:txBody>
          <a:bodyPr vert="horz" wrap="none" lIns="91486" tIns="45743" rIns="91486" bIns="45743" numCol="1" anchor="ctr" anchorCtr="0" compatLnSpc="1">
            <a:prstTxWarp prst="textNoShape">
              <a:avLst/>
            </a:prstTxWarp>
          </a:bodyPr>
          <a:lstStyle>
            <a:lvl1pPr algn="l">
              <a:defRPr sz="1200"/>
            </a:lvl1pPr>
          </a:lstStyle>
          <a:p>
            <a:endParaRPr lang="en-US"/>
          </a:p>
        </p:txBody>
      </p:sp>
      <p:sp>
        <p:nvSpPr>
          <p:cNvPr id="33795" name="Rectangle 3"/>
          <p:cNvSpPr>
            <a:spLocks noGrp="1" noChangeArrowheads="1"/>
          </p:cNvSpPr>
          <p:nvPr>
            <p:ph type="dt" sz="quarter" idx="1"/>
          </p:nvPr>
        </p:nvSpPr>
        <p:spPr bwMode="auto">
          <a:xfrm>
            <a:off x="5267325" y="0"/>
            <a:ext cx="4052888" cy="345652"/>
          </a:xfrm>
          <a:prstGeom prst="rect">
            <a:avLst/>
          </a:prstGeom>
          <a:noFill/>
          <a:ln w="9525">
            <a:noFill/>
            <a:miter lim="800000"/>
            <a:headEnd/>
            <a:tailEnd/>
          </a:ln>
          <a:effectLst/>
        </p:spPr>
        <p:txBody>
          <a:bodyPr vert="horz" wrap="none" lIns="91486" tIns="45743" rIns="91486" bIns="45743" numCol="1" anchor="ctr" anchorCtr="0" compatLnSpc="1">
            <a:prstTxWarp prst="textNoShape">
              <a:avLst/>
            </a:prstTxWarp>
          </a:bodyPr>
          <a:lstStyle>
            <a:lvl1pPr algn="r">
              <a:defRPr sz="1200"/>
            </a:lvl1pPr>
          </a:lstStyle>
          <a:p>
            <a:endParaRPr lang="en-US"/>
          </a:p>
        </p:txBody>
      </p:sp>
      <p:sp>
        <p:nvSpPr>
          <p:cNvPr id="33796" name="Rectangle 4"/>
          <p:cNvSpPr>
            <a:spLocks noGrp="1" noChangeArrowheads="1"/>
          </p:cNvSpPr>
          <p:nvPr>
            <p:ph type="ftr" sz="quarter" idx="2"/>
          </p:nvPr>
        </p:nvSpPr>
        <p:spPr bwMode="auto">
          <a:xfrm>
            <a:off x="0" y="6677732"/>
            <a:ext cx="4052888" cy="345651"/>
          </a:xfrm>
          <a:prstGeom prst="rect">
            <a:avLst/>
          </a:prstGeom>
          <a:noFill/>
          <a:ln w="9525">
            <a:noFill/>
            <a:miter lim="800000"/>
            <a:headEnd/>
            <a:tailEnd/>
          </a:ln>
          <a:effectLst/>
        </p:spPr>
        <p:txBody>
          <a:bodyPr vert="horz" wrap="none" lIns="91486" tIns="45743" rIns="91486" bIns="45743" numCol="1" anchor="b" anchorCtr="0" compatLnSpc="1">
            <a:prstTxWarp prst="textNoShape">
              <a:avLst/>
            </a:prstTxWarp>
          </a:bodyPr>
          <a:lstStyle>
            <a:lvl1pPr algn="l">
              <a:defRPr sz="1200"/>
            </a:lvl1pPr>
          </a:lstStyle>
          <a:p>
            <a:endParaRPr lang="en-US"/>
          </a:p>
        </p:txBody>
      </p:sp>
      <p:sp>
        <p:nvSpPr>
          <p:cNvPr id="33797" name="Rectangle 5"/>
          <p:cNvSpPr>
            <a:spLocks noGrp="1" noChangeArrowheads="1"/>
          </p:cNvSpPr>
          <p:nvPr>
            <p:ph type="sldNum" sz="quarter" idx="3"/>
          </p:nvPr>
        </p:nvSpPr>
        <p:spPr bwMode="auto">
          <a:xfrm>
            <a:off x="5267325" y="6677732"/>
            <a:ext cx="4052888" cy="345651"/>
          </a:xfrm>
          <a:prstGeom prst="rect">
            <a:avLst/>
          </a:prstGeom>
          <a:noFill/>
          <a:ln w="9525">
            <a:noFill/>
            <a:miter lim="800000"/>
            <a:headEnd/>
            <a:tailEnd/>
          </a:ln>
          <a:effectLst/>
        </p:spPr>
        <p:txBody>
          <a:bodyPr vert="horz" wrap="none" lIns="91486" tIns="45743" rIns="91486" bIns="45743" numCol="1" anchor="b" anchorCtr="0" compatLnSpc="1">
            <a:prstTxWarp prst="textNoShape">
              <a:avLst/>
            </a:prstTxWarp>
          </a:bodyPr>
          <a:lstStyle>
            <a:lvl1pPr algn="r">
              <a:defRPr sz="1200"/>
            </a:lvl1pPr>
          </a:lstStyle>
          <a:p>
            <a:fld id="{F0783C57-6BC4-4F4F-ADC1-8418F1A257BF}" type="slidenum">
              <a:rPr lang="en-US"/>
              <a:pPr/>
              <a:t>‹#›</a:t>
            </a:fld>
            <a:endParaRPr lang="en-US"/>
          </a:p>
        </p:txBody>
      </p:sp>
    </p:spTree>
    <p:extLst>
      <p:ext uri="{BB962C8B-B14F-4D97-AF65-F5344CB8AC3E}">
        <p14:creationId xmlns:p14="http://schemas.microsoft.com/office/powerpoint/2010/main" val="11566998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0"/>
            <a:ext cx="4029075" cy="350520"/>
          </a:xfrm>
          <a:prstGeom prst="rect">
            <a:avLst/>
          </a:prstGeom>
          <a:noFill/>
          <a:ln w="9525">
            <a:noFill/>
            <a:miter lim="800000"/>
            <a:headEnd/>
            <a:tailEnd/>
          </a:ln>
          <a:effectLst/>
        </p:spPr>
        <p:txBody>
          <a:bodyPr vert="horz" wrap="none" lIns="93022" tIns="46511" rIns="93022" bIns="46511" numCol="1" anchor="ctr" anchorCtr="0" compatLnSpc="1">
            <a:prstTxWarp prst="textNoShape">
              <a:avLst/>
            </a:prstTxWarp>
          </a:bodyPr>
          <a:lstStyle>
            <a:lvl1pPr algn="l" defTabSz="930275">
              <a:defRPr sz="1200"/>
            </a:lvl1pPr>
          </a:lstStyle>
          <a:p>
            <a:endParaRPr lang="en-US"/>
          </a:p>
        </p:txBody>
      </p:sp>
      <p:sp>
        <p:nvSpPr>
          <p:cNvPr id="20483" name="Rectangle 3"/>
          <p:cNvSpPr>
            <a:spLocks noGrp="1" noChangeArrowheads="1"/>
          </p:cNvSpPr>
          <p:nvPr>
            <p:ph type="dt" idx="1"/>
          </p:nvPr>
        </p:nvSpPr>
        <p:spPr bwMode="auto">
          <a:xfrm>
            <a:off x="5267326" y="0"/>
            <a:ext cx="4029075" cy="350520"/>
          </a:xfrm>
          <a:prstGeom prst="rect">
            <a:avLst/>
          </a:prstGeom>
          <a:noFill/>
          <a:ln w="9525">
            <a:noFill/>
            <a:miter lim="800000"/>
            <a:headEnd/>
            <a:tailEnd/>
          </a:ln>
          <a:effectLst/>
        </p:spPr>
        <p:txBody>
          <a:bodyPr vert="horz" wrap="none" lIns="93022" tIns="46511" rIns="93022" bIns="46511" numCol="1" anchor="ctr" anchorCtr="0" compatLnSpc="1">
            <a:prstTxWarp prst="textNoShape">
              <a:avLst/>
            </a:prstTxWarp>
          </a:bodyPr>
          <a:lstStyle>
            <a:lvl1pPr algn="r" defTabSz="930275">
              <a:defRPr sz="1200"/>
            </a:lvl1pPr>
          </a:lstStyle>
          <a:p>
            <a:endParaRPr lang="en-US"/>
          </a:p>
        </p:txBody>
      </p:sp>
      <p:sp>
        <p:nvSpPr>
          <p:cNvPr id="27652" name="Rectangle 4"/>
          <p:cNvSpPr>
            <a:spLocks noGrp="1" noRot="1" noChangeAspect="1" noChangeArrowheads="1" noTextEdit="1"/>
          </p:cNvSpPr>
          <p:nvPr>
            <p:ph type="sldImg" idx="2"/>
          </p:nvPr>
        </p:nvSpPr>
        <p:spPr bwMode="auto">
          <a:xfrm>
            <a:off x="3667125" y="523875"/>
            <a:ext cx="1970088" cy="26289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1238250" y="3328318"/>
            <a:ext cx="6819900" cy="3157926"/>
          </a:xfrm>
          <a:prstGeom prst="rect">
            <a:avLst/>
          </a:prstGeom>
          <a:noFill/>
          <a:ln w="9525">
            <a:noFill/>
            <a:miter lim="800000"/>
            <a:headEnd/>
            <a:tailEnd/>
          </a:ln>
          <a:effectLst/>
        </p:spPr>
        <p:txBody>
          <a:bodyPr vert="horz" wrap="none" lIns="93022" tIns="46511" rIns="93022" bIns="46511"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1" y="6659880"/>
            <a:ext cx="4029075" cy="350520"/>
          </a:xfrm>
          <a:prstGeom prst="rect">
            <a:avLst/>
          </a:prstGeom>
          <a:noFill/>
          <a:ln w="9525">
            <a:noFill/>
            <a:miter lim="800000"/>
            <a:headEnd/>
            <a:tailEnd/>
          </a:ln>
          <a:effectLst/>
        </p:spPr>
        <p:txBody>
          <a:bodyPr vert="horz" wrap="none" lIns="93022" tIns="46511" rIns="93022" bIns="46511" numCol="1" anchor="b" anchorCtr="0" compatLnSpc="1">
            <a:prstTxWarp prst="textNoShape">
              <a:avLst/>
            </a:prstTxWarp>
          </a:bodyPr>
          <a:lstStyle>
            <a:lvl1pPr algn="l" defTabSz="930275">
              <a:defRPr sz="1200"/>
            </a:lvl1pPr>
          </a:lstStyle>
          <a:p>
            <a:endParaRPr lang="en-US"/>
          </a:p>
        </p:txBody>
      </p:sp>
      <p:sp>
        <p:nvSpPr>
          <p:cNvPr id="20487" name="Rectangle 7"/>
          <p:cNvSpPr>
            <a:spLocks noGrp="1" noChangeArrowheads="1"/>
          </p:cNvSpPr>
          <p:nvPr>
            <p:ph type="sldNum" sz="quarter" idx="5"/>
          </p:nvPr>
        </p:nvSpPr>
        <p:spPr bwMode="auto">
          <a:xfrm>
            <a:off x="5267326" y="6659880"/>
            <a:ext cx="4029075" cy="350520"/>
          </a:xfrm>
          <a:prstGeom prst="rect">
            <a:avLst/>
          </a:prstGeom>
          <a:noFill/>
          <a:ln w="9525">
            <a:noFill/>
            <a:miter lim="800000"/>
            <a:headEnd/>
            <a:tailEnd/>
          </a:ln>
          <a:effectLst/>
        </p:spPr>
        <p:txBody>
          <a:bodyPr vert="horz" wrap="none" lIns="93022" tIns="46511" rIns="93022" bIns="46511" numCol="1" anchor="b" anchorCtr="0" compatLnSpc="1">
            <a:prstTxWarp prst="textNoShape">
              <a:avLst/>
            </a:prstTxWarp>
          </a:bodyPr>
          <a:lstStyle>
            <a:lvl1pPr algn="r" defTabSz="930275">
              <a:defRPr sz="1200"/>
            </a:lvl1pPr>
          </a:lstStyle>
          <a:p>
            <a:fld id="{E906FB77-3976-2941-9CF6-FAE5EE06FB98}" type="slidenum">
              <a:rPr lang="en-US"/>
              <a:pPr/>
              <a:t>‹#›</a:t>
            </a:fld>
            <a:endParaRPr lang="en-US"/>
          </a:p>
        </p:txBody>
      </p:sp>
    </p:spTree>
    <p:extLst>
      <p:ext uri="{BB962C8B-B14F-4D97-AF65-F5344CB8AC3E}">
        <p14:creationId xmlns:p14="http://schemas.microsoft.com/office/powerpoint/2010/main" val="18632918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603C12E-4D4E-324F-B01F-FAEC983D6A19}" type="slidenum">
              <a:rPr lang="en-US"/>
              <a:pPr/>
              <a:t>1</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nchor="t"/>
          <a:lstStyle/>
          <a:p>
            <a:endParaRPr lang="en-US">
              <a:latin typeface="Times New Roman" charset="0"/>
            </a:endParaRPr>
          </a:p>
        </p:txBody>
      </p:sp>
      <p:sp>
        <p:nvSpPr>
          <p:cNvPr id="5" name="Header Placeholder 4"/>
          <p:cNvSpPr>
            <a:spLocks noGrp="1"/>
          </p:cNvSpPr>
          <p:nvPr>
            <p:ph type="hdr"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D8F2FE5-51E1-DC46-9644-69C356A41335}" type="slidenum">
              <a:rPr lang="en-US"/>
              <a:pPr/>
              <a:t>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chor="t"/>
          <a:lstStyle/>
          <a:p>
            <a:endParaRPr lang="en-US">
              <a:latin typeface="Times New Roman" charset="0"/>
            </a:endParaRPr>
          </a:p>
        </p:txBody>
      </p:sp>
      <p:sp>
        <p:nvSpPr>
          <p:cNvPr id="5" name="Header Placeholder 4"/>
          <p:cNvSpPr>
            <a:spLocks noGrp="1"/>
          </p:cNvSpPr>
          <p:nvPr>
            <p:ph type="hdr" sz="quarter" idx="10"/>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6528743-1B77-C443-BAA9-A62A01A01843}"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Times New Roman" charset="0"/>
            </a:endParaRPr>
          </a:p>
        </p:txBody>
      </p:sp>
      <p:sp>
        <p:nvSpPr>
          <p:cNvPr id="5" name="Header Placeholder 4"/>
          <p:cNvSpPr>
            <a:spLocks noGrp="1"/>
          </p:cNvSpPr>
          <p:nvPr>
            <p:ph type="hdr" sz="quarter" idx="10"/>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C46327D-594F-E94B-95F7-A650B63690E4}" type="slidenum">
              <a:rPr lang="en-US"/>
              <a:pPr/>
              <a:t>11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latin typeface="Times New Roman" charset="0"/>
            </a:endParaRPr>
          </a:p>
        </p:txBody>
      </p:sp>
      <p:sp>
        <p:nvSpPr>
          <p:cNvPr id="5" name="Header Placeholder 4"/>
          <p:cNvSpPr>
            <a:spLocks noGrp="1"/>
          </p:cNvSpPr>
          <p:nvPr>
            <p:ph type="hdr" sz="quarter" idx="10"/>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F9C659-4D30-ED44-915F-0D968C37A2C6}" type="slidenum">
              <a:rPr lang="en-US"/>
              <a:pPr/>
              <a:t>12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nchor="t"/>
          <a:lstStyle/>
          <a:p>
            <a:endParaRPr lang="en-US">
              <a:latin typeface="Times New Roman" charset="0"/>
            </a:endParaRPr>
          </a:p>
        </p:txBody>
      </p:sp>
      <p:sp>
        <p:nvSpPr>
          <p:cNvPr id="5" name="Header Placeholder 4"/>
          <p:cNvSpPr>
            <a:spLocks noGrp="1"/>
          </p:cNvSpPr>
          <p:nvPr>
            <p:ph type="hdr" sz="quarter" idx="10"/>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C32A359-7AC3-D342-89BF-35F3DFC0571E}"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charset="0"/>
            </a:endParaRPr>
          </a:p>
        </p:txBody>
      </p:sp>
      <p:sp>
        <p:nvSpPr>
          <p:cNvPr id="5" name="Header Placeholder 4"/>
          <p:cNvSpPr>
            <a:spLocks noGrp="1"/>
          </p:cNvSpPr>
          <p:nvPr>
            <p:ph type="hdr" sz="quarter"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pic>
        <p:nvPicPr>
          <p:cNvPr id="7" name="Picture 14" descr="linear-programming-L"/>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52400" y="533400"/>
            <a:ext cx="1066800" cy="1066800"/>
          </a:xfrm>
          <a:prstGeom prst="rect">
            <a:avLst/>
          </a:prstGeom>
          <a:solidFill>
            <a:schemeClr val="bg1"/>
          </a:solidFill>
          <a:ln w="9525">
            <a:noFill/>
            <a:miter lim="800000"/>
            <a:headEnd/>
            <a:tailEnd/>
          </a:ln>
        </p:spPr>
      </p:pic>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8" name="Date Placeholder 3"/>
          <p:cNvSpPr>
            <a:spLocks noGrp="1"/>
          </p:cNvSpPr>
          <p:nvPr>
            <p:ph type="dt" sz="half" idx="10"/>
          </p:nvPr>
        </p:nvSpPr>
        <p:spPr/>
        <p:txBody>
          <a:bodyPr/>
          <a:lstStyle>
            <a:lvl1pPr>
              <a:defRPr/>
            </a:lvl1pPr>
          </a:lstStyle>
          <a:p>
            <a:r>
              <a:rPr lang="en-US" smtClean="0"/>
              <a:t>9/11/2013, 9/16/2013</a:t>
            </a:r>
            <a:endParaRPr lang="en-US" dirty="0"/>
          </a:p>
        </p:txBody>
      </p:sp>
      <p:sp>
        <p:nvSpPr>
          <p:cNvPr id="9" name="Footer Placeholder 4"/>
          <p:cNvSpPr>
            <a:spLocks noGrp="1"/>
          </p:cNvSpPr>
          <p:nvPr>
            <p:ph type="ftr" sz="quarter" idx="11"/>
          </p:nvPr>
        </p:nvSpPr>
        <p:spPr/>
        <p:txBody>
          <a:bodyPr/>
          <a:lstStyle>
            <a:lvl1pPr>
              <a:defRPr/>
            </a:lvl1pPr>
          </a:lstStyle>
          <a:p>
            <a:r>
              <a:rPr lang="en-US" smtClean="0"/>
              <a:t>Professor Dong Washington University, St. Louis, MO</a:t>
            </a:r>
            <a:endParaRPr lang="en-US"/>
          </a:p>
        </p:txBody>
      </p:sp>
      <p:sp>
        <p:nvSpPr>
          <p:cNvPr id="10" name="Slide Number Placeholder 5"/>
          <p:cNvSpPr>
            <a:spLocks noGrp="1"/>
          </p:cNvSpPr>
          <p:nvPr>
            <p:ph type="sldNum" sz="quarter" idx="12"/>
          </p:nvPr>
        </p:nvSpPr>
        <p:spPr/>
        <p:txBody>
          <a:bodyPr/>
          <a:lstStyle>
            <a:lvl1pPr>
              <a:defRPr>
                <a:latin typeface="Times New Roman" charset="0"/>
              </a:defRPr>
            </a:lvl1pPr>
          </a:lstStyle>
          <a:p>
            <a:endParaRPr lang="en-US"/>
          </a:p>
          <a:p>
            <a:fld id="{56471DA0-BA47-8245-A2B0-E77EF4A8B6D6}" type="slidenum">
              <a:rPr lang="en-US"/>
              <a:pPr/>
              <a:t>‹#›</a:t>
            </a:fld>
            <a:endParaRPr lang="en-US"/>
          </a:p>
        </p:txBody>
      </p:sp>
      <p:sp>
        <p:nvSpPr>
          <p:cNvPr id="11" name="Text Box 10"/>
          <p:cNvSpPr txBox="1">
            <a:spLocks noChangeArrowheads="1"/>
          </p:cNvSpPr>
          <p:nvPr userDrawn="1"/>
        </p:nvSpPr>
        <p:spPr bwMode="auto">
          <a:xfrm>
            <a:off x="0" y="76200"/>
            <a:ext cx="189706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2" name="Text Box 12"/>
          <p:cNvSpPr txBox="1">
            <a:spLocks noChangeArrowheads="1"/>
          </p:cNvSpPr>
          <p:nvPr userDrawn="1"/>
        </p:nvSpPr>
        <p:spPr bwMode="auto">
          <a:xfrm>
            <a:off x="5038442" y="76200"/>
            <a:ext cx="1802096" cy="461665"/>
          </a:xfrm>
          <a:prstGeom prst="rect">
            <a:avLst/>
          </a:prstGeom>
          <a:noFill/>
          <a:ln w="9525">
            <a:noFill/>
            <a:miter lim="800000"/>
            <a:headEnd/>
            <a:tailEnd/>
          </a:ln>
          <a:effectLst/>
        </p:spPr>
        <p:txBody>
          <a:bodyPr wrap="none" anchor="ctr">
            <a:spAutoFit/>
          </a:bodyPr>
          <a:lstStyle/>
          <a:p>
            <a:pPr algn="r">
              <a:defRPr/>
            </a:pPr>
            <a:r>
              <a:rPr lang="en-US" sz="1200" dirty="0">
                <a:latin typeface="Century Gothic" pitchFamily="34" charset="0"/>
              </a:rPr>
              <a:t>Lecture </a:t>
            </a:r>
            <a:r>
              <a:rPr lang="en-US" sz="1200" dirty="0" smtClean="0">
                <a:latin typeface="Century Gothic" pitchFamily="34" charset="0"/>
              </a:rPr>
              <a:t>4</a:t>
            </a:r>
            <a:endParaRPr lang="en-US" sz="1200" dirty="0">
              <a:latin typeface="Century Gothic" pitchFamily="34" charset="0"/>
            </a:endParaRPr>
          </a:p>
          <a:p>
            <a:pPr algn="r">
              <a:defRPr/>
            </a:pPr>
            <a:r>
              <a:rPr lang="en-US" sz="1200" dirty="0">
                <a:latin typeface="Century Gothic" pitchFamily="34" charset="0"/>
              </a:rPr>
              <a:t>Linear Programming </a:t>
            </a:r>
            <a:r>
              <a:rPr lang="en-US" sz="1200" dirty="0" smtClean="0">
                <a:latin typeface="Century Gothic" pitchFamily="34" charset="0"/>
              </a:rPr>
              <a:t>II</a:t>
            </a:r>
            <a:endParaRPr lang="en-US" sz="1200" dirty="0">
              <a:latin typeface="Century Gothic"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pic>
        <p:nvPicPr>
          <p:cNvPr id="7" name="Picture 14" descr="linear-programming-L"/>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52400" y="533400"/>
            <a:ext cx="1066800" cy="1066800"/>
          </a:xfrm>
          <a:prstGeom prst="rect">
            <a:avLst/>
          </a:prstGeom>
          <a:solidFill>
            <a:schemeClr val="bg1"/>
          </a:solid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r>
              <a:rPr lang="en-US" smtClean="0"/>
              <a:t>9/11/2013, 9/16/2013</a:t>
            </a:r>
            <a:endParaRPr lang="en-US"/>
          </a:p>
        </p:txBody>
      </p:sp>
      <p:sp>
        <p:nvSpPr>
          <p:cNvPr id="9" name="Footer Placeholder 4"/>
          <p:cNvSpPr>
            <a:spLocks noGrp="1"/>
          </p:cNvSpPr>
          <p:nvPr>
            <p:ph type="ftr" sz="quarter" idx="11"/>
          </p:nvPr>
        </p:nvSpPr>
        <p:spPr/>
        <p:txBody>
          <a:bodyPr/>
          <a:lstStyle>
            <a:lvl1pPr>
              <a:defRPr/>
            </a:lvl1pPr>
          </a:lstStyle>
          <a:p>
            <a:r>
              <a:rPr lang="en-US" smtClean="0"/>
              <a:t>Professor Dong Washington University, St. Louis, MO</a:t>
            </a:r>
            <a:endParaRPr lang="en-US"/>
          </a:p>
        </p:txBody>
      </p:sp>
      <p:sp>
        <p:nvSpPr>
          <p:cNvPr id="10" name="Slide Number Placeholder 5"/>
          <p:cNvSpPr>
            <a:spLocks noGrp="1"/>
          </p:cNvSpPr>
          <p:nvPr>
            <p:ph type="sldNum" sz="quarter" idx="12"/>
          </p:nvPr>
        </p:nvSpPr>
        <p:spPr/>
        <p:txBody>
          <a:bodyPr/>
          <a:lstStyle>
            <a:lvl1pPr>
              <a:defRPr>
                <a:latin typeface="Times New Roman" charset="0"/>
              </a:defRPr>
            </a:lvl1pPr>
          </a:lstStyle>
          <a:p>
            <a:endParaRPr lang="en-US"/>
          </a:p>
          <a:p>
            <a:fld id="{A49A29FA-4273-4644-9824-20CC8B708BD3}" type="slidenum">
              <a:rPr lang="en-US"/>
              <a:pPr/>
              <a:t>‹#›</a:t>
            </a:fld>
            <a:endParaRPr lang="en-US"/>
          </a:p>
        </p:txBody>
      </p:sp>
      <p:sp>
        <p:nvSpPr>
          <p:cNvPr id="11" name="Text Box 10"/>
          <p:cNvSpPr txBox="1">
            <a:spLocks noChangeArrowheads="1"/>
          </p:cNvSpPr>
          <p:nvPr userDrawn="1"/>
        </p:nvSpPr>
        <p:spPr bwMode="auto">
          <a:xfrm>
            <a:off x="0" y="76200"/>
            <a:ext cx="189706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2" name="Text Box 12"/>
          <p:cNvSpPr txBox="1">
            <a:spLocks noChangeArrowheads="1"/>
          </p:cNvSpPr>
          <p:nvPr userDrawn="1"/>
        </p:nvSpPr>
        <p:spPr bwMode="auto">
          <a:xfrm>
            <a:off x="5038442" y="76200"/>
            <a:ext cx="1802096" cy="461665"/>
          </a:xfrm>
          <a:prstGeom prst="rect">
            <a:avLst/>
          </a:prstGeom>
          <a:noFill/>
          <a:ln w="9525">
            <a:noFill/>
            <a:miter lim="800000"/>
            <a:headEnd/>
            <a:tailEnd/>
          </a:ln>
          <a:effectLst/>
        </p:spPr>
        <p:txBody>
          <a:bodyPr wrap="none" anchor="ctr">
            <a:spAutoFit/>
          </a:bodyPr>
          <a:lstStyle/>
          <a:p>
            <a:pPr algn="r">
              <a:defRPr/>
            </a:pPr>
            <a:r>
              <a:rPr lang="en-US" sz="1200" dirty="0">
                <a:latin typeface="Century Gothic" pitchFamily="34" charset="0"/>
              </a:rPr>
              <a:t>Lecture </a:t>
            </a:r>
            <a:r>
              <a:rPr lang="en-US" sz="1200" dirty="0" smtClean="0">
                <a:latin typeface="Century Gothic" pitchFamily="34" charset="0"/>
              </a:rPr>
              <a:t>4</a:t>
            </a:r>
            <a:endParaRPr lang="en-US" sz="1200" dirty="0">
              <a:latin typeface="Century Gothic" pitchFamily="34" charset="0"/>
            </a:endParaRPr>
          </a:p>
          <a:p>
            <a:pPr algn="r">
              <a:defRPr/>
            </a:pPr>
            <a:r>
              <a:rPr lang="en-US" sz="1200" dirty="0">
                <a:latin typeface="Century Gothic" pitchFamily="34" charset="0"/>
              </a:rPr>
              <a:t>Linear Programming </a:t>
            </a:r>
            <a:r>
              <a:rPr lang="en-US" sz="1200" dirty="0" smtClean="0">
                <a:latin typeface="Century Gothic" pitchFamily="34" charset="0"/>
              </a:rPr>
              <a:t>II</a:t>
            </a:r>
            <a:endParaRPr lang="en-US" sz="1200" dirty="0">
              <a:latin typeface="Century Gothic"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pic>
        <p:nvPicPr>
          <p:cNvPr id="7" name="Picture 14" descr="linear-programming-L"/>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52400" y="533400"/>
            <a:ext cx="1066800" cy="1066800"/>
          </a:xfrm>
          <a:prstGeom prst="rect">
            <a:avLst/>
          </a:prstGeom>
          <a:solidFill>
            <a:schemeClr val="bg1"/>
          </a:solidFill>
          <a:ln w="9525">
            <a:noFill/>
            <a:miter lim="800000"/>
            <a:headEnd/>
            <a:tailEnd/>
          </a:ln>
        </p:spPr>
      </p:pic>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r>
              <a:rPr lang="en-US" smtClean="0"/>
              <a:t>9/11/2013, 9/16/2013</a:t>
            </a:r>
            <a:endParaRPr lang="en-US"/>
          </a:p>
        </p:txBody>
      </p:sp>
      <p:sp>
        <p:nvSpPr>
          <p:cNvPr id="9" name="Footer Placeholder 4"/>
          <p:cNvSpPr>
            <a:spLocks noGrp="1"/>
          </p:cNvSpPr>
          <p:nvPr>
            <p:ph type="ftr" sz="quarter" idx="11"/>
          </p:nvPr>
        </p:nvSpPr>
        <p:spPr/>
        <p:txBody>
          <a:bodyPr/>
          <a:lstStyle>
            <a:lvl1pPr>
              <a:defRPr/>
            </a:lvl1pPr>
          </a:lstStyle>
          <a:p>
            <a:r>
              <a:rPr lang="en-US" smtClean="0"/>
              <a:t>Professor Dong Washington University, St. Louis, MO</a:t>
            </a:r>
            <a:endParaRPr lang="en-US"/>
          </a:p>
        </p:txBody>
      </p:sp>
      <p:sp>
        <p:nvSpPr>
          <p:cNvPr id="10" name="Slide Number Placeholder 5"/>
          <p:cNvSpPr>
            <a:spLocks noGrp="1"/>
          </p:cNvSpPr>
          <p:nvPr>
            <p:ph type="sldNum" sz="quarter" idx="12"/>
          </p:nvPr>
        </p:nvSpPr>
        <p:spPr/>
        <p:txBody>
          <a:bodyPr/>
          <a:lstStyle>
            <a:lvl1pPr>
              <a:defRPr>
                <a:latin typeface="Times New Roman" charset="0"/>
              </a:defRPr>
            </a:lvl1pPr>
          </a:lstStyle>
          <a:p>
            <a:endParaRPr lang="en-US"/>
          </a:p>
          <a:p>
            <a:fld id="{666F8BC9-17B8-AF4F-8374-30BE526C59F7}" type="slidenum">
              <a:rPr lang="en-US"/>
              <a:pPr/>
              <a:t>‹#›</a:t>
            </a:fld>
            <a:endParaRPr lang="en-US"/>
          </a:p>
        </p:txBody>
      </p:sp>
      <p:sp>
        <p:nvSpPr>
          <p:cNvPr id="11" name="Text Box 10"/>
          <p:cNvSpPr txBox="1">
            <a:spLocks noChangeArrowheads="1"/>
          </p:cNvSpPr>
          <p:nvPr userDrawn="1"/>
        </p:nvSpPr>
        <p:spPr bwMode="auto">
          <a:xfrm>
            <a:off x="0" y="76200"/>
            <a:ext cx="189706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2" name="Text Box 12"/>
          <p:cNvSpPr txBox="1">
            <a:spLocks noChangeArrowheads="1"/>
          </p:cNvSpPr>
          <p:nvPr userDrawn="1"/>
        </p:nvSpPr>
        <p:spPr bwMode="auto">
          <a:xfrm>
            <a:off x="5038442" y="76200"/>
            <a:ext cx="1802096" cy="461665"/>
          </a:xfrm>
          <a:prstGeom prst="rect">
            <a:avLst/>
          </a:prstGeom>
          <a:noFill/>
          <a:ln w="9525">
            <a:noFill/>
            <a:miter lim="800000"/>
            <a:headEnd/>
            <a:tailEnd/>
          </a:ln>
          <a:effectLst/>
        </p:spPr>
        <p:txBody>
          <a:bodyPr wrap="none" anchor="ctr">
            <a:spAutoFit/>
          </a:bodyPr>
          <a:lstStyle/>
          <a:p>
            <a:pPr algn="r">
              <a:defRPr/>
            </a:pPr>
            <a:r>
              <a:rPr lang="en-US" sz="1200" dirty="0">
                <a:latin typeface="Century Gothic" pitchFamily="34" charset="0"/>
              </a:rPr>
              <a:t>Lecture </a:t>
            </a:r>
            <a:r>
              <a:rPr lang="en-US" sz="1200" dirty="0" smtClean="0">
                <a:latin typeface="Century Gothic" pitchFamily="34" charset="0"/>
              </a:rPr>
              <a:t>4</a:t>
            </a:r>
            <a:endParaRPr lang="en-US" sz="1200" dirty="0">
              <a:latin typeface="Century Gothic" pitchFamily="34" charset="0"/>
            </a:endParaRPr>
          </a:p>
          <a:p>
            <a:pPr algn="r">
              <a:defRPr/>
            </a:pPr>
            <a:r>
              <a:rPr lang="en-US" sz="1200" dirty="0">
                <a:latin typeface="Century Gothic" pitchFamily="34" charset="0"/>
              </a:rPr>
              <a:t>Linear Programming </a:t>
            </a:r>
            <a:r>
              <a:rPr lang="en-US" sz="1200" dirty="0" smtClean="0">
                <a:latin typeface="Century Gothic" pitchFamily="34" charset="0"/>
              </a:rPr>
              <a:t>II</a:t>
            </a:r>
            <a:endParaRPr lang="en-US" sz="1200" dirty="0">
              <a:latin typeface="Century Gothic"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5"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pic>
        <p:nvPicPr>
          <p:cNvPr id="8" name="Picture 14" descr="linear-programming-L"/>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52400" y="533400"/>
            <a:ext cx="1066800" cy="1066800"/>
          </a:xfrm>
          <a:prstGeom prst="rect">
            <a:avLst/>
          </a:prstGeom>
          <a:solidFill>
            <a:schemeClr val="bg1"/>
          </a:solidFill>
          <a:ln w="9525">
            <a:noFill/>
            <a:miter lim="800000"/>
            <a:headEnd/>
            <a:tailEnd/>
          </a:ln>
        </p:spPr>
      </p:pic>
      <p:sp>
        <p:nvSpPr>
          <p:cNvPr id="2" name="Title 1"/>
          <p:cNvSpPr>
            <a:spLocks noGrp="1"/>
          </p:cNvSpPr>
          <p:nvPr>
            <p:ph type="title"/>
          </p:nvPr>
        </p:nvSpPr>
        <p:spPr>
          <a:xfrm>
            <a:off x="1447800" y="304800"/>
            <a:ext cx="5829300" cy="1524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05000"/>
            <a:ext cx="2838450" cy="617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24250" y="1905000"/>
            <a:ext cx="2838450" cy="617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r>
              <a:rPr lang="en-US" smtClean="0"/>
              <a:t>9/11/2013, 9/16/2013</a:t>
            </a:r>
            <a:endParaRPr lang="en-US"/>
          </a:p>
        </p:txBody>
      </p:sp>
      <p:sp>
        <p:nvSpPr>
          <p:cNvPr id="10" name="Footer Placeholder 5"/>
          <p:cNvSpPr>
            <a:spLocks noGrp="1"/>
          </p:cNvSpPr>
          <p:nvPr>
            <p:ph type="ftr" sz="quarter" idx="11"/>
          </p:nvPr>
        </p:nvSpPr>
        <p:spPr/>
        <p:txBody>
          <a:bodyPr/>
          <a:lstStyle>
            <a:lvl1pPr>
              <a:defRPr/>
            </a:lvl1pPr>
          </a:lstStyle>
          <a:p>
            <a:r>
              <a:rPr lang="en-US" smtClean="0"/>
              <a:t>Professor Dong Washington University, St. Louis, MO</a:t>
            </a:r>
            <a:endParaRPr lang="en-US"/>
          </a:p>
        </p:txBody>
      </p:sp>
      <p:sp>
        <p:nvSpPr>
          <p:cNvPr id="11" name="Slide Number Placeholder 6"/>
          <p:cNvSpPr>
            <a:spLocks noGrp="1"/>
          </p:cNvSpPr>
          <p:nvPr>
            <p:ph type="sldNum" sz="quarter" idx="12"/>
          </p:nvPr>
        </p:nvSpPr>
        <p:spPr/>
        <p:txBody>
          <a:bodyPr/>
          <a:lstStyle>
            <a:lvl1pPr>
              <a:defRPr>
                <a:latin typeface="Times New Roman" charset="0"/>
              </a:defRPr>
            </a:lvl1pPr>
          </a:lstStyle>
          <a:p>
            <a:endParaRPr lang="en-US"/>
          </a:p>
          <a:p>
            <a:fld id="{AF362AF6-CA67-E846-B7C1-FEFB94923E43}" type="slidenum">
              <a:rPr lang="en-US"/>
              <a:pPr/>
              <a:t>‹#›</a:t>
            </a:fld>
            <a:endParaRPr lang="en-US"/>
          </a:p>
        </p:txBody>
      </p:sp>
      <p:sp>
        <p:nvSpPr>
          <p:cNvPr id="12" name="Text Box 10"/>
          <p:cNvSpPr txBox="1">
            <a:spLocks noChangeArrowheads="1"/>
          </p:cNvSpPr>
          <p:nvPr userDrawn="1"/>
        </p:nvSpPr>
        <p:spPr bwMode="auto">
          <a:xfrm>
            <a:off x="0" y="76200"/>
            <a:ext cx="189706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3" name="Text Box 12"/>
          <p:cNvSpPr txBox="1">
            <a:spLocks noChangeArrowheads="1"/>
          </p:cNvSpPr>
          <p:nvPr userDrawn="1"/>
        </p:nvSpPr>
        <p:spPr bwMode="auto">
          <a:xfrm>
            <a:off x="5038442" y="76200"/>
            <a:ext cx="1802096" cy="461665"/>
          </a:xfrm>
          <a:prstGeom prst="rect">
            <a:avLst/>
          </a:prstGeom>
          <a:noFill/>
          <a:ln w="9525">
            <a:noFill/>
            <a:miter lim="800000"/>
            <a:headEnd/>
            <a:tailEnd/>
          </a:ln>
          <a:effectLst/>
        </p:spPr>
        <p:txBody>
          <a:bodyPr wrap="none" anchor="ctr">
            <a:spAutoFit/>
          </a:bodyPr>
          <a:lstStyle/>
          <a:p>
            <a:pPr algn="r">
              <a:defRPr/>
            </a:pPr>
            <a:r>
              <a:rPr lang="en-US" sz="1200" dirty="0">
                <a:latin typeface="Century Gothic" pitchFamily="34" charset="0"/>
              </a:rPr>
              <a:t>Lecture </a:t>
            </a:r>
            <a:r>
              <a:rPr lang="en-US" sz="1200" dirty="0" smtClean="0">
                <a:latin typeface="Century Gothic" pitchFamily="34" charset="0"/>
              </a:rPr>
              <a:t>4</a:t>
            </a:r>
            <a:endParaRPr lang="en-US" sz="1200" dirty="0">
              <a:latin typeface="Century Gothic" pitchFamily="34" charset="0"/>
            </a:endParaRPr>
          </a:p>
          <a:p>
            <a:pPr algn="r">
              <a:defRPr/>
            </a:pPr>
            <a:r>
              <a:rPr lang="en-US" sz="1200" dirty="0">
                <a:latin typeface="Century Gothic" pitchFamily="34" charset="0"/>
              </a:rPr>
              <a:t>Linear Programming </a:t>
            </a:r>
            <a:r>
              <a:rPr lang="en-US" sz="1200" dirty="0" smtClean="0">
                <a:latin typeface="Century Gothic" pitchFamily="34" charset="0"/>
              </a:rPr>
              <a:t>II</a:t>
            </a:r>
            <a:endParaRPr lang="en-US" sz="1200" dirty="0">
              <a:latin typeface="Century Gothic"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6"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pic>
        <p:nvPicPr>
          <p:cNvPr id="9" name="Picture 14" descr="linear-programming-L"/>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52400" y="533400"/>
            <a:ext cx="1066800" cy="1066800"/>
          </a:xfrm>
          <a:prstGeom prst="rect">
            <a:avLst/>
          </a:prstGeom>
          <a:solidFill>
            <a:schemeClr val="bg1"/>
          </a:solidFill>
          <a:ln w="9525">
            <a:noFill/>
            <a:miter lim="800000"/>
            <a:headEnd/>
            <a:tailEnd/>
          </a:ln>
        </p:spPr>
      </p:pic>
      <p:sp>
        <p:nvSpPr>
          <p:cNvPr id="2" name="Title 1"/>
          <p:cNvSpPr>
            <a:spLocks noGrp="1"/>
          </p:cNvSpPr>
          <p:nvPr>
            <p:ph type="title"/>
          </p:nvPr>
        </p:nvSpPr>
        <p:spPr>
          <a:xfrm>
            <a:off x="1447800" y="304800"/>
            <a:ext cx="5829300" cy="1524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533400" y="1905000"/>
            <a:ext cx="2838450" cy="617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524250" y="1905000"/>
            <a:ext cx="2838450" cy="3009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24250" y="5067300"/>
            <a:ext cx="2838450" cy="3009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5"/>
          <p:cNvSpPr>
            <a:spLocks noGrp="1"/>
          </p:cNvSpPr>
          <p:nvPr>
            <p:ph type="dt" sz="half" idx="10"/>
          </p:nvPr>
        </p:nvSpPr>
        <p:spPr/>
        <p:txBody>
          <a:bodyPr/>
          <a:lstStyle>
            <a:lvl1pPr>
              <a:defRPr/>
            </a:lvl1pPr>
          </a:lstStyle>
          <a:p>
            <a:r>
              <a:rPr lang="en-US" smtClean="0"/>
              <a:t>9/11/2013, 9/16/2013</a:t>
            </a:r>
            <a:endParaRPr lang="en-US"/>
          </a:p>
        </p:txBody>
      </p:sp>
      <p:sp>
        <p:nvSpPr>
          <p:cNvPr id="11" name="Footer Placeholder 6"/>
          <p:cNvSpPr>
            <a:spLocks noGrp="1"/>
          </p:cNvSpPr>
          <p:nvPr>
            <p:ph type="ftr" sz="quarter" idx="11"/>
          </p:nvPr>
        </p:nvSpPr>
        <p:spPr/>
        <p:txBody>
          <a:bodyPr/>
          <a:lstStyle>
            <a:lvl1pPr>
              <a:defRPr/>
            </a:lvl1pPr>
          </a:lstStyle>
          <a:p>
            <a:r>
              <a:rPr lang="en-US" smtClean="0"/>
              <a:t>Professor Dong Washington University, St. Louis, MO</a:t>
            </a:r>
            <a:endParaRPr lang="en-US"/>
          </a:p>
        </p:txBody>
      </p:sp>
      <p:sp>
        <p:nvSpPr>
          <p:cNvPr id="12" name="Slide Number Placeholder 7"/>
          <p:cNvSpPr>
            <a:spLocks noGrp="1"/>
          </p:cNvSpPr>
          <p:nvPr>
            <p:ph type="sldNum" sz="quarter" idx="12"/>
          </p:nvPr>
        </p:nvSpPr>
        <p:spPr/>
        <p:txBody>
          <a:bodyPr/>
          <a:lstStyle>
            <a:lvl1pPr>
              <a:defRPr>
                <a:latin typeface="Times New Roman" charset="0"/>
              </a:defRPr>
            </a:lvl1pPr>
          </a:lstStyle>
          <a:p>
            <a:endParaRPr lang="en-US"/>
          </a:p>
          <a:p>
            <a:fld id="{D991E29D-463A-EA4E-A1F5-7F7E71C3F410}" type="slidenum">
              <a:rPr lang="en-US"/>
              <a:pPr/>
              <a:t>‹#›</a:t>
            </a:fld>
            <a:endParaRPr lang="en-US"/>
          </a:p>
        </p:txBody>
      </p:sp>
      <p:sp>
        <p:nvSpPr>
          <p:cNvPr id="13" name="Text Box 10"/>
          <p:cNvSpPr txBox="1">
            <a:spLocks noChangeArrowheads="1"/>
          </p:cNvSpPr>
          <p:nvPr userDrawn="1"/>
        </p:nvSpPr>
        <p:spPr bwMode="auto">
          <a:xfrm>
            <a:off x="0" y="76200"/>
            <a:ext cx="189706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4" name="Text Box 12"/>
          <p:cNvSpPr txBox="1">
            <a:spLocks noChangeArrowheads="1"/>
          </p:cNvSpPr>
          <p:nvPr userDrawn="1"/>
        </p:nvSpPr>
        <p:spPr bwMode="auto">
          <a:xfrm>
            <a:off x="5038442" y="76200"/>
            <a:ext cx="1802096" cy="461665"/>
          </a:xfrm>
          <a:prstGeom prst="rect">
            <a:avLst/>
          </a:prstGeom>
          <a:noFill/>
          <a:ln w="9525">
            <a:noFill/>
            <a:miter lim="800000"/>
            <a:headEnd/>
            <a:tailEnd/>
          </a:ln>
          <a:effectLst/>
        </p:spPr>
        <p:txBody>
          <a:bodyPr wrap="none" anchor="ctr">
            <a:spAutoFit/>
          </a:bodyPr>
          <a:lstStyle/>
          <a:p>
            <a:pPr algn="r">
              <a:defRPr/>
            </a:pPr>
            <a:r>
              <a:rPr lang="en-US" sz="1200" dirty="0">
                <a:latin typeface="Century Gothic" pitchFamily="34" charset="0"/>
              </a:rPr>
              <a:t>Lecture </a:t>
            </a:r>
            <a:r>
              <a:rPr lang="en-US" sz="1200" dirty="0" smtClean="0">
                <a:latin typeface="Century Gothic" pitchFamily="34" charset="0"/>
              </a:rPr>
              <a:t>4</a:t>
            </a:r>
            <a:endParaRPr lang="en-US" sz="1200" dirty="0">
              <a:latin typeface="Century Gothic" pitchFamily="34" charset="0"/>
            </a:endParaRPr>
          </a:p>
          <a:p>
            <a:pPr algn="r">
              <a:defRPr/>
            </a:pPr>
            <a:r>
              <a:rPr lang="en-US" sz="1200" dirty="0">
                <a:latin typeface="Century Gothic" pitchFamily="34" charset="0"/>
              </a:rPr>
              <a:t>Linear Programming </a:t>
            </a:r>
            <a:r>
              <a:rPr lang="en-US" sz="1200" dirty="0" smtClean="0">
                <a:latin typeface="Century Gothic" pitchFamily="34" charset="0"/>
              </a:rPr>
              <a:t>II</a:t>
            </a:r>
            <a:endParaRPr lang="en-US" sz="1200" dirty="0">
              <a:latin typeface="Century Gothic"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4"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pic>
        <p:nvPicPr>
          <p:cNvPr id="7" name="Picture 14" descr="linear-programming-L"/>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52400" y="533400"/>
            <a:ext cx="1066800" cy="1066800"/>
          </a:xfrm>
          <a:prstGeom prst="rect">
            <a:avLst/>
          </a:prstGeom>
          <a:solidFill>
            <a:schemeClr val="bg1"/>
          </a:solidFill>
          <a:ln w="9525">
            <a:noFill/>
            <a:miter lim="800000"/>
            <a:headEnd/>
            <a:tailEnd/>
          </a:ln>
        </p:spPr>
      </p:pic>
      <p:sp>
        <p:nvSpPr>
          <p:cNvPr id="2" name="Title 1"/>
          <p:cNvSpPr>
            <a:spLocks noGrp="1"/>
          </p:cNvSpPr>
          <p:nvPr>
            <p:ph type="title"/>
          </p:nvPr>
        </p:nvSpPr>
        <p:spPr>
          <a:xfrm>
            <a:off x="1447800" y="304800"/>
            <a:ext cx="5829300" cy="1524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905000"/>
            <a:ext cx="5829300" cy="6172200"/>
          </a:xfrm>
        </p:spPr>
        <p:txBody>
          <a:bodyPr/>
          <a:lstStyle/>
          <a:p>
            <a:pPr lvl="0"/>
            <a:endParaRPr lang="en-US" noProof="0" smtClean="0"/>
          </a:p>
        </p:txBody>
      </p:sp>
      <p:sp>
        <p:nvSpPr>
          <p:cNvPr id="8" name="Date Placeholder 3"/>
          <p:cNvSpPr>
            <a:spLocks noGrp="1"/>
          </p:cNvSpPr>
          <p:nvPr>
            <p:ph type="dt" sz="half" idx="10"/>
          </p:nvPr>
        </p:nvSpPr>
        <p:spPr/>
        <p:txBody>
          <a:bodyPr/>
          <a:lstStyle>
            <a:lvl1pPr>
              <a:defRPr/>
            </a:lvl1pPr>
          </a:lstStyle>
          <a:p>
            <a:r>
              <a:rPr lang="en-US" smtClean="0"/>
              <a:t>9/11/2013, 9/16/2013</a:t>
            </a:r>
            <a:endParaRPr lang="en-US"/>
          </a:p>
        </p:txBody>
      </p:sp>
      <p:sp>
        <p:nvSpPr>
          <p:cNvPr id="9" name="Footer Placeholder 4"/>
          <p:cNvSpPr>
            <a:spLocks noGrp="1"/>
          </p:cNvSpPr>
          <p:nvPr>
            <p:ph type="ftr" sz="quarter" idx="11"/>
          </p:nvPr>
        </p:nvSpPr>
        <p:spPr/>
        <p:txBody>
          <a:bodyPr/>
          <a:lstStyle>
            <a:lvl1pPr>
              <a:defRPr/>
            </a:lvl1pPr>
          </a:lstStyle>
          <a:p>
            <a:r>
              <a:rPr lang="en-US" smtClean="0"/>
              <a:t>Professor Dong Washington University, St. Louis, MO</a:t>
            </a:r>
            <a:endParaRPr lang="en-US"/>
          </a:p>
        </p:txBody>
      </p:sp>
      <p:sp>
        <p:nvSpPr>
          <p:cNvPr id="10" name="Slide Number Placeholder 5"/>
          <p:cNvSpPr>
            <a:spLocks noGrp="1"/>
          </p:cNvSpPr>
          <p:nvPr>
            <p:ph type="sldNum" sz="quarter" idx="12"/>
          </p:nvPr>
        </p:nvSpPr>
        <p:spPr/>
        <p:txBody>
          <a:bodyPr/>
          <a:lstStyle>
            <a:lvl1pPr>
              <a:defRPr>
                <a:latin typeface="Times New Roman" charset="0"/>
              </a:defRPr>
            </a:lvl1pPr>
          </a:lstStyle>
          <a:p>
            <a:endParaRPr lang="en-US"/>
          </a:p>
          <a:p>
            <a:fld id="{0FA8DBF9-B2A1-C848-8E00-BDFA5DAF6206}" type="slidenum">
              <a:rPr lang="en-US"/>
              <a:pPr/>
              <a:t>‹#›</a:t>
            </a:fld>
            <a:endParaRPr lang="en-US"/>
          </a:p>
        </p:txBody>
      </p:sp>
      <p:sp>
        <p:nvSpPr>
          <p:cNvPr id="11" name="Text Box 10"/>
          <p:cNvSpPr txBox="1">
            <a:spLocks noChangeArrowheads="1"/>
          </p:cNvSpPr>
          <p:nvPr userDrawn="1"/>
        </p:nvSpPr>
        <p:spPr bwMode="auto">
          <a:xfrm>
            <a:off x="0" y="76200"/>
            <a:ext cx="189706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2" name="Text Box 12"/>
          <p:cNvSpPr txBox="1">
            <a:spLocks noChangeArrowheads="1"/>
          </p:cNvSpPr>
          <p:nvPr userDrawn="1"/>
        </p:nvSpPr>
        <p:spPr bwMode="auto">
          <a:xfrm>
            <a:off x="5038442" y="76200"/>
            <a:ext cx="1802096" cy="461665"/>
          </a:xfrm>
          <a:prstGeom prst="rect">
            <a:avLst/>
          </a:prstGeom>
          <a:noFill/>
          <a:ln w="9525">
            <a:noFill/>
            <a:miter lim="800000"/>
            <a:headEnd/>
            <a:tailEnd/>
          </a:ln>
          <a:effectLst/>
        </p:spPr>
        <p:txBody>
          <a:bodyPr wrap="none" anchor="ctr">
            <a:spAutoFit/>
          </a:bodyPr>
          <a:lstStyle/>
          <a:p>
            <a:pPr algn="r">
              <a:defRPr/>
            </a:pPr>
            <a:r>
              <a:rPr lang="en-US" sz="1200" dirty="0">
                <a:latin typeface="Century Gothic" pitchFamily="34" charset="0"/>
              </a:rPr>
              <a:t>Lecture </a:t>
            </a:r>
            <a:r>
              <a:rPr lang="en-US" sz="1200" dirty="0" smtClean="0">
                <a:latin typeface="Century Gothic" pitchFamily="34" charset="0"/>
              </a:rPr>
              <a:t>4</a:t>
            </a:r>
            <a:endParaRPr lang="en-US" sz="1200" dirty="0">
              <a:latin typeface="Century Gothic" pitchFamily="34" charset="0"/>
            </a:endParaRPr>
          </a:p>
          <a:p>
            <a:pPr algn="r">
              <a:defRPr/>
            </a:pPr>
            <a:r>
              <a:rPr lang="en-US" sz="1200" dirty="0">
                <a:latin typeface="Century Gothic" pitchFamily="34" charset="0"/>
              </a:rPr>
              <a:t>Linear Programming </a:t>
            </a:r>
            <a:r>
              <a:rPr lang="en-US" sz="1200" dirty="0" smtClean="0">
                <a:latin typeface="Century Gothic" pitchFamily="34" charset="0"/>
              </a:rPr>
              <a:t>II</a:t>
            </a:r>
            <a:endParaRPr lang="en-US" sz="1200" dirty="0">
              <a:latin typeface="Century Gothic"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447800" y="304800"/>
            <a:ext cx="58293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533400" y="1905000"/>
            <a:ext cx="5829300" cy="617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514350" y="83058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Century Gothic" charset="0"/>
              </a:defRPr>
            </a:lvl1pPr>
          </a:lstStyle>
          <a:p>
            <a:r>
              <a:rPr lang="en-US" dirty="0" smtClean="0"/>
              <a:t>9/11/2013, 9/16/2013</a:t>
            </a:r>
            <a:endParaRPr lang="en-US" dirty="0"/>
          </a:p>
        </p:txBody>
      </p:sp>
      <p:sp>
        <p:nvSpPr>
          <p:cNvPr id="1029" name="Rectangle 5"/>
          <p:cNvSpPr>
            <a:spLocks noGrp="1" noChangeArrowheads="1"/>
          </p:cNvSpPr>
          <p:nvPr>
            <p:ph type="ftr" sz="quarter" idx="3"/>
          </p:nvPr>
        </p:nvSpPr>
        <p:spPr bwMode="auto">
          <a:xfrm>
            <a:off x="1752600" y="8305800"/>
            <a:ext cx="33528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entury Gothic" charset="0"/>
              </a:defRPr>
            </a:lvl1pPr>
          </a:lstStyle>
          <a:p>
            <a:r>
              <a:rPr lang="en-US" smtClean="0"/>
              <a:t>Professor Dong Washington University, St. Louis, MO</a:t>
            </a:r>
            <a:endParaRPr lang="en-US"/>
          </a:p>
        </p:txBody>
      </p:sp>
      <p:sp>
        <p:nvSpPr>
          <p:cNvPr id="1030" name="Rectangle 6"/>
          <p:cNvSpPr>
            <a:spLocks noGrp="1" noChangeArrowheads="1"/>
          </p:cNvSpPr>
          <p:nvPr>
            <p:ph type="sldNum" sz="quarter" idx="4"/>
          </p:nvPr>
        </p:nvSpPr>
        <p:spPr bwMode="auto">
          <a:xfrm>
            <a:off x="4914900" y="83058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entury Gothic" charset="0"/>
              </a:defRPr>
            </a:lvl1pPr>
          </a:lstStyle>
          <a:p>
            <a:endParaRPr lang="en-US"/>
          </a:p>
          <a:p>
            <a:fld id="{55A58D00-1E90-0D4F-8177-2D8FE3E244C7}" type="slidenum">
              <a:rPr lang="en-US"/>
              <a:pPr/>
              <a:t>‹#›</a:t>
            </a:fld>
            <a:endParaRPr lang="en-US"/>
          </a:p>
        </p:txBody>
      </p:sp>
      <p:sp>
        <p:nvSpPr>
          <p:cNvPr id="1031"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pic>
        <p:nvPicPr>
          <p:cNvPr id="3082" name="Picture 14" descr="linear-programming-L"/>
          <p:cNvPicPr>
            <a:picLocks noChangeAspect="1" noChangeArrowheads="1"/>
          </p:cNvPicPr>
          <p:nvPr userDrawn="1"/>
        </p:nvPicPr>
        <p:blipFill>
          <a:blip r:embed="rId8" cstate="print">
            <a:clrChange>
              <a:clrFrom>
                <a:srgbClr val="FEFEFE"/>
              </a:clrFrom>
              <a:clrTo>
                <a:srgbClr val="FEFEFE">
                  <a:alpha val="0"/>
                </a:srgbClr>
              </a:clrTo>
            </a:clrChange>
          </a:blip>
          <a:srcRect/>
          <a:stretch>
            <a:fillRect/>
          </a:stretch>
        </p:blipFill>
        <p:spPr bwMode="auto">
          <a:xfrm>
            <a:off x="152400" y="533400"/>
            <a:ext cx="1066800" cy="1066800"/>
          </a:xfrm>
          <a:prstGeom prst="rect">
            <a:avLst/>
          </a:prstGeom>
          <a:noFill/>
          <a:ln w="9525">
            <a:noFill/>
            <a:miter lim="800000"/>
            <a:headEnd/>
            <a:tailEnd/>
          </a:ln>
        </p:spPr>
      </p:pic>
      <p:sp>
        <p:nvSpPr>
          <p:cNvPr id="9" name="Text Box 10"/>
          <p:cNvSpPr txBox="1">
            <a:spLocks noChangeArrowheads="1"/>
          </p:cNvSpPr>
          <p:nvPr userDrawn="1"/>
        </p:nvSpPr>
        <p:spPr bwMode="auto">
          <a:xfrm>
            <a:off x="0" y="76200"/>
            <a:ext cx="189706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0" name="Text Box 12"/>
          <p:cNvSpPr txBox="1">
            <a:spLocks noChangeArrowheads="1"/>
          </p:cNvSpPr>
          <p:nvPr userDrawn="1"/>
        </p:nvSpPr>
        <p:spPr bwMode="auto">
          <a:xfrm>
            <a:off x="5038442" y="76200"/>
            <a:ext cx="1802096" cy="461665"/>
          </a:xfrm>
          <a:prstGeom prst="rect">
            <a:avLst/>
          </a:prstGeom>
          <a:noFill/>
          <a:ln w="9525">
            <a:noFill/>
            <a:miter lim="800000"/>
            <a:headEnd/>
            <a:tailEnd/>
          </a:ln>
          <a:effectLst/>
        </p:spPr>
        <p:txBody>
          <a:bodyPr wrap="none" anchor="ctr">
            <a:spAutoFit/>
          </a:bodyPr>
          <a:lstStyle/>
          <a:p>
            <a:pPr algn="r">
              <a:defRPr/>
            </a:pPr>
            <a:r>
              <a:rPr lang="en-US" sz="1200" dirty="0">
                <a:latin typeface="Century Gothic" pitchFamily="34" charset="0"/>
              </a:rPr>
              <a:t>Lecture </a:t>
            </a:r>
            <a:r>
              <a:rPr lang="en-US" sz="1200" dirty="0" smtClean="0">
                <a:latin typeface="Century Gothic" pitchFamily="34" charset="0"/>
              </a:rPr>
              <a:t>4</a:t>
            </a:r>
            <a:endParaRPr lang="en-US" sz="1200" dirty="0">
              <a:latin typeface="Century Gothic" pitchFamily="34" charset="0"/>
            </a:endParaRPr>
          </a:p>
          <a:p>
            <a:pPr algn="r">
              <a:defRPr/>
            </a:pPr>
            <a:r>
              <a:rPr lang="en-US" sz="1200" dirty="0">
                <a:latin typeface="Century Gothic" pitchFamily="34" charset="0"/>
              </a:rPr>
              <a:t>Linear Programming </a:t>
            </a:r>
            <a:r>
              <a:rPr lang="en-US" sz="1200" dirty="0" smtClean="0">
                <a:latin typeface="Century Gothic" pitchFamily="34" charset="0"/>
              </a:rPr>
              <a:t>II</a:t>
            </a:r>
            <a:endParaRPr lang="en-US" sz="1200" dirty="0">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Lst>
  <p:timing>
    <p:tnLst>
      <p:par>
        <p:cTn id="1" dur="indefinite" restart="never" nodeType="tmRoot"/>
      </p:par>
    </p:tnLst>
  </p:timing>
  <p:hf hdr="0"/>
  <p:txStyles>
    <p:titleStyle>
      <a:lvl1pPr algn="l" rtl="0" eaLnBrk="0" fontAlgn="base" hangingPunct="0">
        <a:spcBef>
          <a:spcPct val="0"/>
        </a:spcBef>
        <a:spcAft>
          <a:spcPct val="0"/>
        </a:spcAft>
        <a:defRPr sz="2800" b="1">
          <a:solidFill>
            <a:schemeClr val="tx2"/>
          </a:solidFill>
          <a:latin typeface="Century Gothic" pitchFamily="34" charset="0"/>
          <a:ea typeface="+mj-ea"/>
          <a:cs typeface="+mj-cs"/>
        </a:defRPr>
      </a:lvl1pPr>
      <a:lvl2pPr algn="l" rtl="0" eaLnBrk="0" fontAlgn="base" hangingPunct="0">
        <a:spcBef>
          <a:spcPct val="0"/>
        </a:spcBef>
        <a:spcAft>
          <a:spcPct val="0"/>
        </a:spcAft>
        <a:defRPr sz="2800">
          <a:solidFill>
            <a:schemeClr val="tx2"/>
          </a:solidFill>
          <a:latin typeface="Century Gothic" pitchFamily="34" charset="0"/>
        </a:defRPr>
      </a:lvl2pPr>
      <a:lvl3pPr algn="l" rtl="0" eaLnBrk="0" fontAlgn="base" hangingPunct="0">
        <a:spcBef>
          <a:spcPct val="0"/>
        </a:spcBef>
        <a:spcAft>
          <a:spcPct val="0"/>
        </a:spcAft>
        <a:defRPr sz="2800">
          <a:solidFill>
            <a:schemeClr val="tx2"/>
          </a:solidFill>
          <a:latin typeface="Century Gothic" pitchFamily="34" charset="0"/>
        </a:defRPr>
      </a:lvl3pPr>
      <a:lvl4pPr algn="l" rtl="0" eaLnBrk="0" fontAlgn="base" hangingPunct="0">
        <a:spcBef>
          <a:spcPct val="0"/>
        </a:spcBef>
        <a:spcAft>
          <a:spcPct val="0"/>
        </a:spcAft>
        <a:defRPr sz="2800">
          <a:solidFill>
            <a:schemeClr val="tx2"/>
          </a:solidFill>
          <a:latin typeface="Century Gothic" pitchFamily="34" charset="0"/>
        </a:defRPr>
      </a:lvl4pPr>
      <a:lvl5pPr algn="l" rtl="0" eaLnBrk="0" fontAlgn="base" hangingPunct="0">
        <a:spcBef>
          <a:spcPct val="0"/>
        </a:spcBef>
        <a:spcAft>
          <a:spcPct val="0"/>
        </a:spcAft>
        <a:defRPr sz="2800">
          <a:solidFill>
            <a:schemeClr val="tx2"/>
          </a:solidFill>
          <a:latin typeface="Century Gothic" pitchFamily="34" charset="0"/>
        </a:defRPr>
      </a:lvl5pPr>
      <a:lvl6pPr marL="457200" algn="l" rtl="0" eaLnBrk="0" fontAlgn="base" hangingPunct="0">
        <a:spcBef>
          <a:spcPct val="0"/>
        </a:spcBef>
        <a:spcAft>
          <a:spcPct val="0"/>
        </a:spcAft>
        <a:defRPr sz="2800">
          <a:solidFill>
            <a:schemeClr val="tx2"/>
          </a:solidFill>
          <a:latin typeface="Comic Sans MS" pitchFamily="66" charset="0"/>
        </a:defRPr>
      </a:lvl6pPr>
      <a:lvl7pPr marL="914400" algn="l" rtl="0" eaLnBrk="0" fontAlgn="base" hangingPunct="0">
        <a:spcBef>
          <a:spcPct val="0"/>
        </a:spcBef>
        <a:spcAft>
          <a:spcPct val="0"/>
        </a:spcAft>
        <a:defRPr sz="2800">
          <a:solidFill>
            <a:schemeClr val="tx2"/>
          </a:solidFill>
          <a:latin typeface="Comic Sans MS" pitchFamily="66" charset="0"/>
        </a:defRPr>
      </a:lvl7pPr>
      <a:lvl8pPr marL="1371600" algn="l" rtl="0" eaLnBrk="0" fontAlgn="base" hangingPunct="0">
        <a:spcBef>
          <a:spcPct val="0"/>
        </a:spcBef>
        <a:spcAft>
          <a:spcPct val="0"/>
        </a:spcAft>
        <a:defRPr sz="2800">
          <a:solidFill>
            <a:schemeClr val="tx2"/>
          </a:solidFill>
          <a:latin typeface="Comic Sans MS" pitchFamily="66" charset="0"/>
        </a:defRPr>
      </a:lvl8pPr>
      <a:lvl9pPr marL="1828800" algn="l" rtl="0" eaLnBrk="0" fontAlgn="base" hangingPunct="0">
        <a:spcBef>
          <a:spcPct val="0"/>
        </a:spcBef>
        <a:spcAft>
          <a:spcPct val="0"/>
        </a:spcAft>
        <a:defRPr sz="28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000">
          <a:solidFill>
            <a:schemeClr val="tx1"/>
          </a:solidFill>
          <a:latin typeface="Century Gothic" pitchFamily="34" charset="0"/>
          <a:ea typeface="+mn-ea"/>
          <a:cs typeface="+mn-cs"/>
        </a:defRPr>
      </a:lvl1pPr>
      <a:lvl2pPr marL="742950" indent="-285750" algn="l" rtl="0" eaLnBrk="0" fontAlgn="base" hangingPunct="0">
        <a:spcBef>
          <a:spcPct val="20000"/>
        </a:spcBef>
        <a:spcAft>
          <a:spcPct val="0"/>
        </a:spcAft>
        <a:buChar char="–"/>
        <a:defRPr>
          <a:solidFill>
            <a:schemeClr val="tx1"/>
          </a:solidFill>
          <a:latin typeface="Century Gothic" pitchFamily="34" charset="0"/>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Century Gothic" pitchFamily="34" charset="0"/>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Century Gothic" pitchFamily="34"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Century Gothic" pitchFamily="34" charset="0"/>
          <a:ea typeface="ＭＳ Ｐゴシック" charset="-128"/>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smtClean="0"/>
              <a:t>9/11/2013, 9/16/2013</a:t>
            </a:r>
            <a:endParaRPr lang="en-US" dirty="0"/>
          </a:p>
        </p:txBody>
      </p:sp>
      <p:sp>
        <p:nvSpPr>
          <p:cNvPr id="10244" name="Slide Number Placeholder 5"/>
          <p:cNvSpPr>
            <a:spLocks noGrp="1"/>
          </p:cNvSpPr>
          <p:nvPr>
            <p:ph type="sldNum" sz="quarter" idx="12"/>
          </p:nvPr>
        </p:nvSpPr>
        <p:spPr>
          <a:noFill/>
        </p:spPr>
        <p:txBody>
          <a:bodyPr/>
          <a:lstStyle/>
          <a:p>
            <a:endParaRPr lang="en-US">
              <a:latin typeface="Century Gothic" charset="0"/>
            </a:endParaRPr>
          </a:p>
          <a:p>
            <a:fld id="{13ECE7C8-4CEC-1C45-94D2-2EB13B1250F0}" type="slidenum">
              <a:rPr lang="en-US">
                <a:latin typeface="Century Gothic" charset="0"/>
              </a:rPr>
              <a:pPr/>
              <a:t>1</a:t>
            </a:fld>
            <a:endParaRPr lang="en-US">
              <a:latin typeface="Century Gothic" charset="0"/>
            </a:endParaRPr>
          </a:p>
        </p:txBody>
      </p:sp>
      <p:sp>
        <p:nvSpPr>
          <p:cNvPr id="10245" name="Rectangle 2"/>
          <p:cNvSpPr>
            <a:spLocks noGrp="1" noChangeArrowheads="1"/>
          </p:cNvSpPr>
          <p:nvPr>
            <p:ph type="ctrTitle"/>
          </p:nvPr>
        </p:nvSpPr>
        <p:spPr>
          <a:xfrm>
            <a:off x="228600" y="2743200"/>
            <a:ext cx="6248400" cy="1524000"/>
          </a:xfrm>
        </p:spPr>
        <p:txBody>
          <a:bodyPr/>
          <a:lstStyle/>
          <a:p>
            <a:pPr algn="ctr"/>
            <a:r>
              <a:rPr lang="en-US" b="1" dirty="0">
                <a:latin typeface="Century Gothic" charset="0"/>
              </a:rPr>
              <a:t>Lecture 4 </a:t>
            </a:r>
            <a:br>
              <a:rPr lang="en-US" b="1" dirty="0">
                <a:latin typeface="Century Gothic" charset="0"/>
              </a:rPr>
            </a:br>
            <a:r>
              <a:rPr lang="en-US" b="1" dirty="0">
                <a:latin typeface="Century Gothic" charset="0"/>
              </a:rPr>
              <a:t/>
            </a:r>
            <a:br>
              <a:rPr lang="en-US" b="1" dirty="0">
                <a:latin typeface="Century Gothic" charset="0"/>
              </a:rPr>
            </a:br>
            <a:r>
              <a:rPr lang="en-US" b="1" dirty="0">
                <a:latin typeface="Century Gothic" charset="0"/>
              </a:rPr>
              <a:t>Linear Programming II</a:t>
            </a:r>
          </a:p>
        </p:txBody>
      </p:sp>
      <p:sp>
        <p:nvSpPr>
          <p:cNvPr id="6" name="Footer Placeholder 5"/>
          <p:cNvSpPr>
            <a:spLocks noGrp="1"/>
          </p:cNvSpPr>
          <p:nvPr>
            <p:ph type="ftr" sz="quarter" idx="11"/>
          </p:nvPr>
        </p:nvSpPr>
        <p:spPr/>
        <p:txBody>
          <a:bodyPr/>
          <a:lstStyle/>
          <a:p>
            <a:r>
              <a:rPr lang="en-US" smtClean="0"/>
              <a:t>Professor Dong Washington University, St. Louis, MO</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endParaRPr lang="en-US">
              <a:latin typeface="Century Gothic" charset="0"/>
            </a:endParaRPr>
          </a:p>
          <a:p>
            <a:fld id="{012EAFFE-AD79-A440-923F-8FD94439EF2E}" type="slidenum">
              <a:rPr lang="en-US">
                <a:latin typeface="Century Gothic" charset="0"/>
              </a:rPr>
              <a:pPr/>
              <a:t>10</a:t>
            </a:fld>
            <a:endParaRPr lang="en-US">
              <a:latin typeface="Century Gothic" charset="0"/>
            </a:endParaRPr>
          </a:p>
        </p:txBody>
      </p:sp>
      <p:sp>
        <p:nvSpPr>
          <p:cNvPr id="19460" name="Rectangle 2"/>
          <p:cNvSpPr>
            <a:spLocks noGrp="1" noChangeArrowheads="1"/>
          </p:cNvSpPr>
          <p:nvPr>
            <p:ph type="title"/>
          </p:nvPr>
        </p:nvSpPr>
        <p:spPr/>
        <p:txBody>
          <a:bodyPr/>
          <a:lstStyle/>
          <a:p>
            <a:r>
              <a:rPr lang="en-US">
                <a:latin typeface="Century Gothic" charset="0"/>
              </a:rPr>
              <a:t>LP Formulation Guidelines</a:t>
            </a:r>
          </a:p>
        </p:txBody>
      </p:sp>
      <p:sp>
        <p:nvSpPr>
          <p:cNvPr id="19461" name="Rectangle 3"/>
          <p:cNvSpPr>
            <a:spLocks noGrp="1" noChangeArrowheads="1"/>
          </p:cNvSpPr>
          <p:nvPr>
            <p:ph type="body" idx="1"/>
          </p:nvPr>
        </p:nvSpPr>
        <p:spPr>
          <a:xfrm>
            <a:off x="304800" y="1905000"/>
            <a:ext cx="6400800" cy="6172200"/>
          </a:xfrm>
        </p:spPr>
        <p:txBody>
          <a:bodyPr/>
          <a:lstStyle/>
          <a:p>
            <a:pPr>
              <a:lnSpc>
                <a:spcPct val="90000"/>
              </a:lnSpc>
              <a:buFontTx/>
              <a:buNone/>
            </a:pPr>
            <a:r>
              <a:rPr lang="en-US">
                <a:latin typeface="Century Gothic" charset="0"/>
              </a:rPr>
              <a:t>	</a:t>
            </a:r>
            <a:r>
              <a:rPr lang="en-US" sz="1600" b="1">
                <a:latin typeface="Century Gothic" charset="0"/>
              </a:rPr>
              <a:t>Formulation:</a:t>
            </a:r>
            <a:r>
              <a:rPr lang="en-US" sz="1600">
                <a:latin typeface="Century Gothic" charset="0"/>
              </a:rPr>
              <a:t> also called </a:t>
            </a:r>
            <a:r>
              <a:rPr lang="en-US" sz="1600" i="1">
                <a:latin typeface="Century Gothic" charset="0"/>
              </a:rPr>
              <a:t>modeling</a:t>
            </a:r>
            <a:r>
              <a:rPr lang="en-US" sz="1600">
                <a:latin typeface="Century Gothic" charset="0"/>
              </a:rPr>
              <a:t>, the process of translating a verbal statement of a problem into a mathematical statement. </a:t>
            </a:r>
          </a:p>
          <a:p>
            <a:pPr>
              <a:lnSpc>
                <a:spcPct val="90000"/>
              </a:lnSpc>
              <a:buFontTx/>
              <a:buNone/>
            </a:pPr>
            <a:endParaRPr lang="en-US" sz="1600">
              <a:latin typeface="Century Gothic" charset="0"/>
            </a:endParaRPr>
          </a:p>
          <a:p>
            <a:pPr>
              <a:lnSpc>
                <a:spcPct val="90000"/>
              </a:lnSpc>
              <a:buFontTx/>
              <a:buNone/>
            </a:pPr>
            <a:r>
              <a:rPr lang="en-US" sz="1600">
                <a:latin typeface="Century Gothic" charset="0"/>
              </a:rPr>
              <a:t>	</a:t>
            </a:r>
            <a:r>
              <a:rPr lang="en-US" sz="1600" b="1">
                <a:latin typeface="Century Gothic" charset="0"/>
              </a:rPr>
              <a:t>Guidelines for formulation</a:t>
            </a:r>
          </a:p>
          <a:p>
            <a:pPr>
              <a:lnSpc>
                <a:spcPct val="90000"/>
              </a:lnSpc>
              <a:buFontTx/>
              <a:buNone/>
            </a:pPr>
            <a:r>
              <a:rPr lang="en-US" sz="1600" b="1">
                <a:latin typeface="Century Gothic" charset="0"/>
              </a:rPr>
              <a:t>	</a:t>
            </a:r>
            <a:r>
              <a:rPr lang="en-US" sz="1600">
                <a:latin typeface="Century Gothic" charset="0"/>
              </a:rPr>
              <a:t>1. Understand the problem</a:t>
            </a:r>
          </a:p>
          <a:p>
            <a:pPr>
              <a:lnSpc>
                <a:spcPct val="90000"/>
              </a:lnSpc>
              <a:buFontTx/>
              <a:buNone/>
            </a:pPr>
            <a:endParaRPr lang="en-US" sz="1600">
              <a:latin typeface="Century Gothic" charset="0"/>
            </a:endParaRPr>
          </a:p>
          <a:p>
            <a:pPr>
              <a:lnSpc>
                <a:spcPct val="90000"/>
              </a:lnSpc>
              <a:buFontTx/>
              <a:buNone/>
            </a:pPr>
            <a:r>
              <a:rPr lang="en-US" sz="1600">
                <a:latin typeface="Century Gothic" charset="0"/>
              </a:rPr>
              <a:t>	2. Ask the following three questions: </a:t>
            </a:r>
          </a:p>
          <a:p>
            <a:pPr>
              <a:lnSpc>
                <a:spcPct val="90000"/>
              </a:lnSpc>
              <a:buFontTx/>
              <a:buNone/>
            </a:pPr>
            <a:r>
              <a:rPr lang="en-US" sz="1600">
                <a:latin typeface="Century Gothic" charset="0"/>
              </a:rPr>
              <a:t>	   (i) What must be decided? What are the decision  </a:t>
            </a:r>
          </a:p>
          <a:p>
            <a:pPr>
              <a:lnSpc>
                <a:spcPct val="90000"/>
              </a:lnSpc>
              <a:buFontTx/>
              <a:buNone/>
            </a:pPr>
            <a:r>
              <a:rPr lang="en-US" sz="1600">
                <a:latin typeface="Century Gothic" charset="0"/>
              </a:rPr>
              <a:t>            variables? </a:t>
            </a:r>
          </a:p>
          <a:p>
            <a:pPr>
              <a:lnSpc>
                <a:spcPct val="90000"/>
              </a:lnSpc>
              <a:buFontTx/>
              <a:buNone/>
            </a:pPr>
            <a:r>
              <a:rPr lang="en-US" sz="1600">
                <a:latin typeface="Century Gothic" charset="0"/>
              </a:rPr>
              <a:t>        (ii) What measure should we use to compare alternative </a:t>
            </a:r>
          </a:p>
          <a:p>
            <a:pPr>
              <a:lnSpc>
                <a:spcPct val="90000"/>
              </a:lnSpc>
              <a:buFontTx/>
              <a:buNone/>
            </a:pPr>
            <a:r>
              <a:rPr lang="en-US" sz="1600">
                <a:latin typeface="Century Gothic" charset="0"/>
              </a:rPr>
              <a:t>            sets of decisions?</a:t>
            </a:r>
          </a:p>
          <a:p>
            <a:pPr>
              <a:lnSpc>
                <a:spcPct val="90000"/>
              </a:lnSpc>
              <a:buFontTx/>
              <a:buNone/>
            </a:pPr>
            <a:r>
              <a:rPr lang="en-US" sz="1600">
                <a:latin typeface="Century Gothic" charset="0"/>
              </a:rPr>
              <a:t>        (iii) What restrictions limit our choices? </a:t>
            </a:r>
          </a:p>
          <a:p>
            <a:pPr>
              <a:lnSpc>
                <a:spcPct val="90000"/>
              </a:lnSpc>
              <a:buFontTx/>
              <a:buNone/>
            </a:pPr>
            <a:endParaRPr lang="en-US" sz="1600">
              <a:latin typeface="Century Gothic" charset="0"/>
            </a:endParaRPr>
          </a:p>
          <a:p>
            <a:pPr>
              <a:lnSpc>
                <a:spcPct val="90000"/>
              </a:lnSpc>
              <a:buFontTx/>
              <a:buNone/>
            </a:pPr>
            <a:r>
              <a:rPr lang="en-US" sz="1600">
                <a:latin typeface="Century Gothic" charset="0"/>
              </a:rPr>
              <a:t>	3. Write the mathematical representation of the objective function in terms of the decision variables</a:t>
            </a:r>
          </a:p>
          <a:p>
            <a:pPr>
              <a:lnSpc>
                <a:spcPct val="90000"/>
              </a:lnSpc>
              <a:buFontTx/>
              <a:buNone/>
            </a:pPr>
            <a:endParaRPr lang="en-US" sz="1600">
              <a:latin typeface="Century Gothic" charset="0"/>
            </a:endParaRPr>
          </a:p>
          <a:p>
            <a:pPr>
              <a:lnSpc>
                <a:spcPct val="90000"/>
              </a:lnSpc>
              <a:buFontTx/>
              <a:buNone/>
            </a:pPr>
            <a:r>
              <a:rPr lang="en-US" sz="1600">
                <a:latin typeface="Century Gothic" charset="0"/>
              </a:rPr>
              <a:t>	4. Write the constraints in terms of the decision variables</a:t>
            </a:r>
          </a:p>
          <a:p>
            <a:pPr>
              <a:lnSpc>
                <a:spcPct val="90000"/>
              </a:lnSpc>
              <a:buFontTx/>
              <a:buNone/>
            </a:pPr>
            <a:endParaRPr lang="en-US" sz="1600">
              <a:latin typeface="Century Gothic" charset="0"/>
            </a:endParaRPr>
          </a:p>
          <a:p>
            <a:pPr>
              <a:lnSpc>
                <a:spcPct val="90000"/>
              </a:lnSpc>
              <a:buFontTx/>
              <a:buNone/>
            </a:pPr>
            <a:r>
              <a:rPr lang="en-US" sz="1600">
                <a:latin typeface="Century Gothic" charset="0"/>
              </a:rPr>
              <a:t>	5. Check your formulation!</a:t>
            </a:r>
          </a:p>
          <a:p>
            <a:pPr>
              <a:lnSpc>
                <a:spcPct val="90000"/>
              </a:lnSpc>
              <a:buFontTx/>
              <a:buNone/>
            </a:pPr>
            <a:r>
              <a:rPr lang="en-US" sz="1600">
                <a:latin typeface="Century Gothic" charset="0"/>
              </a:rPr>
              <a:t>	   -Does it make sense?</a:t>
            </a:r>
          </a:p>
          <a:p>
            <a:pPr>
              <a:lnSpc>
                <a:spcPct val="90000"/>
              </a:lnSpc>
              <a:buFontTx/>
              <a:buNone/>
            </a:pPr>
            <a:r>
              <a:rPr lang="en-US" sz="1600">
                <a:latin typeface="Century Gothic" charset="0"/>
              </a:rPr>
              <a:t>	   -Is there any data in the problem you haven’t used?</a:t>
            </a:r>
          </a:p>
          <a:p>
            <a:pPr>
              <a:lnSpc>
                <a:spcPct val="90000"/>
              </a:lnSpc>
              <a:buFontTx/>
              <a:buNone/>
            </a:pPr>
            <a:endParaRPr lang="en-US" sz="1200">
              <a:latin typeface="Century Gothic" charset="0"/>
            </a:endParaRPr>
          </a:p>
        </p:txBody>
      </p:sp>
      <p:sp>
        <p:nvSpPr>
          <p:cNvPr id="19462" name="Date Placeholder 3"/>
          <p:cNvSpPr>
            <a:spLocks noGrp="1"/>
          </p:cNvSpPr>
          <p:nvPr>
            <p:ph type="dt" sz="quarter" idx="10"/>
          </p:nvPr>
        </p:nvSpPr>
        <p:spPr>
          <a:noFill/>
        </p:spPr>
        <p:txBody>
          <a:bodyPr/>
          <a:lstStyle/>
          <a:p>
            <a:r>
              <a:rPr lang="en-US" smtClean="0"/>
              <a:t>9/11/2013, 9/16/2013</a:t>
            </a:r>
            <a:endParaRPr lang="en-US" dirty="0"/>
          </a:p>
        </p:txBody>
      </p:sp>
      <p:sp>
        <p:nvSpPr>
          <p:cNvPr id="6" name="Footer Placeholder 5"/>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p>
            <a:endParaRPr lang="en-US">
              <a:latin typeface="Century Gothic" charset="0"/>
            </a:endParaRPr>
          </a:p>
          <a:p>
            <a:fld id="{DEDF4C1A-D7A2-FF4A-B695-87900B42BA6D}" type="slidenum">
              <a:rPr lang="en-US">
                <a:latin typeface="Century Gothic" charset="0"/>
              </a:rPr>
              <a:pPr/>
              <a:t>11</a:t>
            </a:fld>
            <a:endParaRPr lang="en-US">
              <a:latin typeface="Century Gothic" charset="0"/>
            </a:endParaRPr>
          </a:p>
        </p:txBody>
      </p:sp>
      <p:sp>
        <p:nvSpPr>
          <p:cNvPr id="20484" name="Rectangle 2"/>
          <p:cNvSpPr>
            <a:spLocks noGrp="1" noChangeArrowheads="1"/>
          </p:cNvSpPr>
          <p:nvPr>
            <p:ph type="title"/>
          </p:nvPr>
        </p:nvSpPr>
        <p:spPr/>
        <p:txBody>
          <a:bodyPr/>
          <a:lstStyle/>
          <a:p>
            <a:r>
              <a:rPr lang="en-US">
                <a:latin typeface="Century Gothic" charset="0"/>
              </a:rPr>
              <a:t>Work Scheduling Example</a:t>
            </a:r>
          </a:p>
        </p:txBody>
      </p:sp>
      <p:sp>
        <p:nvSpPr>
          <p:cNvPr id="20485" name="Rectangle 3"/>
          <p:cNvSpPr>
            <a:spLocks noGrp="1" noChangeArrowheads="1"/>
          </p:cNvSpPr>
          <p:nvPr>
            <p:ph type="body" idx="1"/>
          </p:nvPr>
        </p:nvSpPr>
        <p:spPr>
          <a:xfrm>
            <a:off x="152400" y="1905000"/>
            <a:ext cx="6210300" cy="6172200"/>
          </a:xfrm>
        </p:spPr>
        <p:txBody>
          <a:bodyPr/>
          <a:lstStyle/>
          <a:p>
            <a:pPr algn="just">
              <a:lnSpc>
                <a:spcPct val="120000"/>
              </a:lnSpc>
              <a:buFontTx/>
              <a:buNone/>
            </a:pPr>
            <a:r>
              <a:rPr lang="en-US" sz="1600" dirty="0">
                <a:latin typeface="Century Gothic" charset="0"/>
              </a:rPr>
              <a:t>	A post office requires different numbers of full-time employees on different days of the week.  The </a:t>
            </a:r>
            <a:r>
              <a:rPr lang="en-US" sz="1600" dirty="0" smtClean="0">
                <a:latin typeface="Century Gothic" charset="0"/>
              </a:rPr>
              <a:t>minimum number </a:t>
            </a:r>
            <a:r>
              <a:rPr lang="en-US" sz="1600" dirty="0">
                <a:latin typeface="Century Gothic" charset="0"/>
              </a:rPr>
              <a:t>of full-time employees needed on each day is as follows:</a:t>
            </a:r>
          </a:p>
          <a:p>
            <a:pPr algn="just">
              <a:buFontTx/>
              <a:buNone/>
            </a:pPr>
            <a:endParaRPr lang="en-US" sz="1600" dirty="0">
              <a:latin typeface="Century Gothic" charset="0"/>
            </a:endParaRPr>
          </a:p>
          <a:p>
            <a:pPr>
              <a:buFontTx/>
              <a:buNone/>
            </a:pPr>
            <a:r>
              <a:rPr lang="en-US" sz="1600" dirty="0">
                <a:latin typeface="Century Gothic" charset="0"/>
              </a:rPr>
              <a:t>	Monday	7	</a:t>
            </a:r>
          </a:p>
          <a:p>
            <a:pPr>
              <a:buFontTx/>
              <a:buNone/>
            </a:pPr>
            <a:r>
              <a:rPr lang="en-US" sz="1600" dirty="0">
                <a:latin typeface="Century Gothic" charset="0"/>
              </a:rPr>
              <a:t>	Tuesday	3	</a:t>
            </a:r>
          </a:p>
          <a:p>
            <a:pPr>
              <a:buFontTx/>
              <a:buNone/>
            </a:pPr>
            <a:r>
              <a:rPr lang="en-US" sz="1600" dirty="0">
                <a:latin typeface="Century Gothic" charset="0"/>
              </a:rPr>
              <a:t>	Wednesday	5	</a:t>
            </a:r>
          </a:p>
          <a:p>
            <a:pPr>
              <a:buFontTx/>
              <a:buNone/>
            </a:pPr>
            <a:r>
              <a:rPr lang="en-US" sz="1600" dirty="0">
                <a:latin typeface="Century Gothic" charset="0"/>
              </a:rPr>
              <a:t>	Thursday	9	</a:t>
            </a:r>
          </a:p>
          <a:p>
            <a:pPr>
              <a:buFontTx/>
              <a:buNone/>
            </a:pPr>
            <a:r>
              <a:rPr lang="en-US" sz="1600" dirty="0">
                <a:latin typeface="Century Gothic" charset="0"/>
              </a:rPr>
              <a:t>	Friday	4	</a:t>
            </a:r>
          </a:p>
          <a:p>
            <a:pPr>
              <a:buFontTx/>
              <a:buNone/>
            </a:pPr>
            <a:r>
              <a:rPr lang="en-US" sz="1600" dirty="0">
                <a:latin typeface="Century Gothic" charset="0"/>
              </a:rPr>
              <a:t>	Saturday	6	</a:t>
            </a:r>
          </a:p>
          <a:p>
            <a:pPr>
              <a:buFontTx/>
              <a:buNone/>
            </a:pPr>
            <a:r>
              <a:rPr lang="en-US" sz="1600" dirty="0">
                <a:latin typeface="Century Gothic" charset="0"/>
              </a:rPr>
              <a:t>	Sunday	1	</a:t>
            </a:r>
          </a:p>
          <a:p>
            <a:pPr algn="just">
              <a:lnSpc>
                <a:spcPct val="120000"/>
              </a:lnSpc>
              <a:buFontTx/>
              <a:buNone/>
            </a:pPr>
            <a:r>
              <a:rPr lang="en-US" sz="1600" dirty="0">
                <a:latin typeface="Century Gothic" charset="0"/>
              </a:rPr>
              <a:t/>
            </a:r>
            <a:br>
              <a:rPr lang="en-US" sz="1600" dirty="0">
                <a:latin typeface="Century Gothic" charset="0"/>
              </a:rPr>
            </a:br>
            <a:r>
              <a:rPr lang="en-US" sz="1600" dirty="0">
                <a:latin typeface="Century Gothic" charset="0"/>
              </a:rPr>
              <a:t>Union rules state that each full-time employee must work five consecutive days and then receive two days off.  For example, an employee who works Monday to Friday must be off Saturday and Sunday.  The post office wants to meet its daily requirements using only full-time employees.  Formulate an LP that the post office can use to minimize the number of full-time employees that must be hired.</a:t>
            </a:r>
          </a:p>
          <a:p>
            <a:pPr>
              <a:buFontTx/>
              <a:buNone/>
            </a:pPr>
            <a:endParaRPr lang="en-US" sz="1600" dirty="0">
              <a:latin typeface="Century Gothic" charset="0"/>
            </a:endParaRPr>
          </a:p>
        </p:txBody>
      </p:sp>
      <p:sp>
        <p:nvSpPr>
          <p:cNvPr id="20486" name="Date Placeholder 3"/>
          <p:cNvSpPr>
            <a:spLocks noGrp="1"/>
          </p:cNvSpPr>
          <p:nvPr>
            <p:ph type="dt" sz="quarter" idx="10"/>
          </p:nvPr>
        </p:nvSpPr>
        <p:spPr>
          <a:noFill/>
        </p:spPr>
        <p:txBody>
          <a:bodyPr/>
          <a:lstStyle/>
          <a:p>
            <a:r>
              <a:rPr lang="en-US" smtClean="0"/>
              <a:t>9/11/2013, 9/16/2013</a:t>
            </a:r>
            <a:endParaRPr lang="en-US" dirty="0"/>
          </a:p>
        </p:txBody>
      </p:sp>
      <p:pic>
        <p:nvPicPr>
          <p:cNvPr id="20487" name="Picture 8" descr="C:\Users\dong\AppData\Local\Microsoft\Windows\Temporary Internet Files\Content.IE5\53JNU5NU\MCj02120510000[1].wmf"/>
          <p:cNvPicPr>
            <a:picLocks noChangeAspect="1" noChangeArrowheads="1"/>
          </p:cNvPicPr>
          <p:nvPr/>
        </p:nvPicPr>
        <p:blipFill>
          <a:blip r:embed="rId3" cstate="print"/>
          <a:srcRect/>
          <a:stretch>
            <a:fillRect/>
          </a:stretch>
        </p:blipFill>
        <p:spPr bwMode="auto">
          <a:xfrm>
            <a:off x="5486400" y="7848600"/>
            <a:ext cx="1185863" cy="1001712"/>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endParaRPr lang="en-US">
              <a:latin typeface="Century Gothic" charset="0"/>
            </a:endParaRPr>
          </a:p>
          <a:p>
            <a:fld id="{EFD830E9-A73D-D545-B65C-C94B6CA2D212}" type="slidenum">
              <a:rPr lang="en-US">
                <a:latin typeface="Century Gothic" charset="0"/>
              </a:rPr>
              <a:pPr/>
              <a:t>12</a:t>
            </a:fld>
            <a:endParaRPr lang="en-US">
              <a:latin typeface="Century Gothic" charset="0"/>
            </a:endParaRPr>
          </a:p>
        </p:txBody>
      </p:sp>
      <p:sp>
        <p:nvSpPr>
          <p:cNvPr id="21508" name="Rectangle 2"/>
          <p:cNvSpPr>
            <a:spLocks noGrp="1" noChangeArrowheads="1"/>
          </p:cNvSpPr>
          <p:nvPr>
            <p:ph type="title"/>
          </p:nvPr>
        </p:nvSpPr>
        <p:spPr/>
        <p:txBody>
          <a:bodyPr/>
          <a:lstStyle/>
          <a:p>
            <a:r>
              <a:rPr lang="en-US">
                <a:latin typeface="Century Gothic" charset="0"/>
              </a:rPr>
              <a:t>Work Scheduling Problem Formulation </a:t>
            </a:r>
          </a:p>
        </p:txBody>
      </p:sp>
      <p:sp>
        <p:nvSpPr>
          <p:cNvPr id="21509" name="Rectangle 3"/>
          <p:cNvSpPr>
            <a:spLocks noGrp="1" noChangeArrowheads="1"/>
          </p:cNvSpPr>
          <p:nvPr>
            <p:ph type="body" idx="1"/>
          </p:nvPr>
        </p:nvSpPr>
        <p:spPr/>
        <p:txBody>
          <a:bodyPr/>
          <a:lstStyle/>
          <a:p>
            <a:pPr>
              <a:buFontTx/>
              <a:buNone/>
            </a:pPr>
            <a:r>
              <a:rPr lang="en-US">
                <a:latin typeface="Century Gothic" charset="0"/>
              </a:rPr>
              <a:t>Data for the Work Scheduling Problem</a:t>
            </a:r>
          </a:p>
          <a:p>
            <a:pPr algn="ctr"/>
            <a:endParaRPr lang="en-US">
              <a:latin typeface="Century Gothic" charset="0"/>
            </a:endParaRPr>
          </a:p>
          <a:p>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r>
              <a:rPr lang="en-US">
                <a:latin typeface="Century Gothic" charset="0"/>
              </a:rPr>
              <a:t>1. What must be decided? What are the decision variables? </a:t>
            </a:r>
          </a:p>
          <a:p>
            <a:endParaRPr lang="en-US">
              <a:latin typeface="Century Gothic" charset="0"/>
            </a:endParaRPr>
          </a:p>
          <a:p>
            <a:endParaRPr lang="en-US">
              <a:latin typeface="Century Gothic" charset="0"/>
            </a:endParaRPr>
          </a:p>
          <a:p>
            <a:pPr>
              <a:buFontTx/>
              <a:buNone/>
            </a:pPr>
            <a:r>
              <a:rPr lang="en-US">
                <a:latin typeface="Century Gothic" charset="0"/>
              </a:rPr>
              <a:t>2. What measure should we use to compare alternative sets of decisions?</a:t>
            </a:r>
          </a:p>
          <a:p>
            <a:pPr>
              <a:buFontTx/>
              <a:buNone/>
            </a:pPr>
            <a:endParaRPr lang="en-US">
              <a:latin typeface="Century Gothic" charset="0"/>
            </a:endParaRPr>
          </a:p>
          <a:p>
            <a:pPr>
              <a:buFontTx/>
              <a:buNone/>
            </a:pPr>
            <a:endParaRPr lang="en-US">
              <a:latin typeface="Century Gothic" charset="0"/>
            </a:endParaRPr>
          </a:p>
          <a:p>
            <a:pPr>
              <a:buFontTx/>
              <a:buNone/>
            </a:pPr>
            <a:r>
              <a:rPr lang="en-US">
                <a:latin typeface="Century Gothic" charset="0"/>
              </a:rPr>
              <a:t>3. What restrictions limit our choices?</a:t>
            </a:r>
            <a:r>
              <a:rPr lang="en-US">
                <a:latin typeface="Lucida Sans" charset="0"/>
              </a:rPr>
              <a:t> </a:t>
            </a:r>
            <a:endParaRPr lang="en-US">
              <a:latin typeface="Century Gothic" charset="0"/>
            </a:endParaRPr>
          </a:p>
          <a:p>
            <a:endParaRPr lang="en-US">
              <a:latin typeface="Century Gothic" charset="0"/>
            </a:endParaRPr>
          </a:p>
          <a:p>
            <a:endParaRPr lang="en-US">
              <a:latin typeface="Century Gothic" charset="0"/>
            </a:endParaRPr>
          </a:p>
        </p:txBody>
      </p:sp>
      <p:sp>
        <p:nvSpPr>
          <p:cNvPr id="21510" name="Date Placeholder 3"/>
          <p:cNvSpPr>
            <a:spLocks noGrp="1"/>
          </p:cNvSpPr>
          <p:nvPr>
            <p:ph type="dt" sz="quarter" idx="10"/>
          </p:nvPr>
        </p:nvSpPr>
        <p:spPr>
          <a:noFill/>
        </p:spPr>
        <p:txBody>
          <a:bodyPr/>
          <a:lstStyle/>
          <a:p>
            <a:r>
              <a:rPr lang="en-US" smtClean="0"/>
              <a:t>9/11/2013, 9/16/2013</a:t>
            </a:r>
            <a:endParaRPr lang="en-US" dirty="0"/>
          </a:p>
        </p:txBody>
      </p:sp>
      <p:pic>
        <p:nvPicPr>
          <p:cNvPr id="21511" name="Picture 8" descr="C:\Users\dong\AppData\Local\Microsoft\Windows\Temporary Internet Files\Content.IE5\53JNU5NU\MCj02120510000[1].wmf"/>
          <p:cNvPicPr>
            <a:picLocks noChangeAspect="1" noChangeArrowheads="1"/>
          </p:cNvPicPr>
          <p:nvPr/>
        </p:nvPicPr>
        <p:blipFill>
          <a:blip r:embed="rId3" cstate="print"/>
          <a:srcRect/>
          <a:stretch>
            <a:fillRect/>
          </a:stretch>
        </p:blipFill>
        <p:spPr bwMode="auto">
          <a:xfrm>
            <a:off x="5562600" y="7608888"/>
            <a:ext cx="1185863" cy="1001712"/>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dirty="0" smtClean="0"/>
              <a:t>Professor Dong</a:t>
            </a:r>
          </a:p>
          <a:p>
            <a:r>
              <a:rPr lang="en-US" dirty="0" smtClean="0"/>
              <a:t>Washington University, St. Louis, MO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endParaRPr lang="en-US">
              <a:latin typeface="Century Gothic" charset="0"/>
            </a:endParaRPr>
          </a:p>
          <a:p>
            <a:fld id="{14737650-3CEE-F04F-BD4E-F4AE21BF19FC}" type="slidenum">
              <a:rPr lang="en-US">
                <a:latin typeface="Century Gothic" charset="0"/>
              </a:rPr>
              <a:pPr/>
              <a:t>13</a:t>
            </a:fld>
            <a:endParaRPr lang="en-US">
              <a:latin typeface="Century Gothic" charset="0"/>
            </a:endParaRPr>
          </a:p>
        </p:txBody>
      </p:sp>
      <p:sp>
        <p:nvSpPr>
          <p:cNvPr id="22532" name="Rectangle 2"/>
          <p:cNvSpPr>
            <a:spLocks noGrp="1" noChangeArrowheads="1"/>
          </p:cNvSpPr>
          <p:nvPr>
            <p:ph type="title"/>
          </p:nvPr>
        </p:nvSpPr>
        <p:spPr/>
        <p:txBody>
          <a:bodyPr/>
          <a:lstStyle/>
          <a:p>
            <a:r>
              <a:rPr lang="en-US">
                <a:latin typeface="Century Gothic" charset="0"/>
              </a:rPr>
              <a:t>Work Scheduling Problem Formulation</a:t>
            </a:r>
          </a:p>
        </p:txBody>
      </p:sp>
      <p:sp>
        <p:nvSpPr>
          <p:cNvPr id="22533" name="Rectangle 3"/>
          <p:cNvSpPr>
            <a:spLocks noGrp="1" noChangeArrowheads="1"/>
          </p:cNvSpPr>
          <p:nvPr>
            <p:ph type="body" idx="1"/>
          </p:nvPr>
        </p:nvSpPr>
        <p:spPr>
          <a:xfrm>
            <a:off x="533400" y="1600200"/>
            <a:ext cx="5829300" cy="6172200"/>
          </a:xfrm>
        </p:spPr>
        <p:txBody>
          <a:bodyPr/>
          <a:lstStyle/>
          <a:p>
            <a:pPr>
              <a:buFontTx/>
              <a:buNone/>
            </a:pPr>
            <a:r>
              <a:rPr lang="en-US">
                <a:latin typeface="Century Gothic" charset="0"/>
              </a:rPr>
              <a:t>4. Formulate the objective function:</a:t>
            </a:r>
          </a:p>
          <a:p>
            <a:endParaRPr lang="en-US">
              <a:latin typeface="Century Gothic" charset="0"/>
            </a:endParaRPr>
          </a:p>
          <a:p>
            <a:pPr>
              <a:buFontTx/>
              <a:buNone/>
            </a:pPr>
            <a:r>
              <a:rPr lang="en-US">
                <a:latin typeface="Century Gothic" charset="0"/>
              </a:rPr>
              <a:t>5. Formulate the constraints:</a:t>
            </a:r>
          </a:p>
          <a:p>
            <a:endParaRPr lang="en-US">
              <a:latin typeface="Century Gothic" charset="0"/>
            </a:endParaRPr>
          </a:p>
          <a:p>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r>
              <a:rPr lang="en-US">
                <a:latin typeface="Century Gothic" charset="0"/>
              </a:rPr>
              <a:t>6. Do we need non-negativity constraints?</a:t>
            </a:r>
          </a:p>
          <a:p>
            <a:pPr>
              <a:buFontTx/>
              <a:buNone/>
            </a:pPr>
            <a:endParaRPr lang="en-US">
              <a:latin typeface="Century Gothic" charset="0"/>
            </a:endParaRPr>
          </a:p>
          <a:p>
            <a:pPr>
              <a:buFontTx/>
              <a:buNone/>
            </a:pPr>
            <a:r>
              <a:rPr lang="en-US">
                <a:latin typeface="Century Gothic" charset="0"/>
              </a:rPr>
              <a:t>7. Write down the total problem formulation:</a:t>
            </a:r>
          </a:p>
        </p:txBody>
      </p:sp>
      <p:sp>
        <p:nvSpPr>
          <p:cNvPr id="22534" name="Date Placeholder 3"/>
          <p:cNvSpPr>
            <a:spLocks noGrp="1"/>
          </p:cNvSpPr>
          <p:nvPr>
            <p:ph type="dt" sz="quarter" idx="10"/>
          </p:nvPr>
        </p:nvSpPr>
        <p:spPr>
          <a:noFill/>
        </p:spPr>
        <p:txBody>
          <a:bodyPr/>
          <a:lstStyle/>
          <a:p>
            <a:r>
              <a:rPr lang="en-US" smtClean="0"/>
              <a:t>9/11/2013, 9/16/2013</a:t>
            </a:r>
            <a:endParaRPr lang="en-US" dirty="0"/>
          </a:p>
        </p:txBody>
      </p:sp>
      <p:pic>
        <p:nvPicPr>
          <p:cNvPr id="22535" name="Picture 8" descr="C:\Users\dong\AppData\Local\Microsoft\Windows\Temporary Internet Files\Content.IE5\53JNU5NU\MCj02120510000[1].wmf"/>
          <p:cNvPicPr>
            <a:picLocks noChangeAspect="1" noChangeArrowheads="1"/>
          </p:cNvPicPr>
          <p:nvPr/>
        </p:nvPicPr>
        <p:blipFill>
          <a:blip r:embed="rId3" cstate="print"/>
          <a:srcRect/>
          <a:stretch>
            <a:fillRect/>
          </a:stretch>
        </p:blipFill>
        <p:spPr bwMode="auto">
          <a:xfrm>
            <a:off x="5562600" y="7608888"/>
            <a:ext cx="1185863" cy="1001712"/>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atin typeface="Century Gothic" charset="0"/>
              </a:rPr>
              <a:t>Blending Example II</a:t>
            </a:r>
          </a:p>
        </p:txBody>
      </p:sp>
      <p:sp>
        <p:nvSpPr>
          <p:cNvPr id="24579" name="Content Placeholder 2"/>
          <p:cNvSpPr>
            <a:spLocks noGrp="1"/>
          </p:cNvSpPr>
          <p:nvPr>
            <p:ph idx="1"/>
          </p:nvPr>
        </p:nvSpPr>
        <p:spPr>
          <a:xfrm>
            <a:off x="304800" y="1600200"/>
            <a:ext cx="5943600" cy="6477000"/>
          </a:xfrm>
        </p:spPr>
        <p:txBody>
          <a:bodyPr/>
          <a:lstStyle/>
          <a:p>
            <a:pPr algn="just">
              <a:buFontTx/>
              <a:buNone/>
            </a:pPr>
            <a:r>
              <a:rPr lang="en-US" sz="1600">
                <a:latin typeface="Century Gothic" charset="0"/>
              </a:rPr>
              <a:t>	The Java Junkie Coffee Shop blends coffee on the premises for its customers.  It sells three basic blends in 1-pound bags:  </a:t>
            </a:r>
            <a:r>
              <a:rPr lang="en-US" sz="1600" b="1">
                <a:latin typeface="Century Gothic" charset="0"/>
              </a:rPr>
              <a:t>Special, </a:t>
            </a:r>
            <a:r>
              <a:rPr lang="en-US" sz="1600">
                <a:latin typeface="Century Gothic" charset="0"/>
              </a:rPr>
              <a:t>Mountain</a:t>
            </a:r>
            <a:r>
              <a:rPr lang="en-US" sz="1600" b="1">
                <a:latin typeface="Century Gothic" charset="0"/>
              </a:rPr>
              <a:t> Dark,</a:t>
            </a:r>
            <a:r>
              <a:rPr lang="en-US" sz="1600">
                <a:latin typeface="Century Gothic" charset="0"/>
              </a:rPr>
              <a:t> and Mill </a:t>
            </a:r>
            <a:r>
              <a:rPr lang="en-US" sz="1600" b="1">
                <a:latin typeface="Century Gothic" charset="0"/>
              </a:rPr>
              <a:t>Regular</a:t>
            </a:r>
            <a:r>
              <a:rPr lang="en-US" sz="1600">
                <a:latin typeface="Century Gothic" charset="0"/>
              </a:rPr>
              <a:t>.  It uses two different types of beans to produce the blends: </a:t>
            </a:r>
            <a:r>
              <a:rPr lang="en-US" sz="1600" b="1">
                <a:latin typeface="Century Gothic" charset="0"/>
              </a:rPr>
              <a:t>Brazilian</a:t>
            </a:r>
            <a:r>
              <a:rPr lang="en-US" sz="1600">
                <a:latin typeface="Century Gothic" charset="0"/>
              </a:rPr>
              <a:t> and </a:t>
            </a:r>
            <a:r>
              <a:rPr lang="en-US" sz="1600" b="1">
                <a:latin typeface="Century Gothic" charset="0"/>
              </a:rPr>
              <a:t>mild</a:t>
            </a:r>
            <a:r>
              <a:rPr lang="en-US" sz="1600">
                <a:latin typeface="Century Gothic" charset="0"/>
              </a:rPr>
              <a:t>.  The shop used the following blend recipe requirements.</a:t>
            </a:r>
          </a:p>
          <a:p>
            <a:pPr algn="just">
              <a:buFontTx/>
              <a:buNone/>
            </a:pPr>
            <a:endParaRPr lang="en-US" sz="1600">
              <a:latin typeface="Century Gothic" charset="0"/>
            </a:endParaRPr>
          </a:p>
          <a:p>
            <a:pPr algn="just">
              <a:buFontTx/>
              <a:buNone/>
            </a:pPr>
            <a:endParaRPr lang="en-US" sz="1600">
              <a:latin typeface="Century Gothic" charset="0"/>
            </a:endParaRPr>
          </a:p>
          <a:p>
            <a:pPr algn="just">
              <a:buFontTx/>
              <a:buNone/>
            </a:pPr>
            <a:endParaRPr lang="en-US" sz="1600">
              <a:latin typeface="Century Gothic" charset="0"/>
            </a:endParaRPr>
          </a:p>
          <a:p>
            <a:pPr algn="just">
              <a:buFontTx/>
              <a:buNone/>
            </a:pPr>
            <a:endParaRPr lang="en-US" sz="1600">
              <a:latin typeface="Century Gothic" charset="0"/>
            </a:endParaRPr>
          </a:p>
          <a:p>
            <a:pPr algn="just">
              <a:buFontTx/>
              <a:buNone/>
            </a:pPr>
            <a:endParaRPr lang="en-US" sz="1600">
              <a:latin typeface="Century Gothic" charset="0"/>
            </a:endParaRPr>
          </a:p>
          <a:p>
            <a:pPr algn="just">
              <a:buFontTx/>
              <a:buNone/>
            </a:pPr>
            <a:r>
              <a:rPr lang="en-US" sz="1600">
                <a:latin typeface="Century Gothic" charset="0"/>
              </a:rPr>
              <a:t>	</a:t>
            </a:r>
          </a:p>
          <a:p>
            <a:pPr algn="just">
              <a:buFontTx/>
              <a:buNone/>
            </a:pPr>
            <a:r>
              <a:rPr lang="en-US" sz="1600">
                <a:latin typeface="Century Gothic" charset="0"/>
              </a:rPr>
              <a:t>	</a:t>
            </a:r>
          </a:p>
          <a:p>
            <a:pPr algn="just">
              <a:buFontTx/>
              <a:buNone/>
            </a:pPr>
            <a:r>
              <a:rPr lang="en-US" sz="1600">
                <a:latin typeface="Century Gothic" charset="0"/>
              </a:rPr>
              <a:t>	The cost of Brazilian coffee beans are $2.00 per pound and the cost of mild is $1.25 per pound. Every week the shop can buy up-to 210 pounds of Brazilian coffee beans, and 300 pounds of mild coffee beans.  The shop wants to know the amount of each blend it should prepare each week and how much of each type of coffee beans to include in each blend in order to maximize profits. Assume the weekly demand to all three blends always exceeds the store’s supply.</a:t>
            </a:r>
          </a:p>
          <a:p>
            <a:pPr algn="just">
              <a:buFontTx/>
              <a:buNone/>
            </a:pPr>
            <a:endParaRPr lang="en-US" sz="1600">
              <a:latin typeface="Century Gothic" charset="0"/>
            </a:endParaRPr>
          </a:p>
          <a:p>
            <a:pPr algn="just">
              <a:buFontTx/>
              <a:buNone/>
            </a:pPr>
            <a:endParaRPr lang="en-US" sz="1600">
              <a:latin typeface="Century Gothic" charset="0"/>
            </a:endParaRPr>
          </a:p>
        </p:txBody>
      </p:sp>
      <p:sp>
        <p:nvSpPr>
          <p:cNvPr id="24580" name="Date Placeholder 3"/>
          <p:cNvSpPr>
            <a:spLocks noGrp="1"/>
          </p:cNvSpPr>
          <p:nvPr>
            <p:ph type="dt" sz="quarter" idx="10"/>
          </p:nvPr>
        </p:nvSpPr>
        <p:spPr>
          <a:noFill/>
        </p:spPr>
        <p:txBody>
          <a:bodyPr/>
          <a:lstStyle/>
          <a:p>
            <a:r>
              <a:rPr lang="en-US" smtClean="0"/>
              <a:t>9/11/2013, 9/16/2013</a:t>
            </a:r>
            <a:endParaRPr lang="en-US" dirty="0"/>
          </a:p>
        </p:txBody>
      </p:sp>
      <p:sp>
        <p:nvSpPr>
          <p:cNvPr id="24582" name="Slide Number Placeholder 5"/>
          <p:cNvSpPr>
            <a:spLocks noGrp="1"/>
          </p:cNvSpPr>
          <p:nvPr>
            <p:ph type="sldNum" sz="quarter" idx="12"/>
          </p:nvPr>
        </p:nvSpPr>
        <p:spPr>
          <a:noFill/>
        </p:spPr>
        <p:txBody>
          <a:bodyPr/>
          <a:lstStyle/>
          <a:p>
            <a:endParaRPr lang="en-US"/>
          </a:p>
          <a:p>
            <a:fld id="{BD44399D-8882-9A4F-85B0-26611C2C25D1}" type="slidenum">
              <a:rPr lang="en-US">
                <a:latin typeface="Century Gothic" charset="0"/>
              </a:rPr>
              <a:pPr/>
              <a:t>14</a:t>
            </a:fld>
            <a:endParaRPr lang="en-US">
              <a:latin typeface="Century Gothic" charset="0"/>
            </a:endParaRPr>
          </a:p>
        </p:txBody>
      </p:sp>
      <p:graphicFrame>
        <p:nvGraphicFramePr>
          <p:cNvPr id="7" name="Table 6"/>
          <p:cNvGraphicFramePr>
            <a:graphicFrameLocks noGrp="1"/>
          </p:cNvGraphicFramePr>
          <p:nvPr/>
        </p:nvGraphicFramePr>
        <p:xfrm>
          <a:off x="533400" y="3352800"/>
          <a:ext cx="5867400" cy="1524000"/>
        </p:xfrm>
        <a:graphic>
          <a:graphicData uri="http://schemas.openxmlformats.org/drawingml/2006/table">
            <a:tbl>
              <a:tblPr/>
              <a:tblGrid>
                <a:gridCol w="1366838"/>
                <a:gridCol w="2366962"/>
                <a:gridCol w="2133600"/>
              </a:tblGrid>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Century Gothic" charset="0"/>
                          <a:ea typeface="Times New Roman" charset="0"/>
                          <a:cs typeface="Times New Roman" charset="0"/>
                        </a:rPr>
                        <a:t>BLEND</a:t>
                      </a:r>
                      <a:endParaRPr kumimoji="0" lang="en-US" sz="1600" b="0" i="0" u="none" strike="noStrike" cap="none" normalizeH="0" baseline="0" dirty="0">
                        <a:ln>
                          <a:noFill/>
                        </a:ln>
                        <a:solidFill>
                          <a:schemeClr val="tx1"/>
                        </a:solidFill>
                        <a:effectLst/>
                        <a:latin typeface="Century Gothic" charset="0"/>
                        <a:ea typeface="Times New Roman" charset="0"/>
                        <a:cs typeface="Times New Roman" charset="0"/>
                      </a:endParaRP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a:ln>
                            <a:noFill/>
                          </a:ln>
                          <a:solidFill>
                            <a:schemeClr val="tx1"/>
                          </a:solidFill>
                          <a:effectLst/>
                          <a:latin typeface="Century Gothic" charset="0"/>
                          <a:ea typeface="Times New Roman" charset="0"/>
                          <a:cs typeface="Times New Roman" charset="0"/>
                        </a:rPr>
                        <a:t>MIX REQUIREMENTS</a:t>
                      </a:r>
                      <a:endParaRPr kumimoji="0" lang="en-US" sz="1600" b="0" i="0" u="none" strike="noStrike" cap="none" normalizeH="0" baseline="0">
                        <a:ln>
                          <a:noFill/>
                        </a:ln>
                        <a:solidFill>
                          <a:schemeClr val="tx1"/>
                        </a:solidFill>
                        <a:effectLst/>
                        <a:latin typeface="Century Gothic" charset="0"/>
                        <a:ea typeface="Times New Roman" charset="0"/>
                        <a:cs typeface="Times New Roman" charset="0"/>
                      </a:endParaRP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a:ln>
                            <a:noFill/>
                          </a:ln>
                          <a:solidFill>
                            <a:schemeClr val="tx1"/>
                          </a:solidFill>
                          <a:effectLst/>
                          <a:latin typeface="Century Gothic" charset="0"/>
                          <a:ea typeface="Times New Roman" charset="0"/>
                          <a:cs typeface="Times New Roman" charset="0"/>
                        </a:rPr>
                        <a:t>SELLING PRICE ($/LB)</a:t>
                      </a:r>
                      <a:endParaRPr kumimoji="0" lang="en-US" sz="1600" b="0" i="0" u="none" strike="noStrike" cap="none" normalizeH="0" baseline="0">
                        <a:ln>
                          <a:noFill/>
                        </a:ln>
                        <a:solidFill>
                          <a:schemeClr val="tx1"/>
                        </a:solidFill>
                        <a:effectLst/>
                        <a:latin typeface="Century Gothic" charset="0"/>
                        <a:ea typeface="Times New Roman" charset="0"/>
                        <a:cs typeface="Times New Roman" charset="0"/>
                      </a:endParaRP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Gothic" charset="0"/>
                          <a:ea typeface="Times New Roman" charset="0"/>
                          <a:cs typeface="Times New Roman" charset="0"/>
                        </a:rPr>
                        <a:t>Special</a:t>
                      </a: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entury Gothic" charset="0"/>
                          <a:ea typeface="Times New Roman" charset="0"/>
                          <a:cs typeface="Times New Roman" charset="0"/>
                        </a:rPr>
                        <a:t>At least 40% Brazilian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entury Gothic" charset="0"/>
                          <a:ea typeface="Times New Roman" charset="0"/>
                          <a:cs typeface="Times New Roman" charset="0"/>
                        </a:rPr>
                        <a:t>No more 30% mild</a:t>
                      </a: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Gothic" charset="0"/>
                          <a:ea typeface="Times New Roman" charset="0"/>
                          <a:cs typeface="Times New Roman" charset="0"/>
                        </a:rPr>
                        <a:t>6.50</a:t>
                      </a: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Gothic" charset="0"/>
                          <a:ea typeface="Times New Roman" charset="0"/>
                          <a:cs typeface="Times New Roman" charset="0"/>
                        </a:rPr>
                        <a:t>Dark</a:t>
                      </a: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ea typeface="Times New Roman" charset="0"/>
                          <a:cs typeface="Times New Roman" charset="0"/>
                        </a:rPr>
                        <a:t>At least 60% Brazilian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ea typeface="Times New Roman" charset="0"/>
                          <a:cs typeface="Times New Roman" charset="0"/>
                        </a:rPr>
                        <a:t>No more than 10% mild</a:t>
                      </a: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entury Gothic" charset="0"/>
                          <a:ea typeface="Times New Roman" charset="0"/>
                          <a:cs typeface="Times New Roman" charset="0"/>
                        </a:rPr>
                        <a:t>6.00</a:t>
                      </a:r>
                      <a:endParaRPr kumimoji="0" lang="en-US" sz="1800" b="0" i="0" u="none" strike="noStrike" cap="none" normalizeH="0" baseline="0" dirty="0">
                        <a:ln>
                          <a:noFill/>
                        </a:ln>
                        <a:solidFill>
                          <a:schemeClr val="tx1"/>
                        </a:solidFill>
                        <a:effectLst/>
                        <a:latin typeface="Century Gothic" charset="0"/>
                        <a:ea typeface="Times New Roman" charset="0"/>
                        <a:cs typeface="Times New Roman" charset="0"/>
                      </a:endParaRP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Gothic" charset="0"/>
                          <a:ea typeface="Times New Roman" charset="0"/>
                          <a:cs typeface="Times New Roman" charset="0"/>
                        </a:rPr>
                        <a:t>Regular</a:t>
                      </a: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ea typeface="Times New Roman" charset="0"/>
                          <a:cs typeface="Times New Roman" charset="0"/>
                        </a:rPr>
                        <a:t>No more than 60% mild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ea typeface="Times New Roman" charset="0"/>
                          <a:cs typeface="Times New Roman" charset="0"/>
                        </a:rPr>
                        <a:t>At least 30% Brazilian</a:t>
                      </a: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entury Gothic" charset="0"/>
                          <a:ea typeface="Times New Roman" charset="0"/>
                          <a:cs typeface="Times New Roman" charset="0"/>
                        </a:rPr>
                        <a:t>5.75</a:t>
                      </a:r>
                      <a:endParaRPr kumimoji="0" lang="en-US" sz="1800" b="0" i="0" u="none" strike="noStrike" cap="none" normalizeH="0" baseline="0" dirty="0">
                        <a:ln>
                          <a:noFill/>
                        </a:ln>
                        <a:solidFill>
                          <a:schemeClr val="tx1"/>
                        </a:solidFill>
                        <a:effectLst/>
                        <a:latin typeface="Century Gothic" charset="0"/>
                        <a:ea typeface="Times New Roman" charset="0"/>
                        <a:cs typeface="Times New Roman" charset="0"/>
                      </a:endParaRPr>
                    </a:p>
                  </a:txBody>
                  <a:tcPr marL="55756" marR="5575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4605" name="Picture 1" descr="C:\Users\dong\AppData\Local\Microsoft\Windows\Temporary Internet Files\Content.IE5\XBPSS620\MCj02508030000[1].wmf"/>
          <p:cNvPicPr>
            <a:picLocks noChangeAspect="1" noChangeArrowheads="1"/>
          </p:cNvPicPr>
          <p:nvPr/>
        </p:nvPicPr>
        <p:blipFill>
          <a:blip r:embed="rId2" cstate="print"/>
          <a:srcRect/>
          <a:stretch>
            <a:fillRect/>
          </a:stretch>
        </p:blipFill>
        <p:spPr bwMode="auto">
          <a:xfrm>
            <a:off x="5334000" y="7848600"/>
            <a:ext cx="1301750" cy="12954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atin typeface="Century Gothic" charset="0"/>
              </a:rPr>
              <a:t>Blending Problem Formulation</a:t>
            </a:r>
          </a:p>
        </p:txBody>
      </p:sp>
      <p:sp>
        <p:nvSpPr>
          <p:cNvPr id="25603" name="Content Placeholder 2"/>
          <p:cNvSpPr>
            <a:spLocks noGrp="1"/>
          </p:cNvSpPr>
          <p:nvPr>
            <p:ph idx="1"/>
          </p:nvPr>
        </p:nvSpPr>
        <p:spPr/>
        <p:txBody>
          <a:bodyPr/>
          <a:lstStyle/>
          <a:p>
            <a:pPr>
              <a:buFontTx/>
              <a:buNone/>
            </a:pPr>
            <a:r>
              <a:rPr lang="en-US">
                <a:latin typeface="Century Gothic" charset="0"/>
              </a:rPr>
              <a:t>1. What must be decided? What are the decision variables? </a:t>
            </a:r>
          </a:p>
          <a:p>
            <a:endParaRPr lang="en-US">
              <a:latin typeface="Century Gothic" charset="0"/>
            </a:endParaRPr>
          </a:p>
          <a:p>
            <a:endParaRPr lang="en-US">
              <a:latin typeface="Century Gothic" charset="0"/>
            </a:endParaRPr>
          </a:p>
          <a:p>
            <a:endParaRPr lang="en-US">
              <a:latin typeface="Century Gothic" charset="0"/>
            </a:endParaRPr>
          </a:p>
          <a:p>
            <a:endParaRPr lang="en-US">
              <a:latin typeface="Century Gothic" charset="0"/>
            </a:endParaRPr>
          </a:p>
          <a:p>
            <a:pPr>
              <a:buFontTx/>
              <a:buNone/>
            </a:pPr>
            <a:r>
              <a:rPr lang="en-US">
                <a:latin typeface="Century Gothic" charset="0"/>
              </a:rPr>
              <a:t>2. What measure should we use to compare alternative sets of decisions?</a:t>
            </a:r>
          </a:p>
          <a:p>
            <a:pPr>
              <a:buFontTx/>
              <a:buNone/>
            </a:pPr>
            <a:endParaRPr lang="en-US">
              <a:latin typeface="Century Gothic" charset="0"/>
            </a:endParaRPr>
          </a:p>
          <a:p>
            <a:pPr>
              <a:buFontTx/>
              <a:buNone/>
            </a:pPr>
            <a:endParaRPr lang="en-US">
              <a:latin typeface="Century Gothic" charset="0"/>
            </a:endParaRPr>
          </a:p>
          <a:p>
            <a:pPr>
              <a:buFontTx/>
              <a:buNone/>
            </a:pPr>
            <a:r>
              <a:rPr lang="en-US">
                <a:latin typeface="Century Gothic" charset="0"/>
              </a:rPr>
              <a:t>3. What restrictions limit our choices?</a:t>
            </a:r>
            <a:r>
              <a:rPr lang="en-US">
                <a:latin typeface="Lucida Sans" charset="0"/>
              </a:rPr>
              <a:t> </a:t>
            </a:r>
            <a:endParaRPr lang="en-US">
              <a:latin typeface="Century Gothic" charset="0"/>
            </a:endParaRPr>
          </a:p>
          <a:p>
            <a:pPr>
              <a:buFontTx/>
              <a:buNone/>
            </a:pPr>
            <a:endParaRPr lang="en-US">
              <a:latin typeface="Century Gothic" charset="0"/>
            </a:endParaRPr>
          </a:p>
        </p:txBody>
      </p:sp>
      <p:sp>
        <p:nvSpPr>
          <p:cNvPr id="25604" name="Date Placeholder 3"/>
          <p:cNvSpPr>
            <a:spLocks noGrp="1"/>
          </p:cNvSpPr>
          <p:nvPr>
            <p:ph type="dt" sz="quarter" idx="10"/>
          </p:nvPr>
        </p:nvSpPr>
        <p:spPr>
          <a:noFill/>
        </p:spPr>
        <p:txBody>
          <a:bodyPr/>
          <a:lstStyle/>
          <a:p>
            <a:r>
              <a:rPr lang="en-US" smtClean="0"/>
              <a:t>9/11/2013, 9/16/2013</a:t>
            </a:r>
            <a:endParaRPr lang="en-US" dirty="0"/>
          </a:p>
        </p:txBody>
      </p:sp>
      <p:sp>
        <p:nvSpPr>
          <p:cNvPr id="25606" name="Slide Number Placeholder 5"/>
          <p:cNvSpPr>
            <a:spLocks noGrp="1"/>
          </p:cNvSpPr>
          <p:nvPr>
            <p:ph type="sldNum" sz="quarter" idx="12"/>
          </p:nvPr>
        </p:nvSpPr>
        <p:spPr>
          <a:noFill/>
        </p:spPr>
        <p:txBody>
          <a:bodyPr/>
          <a:lstStyle/>
          <a:p>
            <a:endParaRPr lang="en-US"/>
          </a:p>
          <a:p>
            <a:fld id="{39DD3CCB-9461-D54C-BC7F-C29186695A2D}" type="slidenum">
              <a:rPr lang="en-US"/>
              <a:pPr/>
              <a:t>15</a:t>
            </a:fld>
            <a:endParaRPr lang="en-US"/>
          </a:p>
        </p:txBody>
      </p:sp>
      <p:pic>
        <p:nvPicPr>
          <p:cNvPr id="25607" name="Picture 1" descr="C:\Users\dong\AppData\Local\Microsoft\Windows\Temporary Internet Files\Content.IE5\XBPSS620\MCj02508030000[1].wmf"/>
          <p:cNvPicPr>
            <a:picLocks noChangeAspect="1" noChangeArrowheads="1"/>
          </p:cNvPicPr>
          <p:nvPr/>
        </p:nvPicPr>
        <p:blipFill>
          <a:blip r:embed="rId2" cstate="print"/>
          <a:srcRect/>
          <a:stretch>
            <a:fillRect/>
          </a:stretch>
        </p:blipFill>
        <p:spPr bwMode="auto">
          <a:xfrm>
            <a:off x="5334000" y="7848600"/>
            <a:ext cx="1301750" cy="12954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atin typeface="Century Gothic" charset="0"/>
              </a:rPr>
              <a:t>Blending Problem Formulation</a:t>
            </a:r>
          </a:p>
        </p:txBody>
      </p:sp>
      <p:sp>
        <p:nvSpPr>
          <p:cNvPr id="26627" name="Content Placeholder 2"/>
          <p:cNvSpPr>
            <a:spLocks noGrp="1"/>
          </p:cNvSpPr>
          <p:nvPr>
            <p:ph idx="1"/>
          </p:nvPr>
        </p:nvSpPr>
        <p:spPr/>
        <p:txBody>
          <a:bodyPr/>
          <a:lstStyle/>
          <a:p>
            <a:pPr>
              <a:buFontTx/>
              <a:buNone/>
            </a:pPr>
            <a:r>
              <a:rPr lang="en-US">
                <a:latin typeface="Century Gothic" charset="0"/>
              </a:rPr>
              <a:t>4. Formulate the objective function:</a:t>
            </a: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r>
              <a:rPr lang="en-US">
                <a:latin typeface="Century Gothic" charset="0"/>
              </a:rPr>
              <a:t>5. Formulate the constraints:</a:t>
            </a:r>
          </a:p>
          <a:p>
            <a:endParaRPr lang="en-US">
              <a:latin typeface="Century Gothic" charset="0"/>
            </a:endParaRPr>
          </a:p>
          <a:p>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endParaRPr lang="en-US">
              <a:latin typeface="Century Gothic" charset="0"/>
            </a:endParaRPr>
          </a:p>
          <a:p>
            <a:pPr>
              <a:buFontTx/>
              <a:buNone/>
            </a:pPr>
            <a:r>
              <a:rPr lang="en-US">
                <a:latin typeface="Century Gothic" charset="0"/>
              </a:rPr>
              <a:t>6. Do we need non-negativity constraints?</a:t>
            </a:r>
          </a:p>
          <a:p>
            <a:endParaRPr lang="en-US">
              <a:latin typeface="Century Gothic" charset="0"/>
            </a:endParaRPr>
          </a:p>
          <a:p>
            <a:pPr>
              <a:buFontTx/>
              <a:buNone/>
            </a:pPr>
            <a:r>
              <a:rPr lang="en-US">
                <a:latin typeface="Century Gothic" charset="0"/>
              </a:rPr>
              <a:t>7. Write down the total problem formulation:</a:t>
            </a:r>
          </a:p>
          <a:p>
            <a:pPr>
              <a:buFontTx/>
              <a:buNone/>
            </a:pPr>
            <a:endParaRPr lang="en-US">
              <a:latin typeface="Century Gothic" charset="0"/>
            </a:endParaRPr>
          </a:p>
        </p:txBody>
      </p:sp>
      <p:sp>
        <p:nvSpPr>
          <p:cNvPr id="26628" name="Date Placeholder 3"/>
          <p:cNvSpPr>
            <a:spLocks noGrp="1"/>
          </p:cNvSpPr>
          <p:nvPr>
            <p:ph type="dt" sz="quarter" idx="10"/>
          </p:nvPr>
        </p:nvSpPr>
        <p:spPr>
          <a:noFill/>
        </p:spPr>
        <p:txBody>
          <a:bodyPr/>
          <a:lstStyle/>
          <a:p>
            <a:r>
              <a:rPr lang="en-US" smtClean="0"/>
              <a:t>9/11/2013, 9/16/2013</a:t>
            </a:r>
            <a:endParaRPr lang="en-US" dirty="0"/>
          </a:p>
        </p:txBody>
      </p:sp>
      <p:sp>
        <p:nvSpPr>
          <p:cNvPr id="26630" name="Slide Number Placeholder 5"/>
          <p:cNvSpPr>
            <a:spLocks noGrp="1"/>
          </p:cNvSpPr>
          <p:nvPr>
            <p:ph type="sldNum" sz="quarter" idx="12"/>
          </p:nvPr>
        </p:nvSpPr>
        <p:spPr>
          <a:noFill/>
        </p:spPr>
        <p:txBody>
          <a:bodyPr/>
          <a:lstStyle/>
          <a:p>
            <a:endParaRPr lang="en-US"/>
          </a:p>
          <a:p>
            <a:fld id="{F08C44E1-3F10-8642-AEFA-99744C97FAC9}" type="slidenum">
              <a:rPr lang="en-US"/>
              <a:pPr/>
              <a:t>16</a:t>
            </a:fld>
            <a:endParaRPr lang="en-US"/>
          </a:p>
        </p:txBody>
      </p:sp>
      <p:pic>
        <p:nvPicPr>
          <p:cNvPr id="26631" name="Picture 1" descr="C:\Users\dong\AppData\Local\Microsoft\Windows\Temporary Internet Files\Content.IE5\XBPSS620\MCj02508030000[1].wmf"/>
          <p:cNvPicPr>
            <a:picLocks noChangeAspect="1" noChangeArrowheads="1"/>
          </p:cNvPicPr>
          <p:nvPr/>
        </p:nvPicPr>
        <p:blipFill>
          <a:blip r:embed="rId2" cstate="print"/>
          <a:srcRect/>
          <a:stretch>
            <a:fillRect/>
          </a:stretch>
        </p:blipFill>
        <p:spPr bwMode="auto">
          <a:xfrm>
            <a:off x="5334000" y="7848600"/>
            <a:ext cx="1301750" cy="12954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RV Example</a:t>
            </a:r>
            <a:endParaRPr lang="en-US" dirty="0"/>
          </a:p>
        </p:txBody>
      </p:sp>
      <p:graphicFrame>
        <p:nvGraphicFramePr>
          <p:cNvPr id="6" name="Content Placeholder 5"/>
          <p:cNvGraphicFramePr>
            <a:graphicFrameLocks noGrp="1"/>
          </p:cNvGraphicFramePr>
          <p:nvPr>
            <p:ph idx="1"/>
          </p:nvPr>
        </p:nvGraphicFramePr>
        <p:xfrm>
          <a:off x="533400" y="4191000"/>
          <a:ext cx="5829300" cy="3672840"/>
        </p:xfrm>
        <a:graphic>
          <a:graphicData uri="http://schemas.openxmlformats.org/drawingml/2006/table">
            <a:tbl>
              <a:tblPr firstRow="1" bandRow="1">
                <a:tableStyleId>{5C22544A-7EE6-4342-B048-85BDC9FD1C3A}</a:tableStyleId>
              </a:tblPr>
              <a:tblGrid>
                <a:gridCol w="1600200"/>
                <a:gridCol w="838200"/>
                <a:gridCol w="1219200"/>
                <a:gridCol w="1005840"/>
                <a:gridCol w="1165860"/>
              </a:tblGrid>
              <a:tr h="370840">
                <a:tc>
                  <a:txBody>
                    <a:bodyPr/>
                    <a:lstStyle/>
                    <a:p>
                      <a:r>
                        <a:rPr lang="en-US" sz="1600" dirty="0" smtClean="0">
                          <a:latin typeface="Century Gothic" pitchFamily="34" charset="0"/>
                        </a:rPr>
                        <a:t>Shop</a:t>
                      </a:r>
                      <a:endParaRPr lang="en-US" sz="1600" dirty="0">
                        <a:latin typeface="Century Gothic" pitchFamily="34" charset="0"/>
                      </a:endParaRPr>
                    </a:p>
                  </a:txBody>
                  <a:tcPr/>
                </a:tc>
                <a:tc>
                  <a:txBody>
                    <a:bodyPr/>
                    <a:lstStyle/>
                    <a:p>
                      <a:r>
                        <a:rPr lang="en-US" sz="1600" dirty="0" err="1" smtClean="0">
                          <a:latin typeface="Century Gothic" pitchFamily="34" charset="0"/>
                        </a:rPr>
                        <a:t>Capa</a:t>
                      </a:r>
                      <a:r>
                        <a:rPr lang="en-US" sz="1600" dirty="0" smtClean="0">
                          <a:latin typeface="Century Gothic" pitchFamily="34" charset="0"/>
                        </a:rPr>
                        <a:t>-city</a:t>
                      </a:r>
                      <a:endParaRPr lang="en-US" sz="1600" dirty="0">
                        <a:latin typeface="Century Gothic" pitchFamily="34" charset="0"/>
                      </a:endParaRPr>
                    </a:p>
                  </a:txBody>
                  <a:tcPr/>
                </a:tc>
                <a:tc>
                  <a:txBody>
                    <a:bodyPr/>
                    <a:lstStyle/>
                    <a:p>
                      <a:r>
                        <a:rPr lang="en-US" sz="1600" dirty="0" smtClean="0">
                          <a:latin typeface="Century Gothic" pitchFamily="34" charset="0"/>
                        </a:rPr>
                        <a:t>Standard (mfg</a:t>
                      </a:r>
                      <a:r>
                        <a:rPr lang="en-US" sz="1600" baseline="0" dirty="0" smtClean="0">
                          <a:latin typeface="Century Gothic" pitchFamily="34" charset="0"/>
                        </a:rPr>
                        <a:t> time)</a:t>
                      </a:r>
                      <a:endParaRPr lang="en-US" sz="1600" dirty="0">
                        <a:latin typeface="Century Gothic" pitchFamily="34" charset="0"/>
                      </a:endParaRPr>
                    </a:p>
                  </a:txBody>
                  <a:tcPr/>
                </a:tc>
                <a:tc>
                  <a:txBody>
                    <a:bodyPr/>
                    <a:lstStyle/>
                    <a:p>
                      <a:r>
                        <a:rPr lang="en-US" sz="1600" dirty="0" smtClean="0">
                          <a:latin typeface="Century Gothic" pitchFamily="34" charset="0"/>
                        </a:rPr>
                        <a:t>Fancy (mfg time)</a:t>
                      </a:r>
                      <a:endParaRPr lang="en-US" sz="1600" dirty="0">
                        <a:latin typeface="Century Gothic" pitchFamily="34" charset="0"/>
                      </a:endParaRPr>
                    </a:p>
                  </a:txBody>
                  <a:tcPr/>
                </a:tc>
                <a:tc>
                  <a:txBody>
                    <a:bodyPr/>
                    <a:lstStyle/>
                    <a:p>
                      <a:r>
                        <a:rPr lang="en-US" sz="1600" dirty="0" smtClean="0">
                          <a:latin typeface="Century Gothic" pitchFamily="34" charset="0"/>
                        </a:rPr>
                        <a:t>Luxury (mfg time)</a:t>
                      </a:r>
                      <a:endParaRPr lang="en-US" sz="1600" dirty="0">
                        <a:latin typeface="Century Gothic" pitchFamily="34" charset="0"/>
                      </a:endParaRPr>
                    </a:p>
                  </a:txBody>
                  <a:tcPr/>
                </a:tc>
              </a:tr>
              <a:tr h="370840">
                <a:tc>
                  <a:txBody>
                    <a:bodyPr/>
                    <a:lstStyle/>
                    <a:p>
                      <a:r>
                        <a:rPr lang="en-US" sz="1600" dirty="0" smtClean="0">
                          <a:latin typeface="Century Gothic" pitchFamily="34" charset="0"/>
                        </a:rPr>
                        <a:t>Engine</a:t>
                      </a:r>
                      <a:endParaRPr lang="en-US" sz="1600" dirty="0">
                        <a:latin typeface="Century Gothic" pitchFamily="34" charset="0"/>
                      </a:endParaRPr>
                    </a:p>
                  </a:txBody>
                  <a:tcPr/>
                </a:tc>
                <a:tc>
                  <a:txBody>
                    <a:bodyPr/>
                    <a:lstStyle/>
                    <a:p>
                      <a:r>
                        <a:rPr lang="en-US" sz="1600" dirty="0" smtClean="0">
                          <a:latin typeface="Century Gothic" pitchFamily="34" charset="0"/>
                        </a:rPr>
                        <a:t>120</a:t>
                      </a:r>
                      <a:endParaRPr lang="en-US" sz="1600" dirty="0">
                        <a:latin typeface="Century Gothic" pitchFamily="34" charset="0"/>
                      </a:endParaRPr>
                    </a:p>
                  </a:txBody>
                  <a:tcPr/>
                </a:tc>
                <a:tc>
                  <a:txBody>
                    <a:bodyPr/>
                    <a:lstStyle/>
                    <a:p>
                      <a:r>
                        <a:rPr lang="en-US" sz="1600" dirty="0" smtClean="0">
                          <a:latin typeface="Century Gothic" pitchFamily="34" charset="0"/>
                        </a:rPr>
                        <a:t>3</a:t>
                      </a:r>
                      <a:endParaRPr lang="en-US" sz="1600" dirty="0">
                        <a:latin typeface="Century Gothic" pitchFamily="34" charset="0"/>
                      </a:endParaRPr>
                    </a:p>
                  </a:txBody>
                  <a:tcPr/>
                </a:tc>
                <a:tc>
                  <a:txBody>
                    <a:bodyPr/>
                    <a:lstStyle/>
                    <a:p>
                      <a:r>
                        <a:rPr lang="en-US" sz="1600" dirty="0" smtClean="0">
                          <a:latin typeface="Century Gothic" pitchFamily="34" charset="0"/>
                        </a:rPr>
                        <a:t>2</a:t>
                      </a:r>
                      <a:endParaRPr lang="en-US" sz="1600" dirty="0">
                        <a:latin typeface="Century Gothic" pitchFamily="34" charset="0"/>
                      </a:endParaRPr>
                    </a:p>
                  </a:txBody>
                  <a:tcPr/>
                </a:tc>
                <a:tc>
                  <a:txBody>
                    <a:bodyPr/>
                    <a:lstStyle/>
                    <a:p>
                      <a:r>
                        <a:rPr lang="en-US" sz="1600" dirty="0" smtClean="0">
                          <a:latin typeface="Century Gothic" pitchFamily="34" charset="0"/>
                        </a:rPr>
                        <a:t>1</a:t>
                      </a:r>
                      <a:endParaRPr lang="en-US" sz="1600" dirty="0">
                        <a:latin typeface="Century Gothic" pitchFamily="34" charset="0"/>
                      </a:endParaRPr>
                    </a:p>
                  </a:txBody>
                  <a:tcPr/>
                </a:tc>
              </a:tr>
              <a:tr h="370840">
                <a:tc>
                  <a:txBody>
                    <a:bodyPr/>
                    <a:lstStyle/>
                    <a:p>
                      <a:r>
                        <a:rPr lang="en-US" sz="1600" dirty="0" smtClean="0">
                          <a:latin typeface="Century Gothic" pitchFamily="34" charset="0"/>
                        </a:rPr>
                        <a:t>Body</a:t>
                      </a:r>
                      <a:endParaRPr lang="en-US" sz="1600" dirty="0">
                        <a:latin typeface="Century Gothic" pitchFamily="34" charset="0"/>
                      </a:endParaRPr>
                    </a:p>
                  </a:txBody>
                  <a:tcPr/>
                </a:tc>
                <a:tc>
                  <a:txBody>
                    <a:bodyPr/>
                    <a:lstStyle/>
                    <a:p>
                      <a:r>
                        <a:rPr lang="en-US" sz="1600" dirty="0" smtClean="0">
                          <a:latin typeface="Century Gothic" pitchFamily="34" charset="0"/>
                        </a:rPr>
                        <a:t>80</a:t>
                      </a:r>
                      <a:endParaRPr lang="en-US" sz="1600" dirty="0">
                        <a:latin typeface="Century Gothic" pitchFamily="34" charset="0"/>
                      </a:endParaRPr>
                    </a:p>
                  </a:txBody>
                  <a:tcPr/>
                </a:tc>
                <a:tc>
                  <a:txBody>
                    <a:bodyPr/>
                    <a:lstStyle/>
                    <a:p>
                      <a:r>
                        <a:rPr lang="en-US" sz="1600" dirty="0" smtClean="0">
                          <a:latin typeface="Century Gothic" pitchFamily="34" charset="0"/>
                        </a:rPr>
                        <a:t>1</a:t>
                      </a:r>
                      <a:endParaRPr lang="en-US" sz="1600" dirty="0">
                        <a:latin typeface="Century Gothic" pitchFamily="34" charset="0"/>
                      </a:endParaRPr>
                    </a:p>
                  </a:txBody>
                  <a:tcPr/>
                </a:tc>
                <a:tc>
                  <a:txBody>
                    <a:bodyPr/>
                    <a:lstStyle/>
                    <a:p>
                      <a:r>
                        <a:rPr lang="en-US" sz="1600" dirty="0" smtClean="0">
                          <a:latin typeface="Century Gothic" pitchFamily="34" charset="0"/>
                        </a:rPr>
                        <a:t>2</a:t>
                      </a:r>
                      <a:endParaRPr lang="en-US" sz="1600" dirty="0">
                        <a:latin typeface="Century Gothic" pitchFamily="34" charset="0"/>
                      </a:endParaRPr>
                    </a:p>
                  </a:txBody>
                  <a:tcPr/>
                </a:tc>
                <a:tc>
                  <a:txBody>
                    <a:bodyPr/>
                    <a:lstStyle/>
                    <a:p>
                      <a:r>
                        <a:rPr lang="en-US" sz="1600" dirty="0" smtClean="0">
                          <a:latin typeface="Century Gothic" pitchFamily="34" charset="0"/>
                        </a:rPr>
                        <a:t>3</a:t>
                      </a:r>
                      <a:endParaRPr lang="en-US" sz="1600" dirty="0">
                        <a:latin typeface="Century Gothic" pitchFamily="34" charset="0"/>
                      </a:endParaRPr>
                    </a:p>
                  </a:txBody>
                  <a:tcPr/>
                </a:tc>
              </a:tr>
              <a:tr h="370840">
                <a:tc>
                  <a:txBody>
                    <a:bodyPr/>
                    <a:lstStyle/>
                    <a:p>
                      <a:r>
                        <a:rPr lang="en-US" sz="1600" dirty="0" smtClean="0">
                          <a:latin typeface="Century Gothic" pitchFamily="34" charset="0"/>
                        </a:rPr>
                        <a:t>Standard</a:t>
                      </a:r>
                      <a:r>
                        <a:rPr lang="en-US" sz="1600" baseline="0" dirty="0" smtClean="0">
                          <a:latin typeface="Century Gothic" pitchFamily="34" charset="0"/>
                        </a:rPr>
                        <a:t> finishing</a:t>
                      </a:r>
                      <a:endParaRPr lang="en-US" sz="1600" dirty="0">
                        <a:latin typeface="Century Gothic" pitchFamily="34" charset="0"/>
                      </a:endParaRPr>
                    </a:p>
                  </a:txBody>
                  <a:tcPr/>
                </a:tc>
                <a:tc>
                  <a:txBody>
                    <a:bodyPr/>
                    <a:lstStyle/>
                    <a:p>
                      <a:r>
                        <a:rPr lang="en-US" sz="1600" dirty="0" smtClean="0">
                          <a:latin typeface="Century Gothic" pitchFamily="34" charset="0"/>
                        </a:rPr>
                        <a:t>96</a:t>
                      </a:r>
                      <a:endParaRPr lang="en-US" sz="1600" dirty="0">
                        <a:latin typeface="Century Gothic" pitchFamily="34" charset="0"/>
                      </a:endParaRPr>
                    </a:p>
                  </a:txBody>
                  <a:tcPr/>
                </a:tc>
                <a:tc>
                  <a:txBody>
                    <a:bodyPr/>
                    <a:lstStyle/>
                    <a:p>
                      <a:r>
                        <a:rPr lang="en-US" sz="1600" dirty="0" smtClean="0">
                          <a:latin typeface="Century Gothic" pitchFamily="34" charset="0"/>
                        </a:rPr>
                        <a:t>2</a:t>
                      </a:r>
                      <a:endParaRPr lang="en-US" sz="1600" dirty="0">
                        <a:latin typeface="Century Gothic" pitchFamily="34" charset="0"/>
                      </a:endParaRPr>
                    </a:p>
                  </a:txBody>
                  <a:tcPr/>
                </a:tc>
                <a:tc>
                  <a:txBody>
                    <a:bodyPr/>
                    <a:lstStyle/>
                    <a:p>
                      <a:endParaRPr lang="en-US" sz="1600" dirty="0">
                        <a:latin typeface="Century Gothic" pitchFamily="34" charset="0"/>
                      </a:endParaRPr>
                    </a:p>
                  </a:txBody>
                  <a:tcPr/>
                </a:tc>
                <a:tc>
                  <a:txBody>
                    <a:bodyPr/>
                    <a:lstStyle/>
                    <a:p>
                      <a:endParaRPr lang="en-US" sz="1600" dirty="0">
                        <a:latin typeface="Century Gothic" pitchFamily="34" charset="0"/>
                      </a:endParaRPr>
                    </a:p>
                  </a:txBody>
                  <a:tcPr/>
                </a:tc>
              </a:tr>
              <a:tr h="370840">
                <a:tc>
                  <a:txBody>
                    <a:bodyPr/>
                    <a:lstStyle/>
                    <a:p>
                      <a:r>
                        <a:rPr lang="en-US" sz="1600" dirty="0" smtClean="0">
                          <a:latin typeface="Century Gothic" pitchFamily="34" charset="0"/>
                        </a:rPr>
                        <a:t>Fancy </a:t>
                      </a:r>
                      <a:r>
                        <a:rPr lang="en-US" sz="1600" baseline="0" dirty="0" smtClean="0">
                          <a:latin typeface="Century Gothic" pitchFamily="34" charset="0"/>
                        </a:rPr>
                        <a:t>finishing</a:t>
                      </a:r>
                      <a:endParaRPr lang="en-US" sz="1600" dirty="0">
                        <a:latin typeface="Century Gothic" pitchFamily="34" charset="0"/>
                      </a:endParaRPr>
                    </a:p>
                  </a:txBody>
                  <a:tcPr/>
                </a:tc>
                <a:tc>
                  <a:txBody>
                    <a:bodyPr/>
                    <a:lstStyle/>
                    <a:p>
                      <a:r>
                        <a:rPr lang="en-US" sz="1600" dirty="0" smtClean="0">
                          <a:latin typeface="Century Gothic" pitchFamily="34" charset="0"/>
                        </a:rPr>
                        <a:t>102</a:t>
                      </a:r>
                      <a:endParaRPr lang="en-US" sz="1600" dirty="0">
                        <a:latin typeface="Century Gothic" pitchFamily="34" charset="0"/>
                      </a:endParaRPr>
                    </a:p>
                  </a:txBody>
                  <a:tcPr/>
                </a:tc>
                <a:tc>
                  <a:txBody>
                    <a:bodyPr/>
                    <a:lstStyle/>
                    <a:p>
                      <a:endParaRPr lang="en-US" sz="1600" dirty="0">
                        <a:latin typeface="Century Gothic" pitchFamily="34" charset="0"/>
                      </a:endParaRPr>
                    </a:p>
                  </a:txBody>
                  <a:tcPr/>
                </a:tc>
                <a:tc>
                  <a:txBody>
                    <a:bodyPr/>
                    <a:lstStyle/>
                    <a:p>
                      <a:r>
                        <a:rPr lang="en-US" sz="1600" dirty="0" smtClean="0">
                          <a:latin typeface="Century Gothic" pitchFamily="34" charset="0"/>
                        </a:rPr>
                        <a:t>3</a:t>
                      </a:r>
                      <a:endParaRPr lang="en-US" sz="1600" dirty="0">
                        <a:latin typeface="Century Gothic" pitchFamily="34" charset="0"/>
                      </a:endParaRPr>
                    </a:p>
                  </a:txBody>
                  <a:tcPr/>
                </a:tc>
                <a:tc>
                  <a:txBody>
                    <a:bodyPr/>
                    <a:lstStyle/>
                    <a:p>
                      <a:endParaRPr lang="en-US" sz="1600" dirty="0">
                        <a:latin typeface="Century Gothic" pitchFamily="34" charset="0"/>
                      </a:endParaRPr>
                    </a:p>
                  </a:txBody>
                  <a:tcPr/>
                </a:tc>
              </a:tr>
              <a:tr h="370840">
                <a:tc>
                  <a:txBody>
                    <a:bodyPr/>
                    <a:lstStyle/>
                    <a:p>
                      <a:r>
                        <a:rPr lang="en-US" sz="1600" dirty="0" smtClean="0">
                          <a:latin typeface="Century Gothic" pitchFamily="34" charset="0"/>
                        </a:rPr>
                        <a:t>Luxury </a:t>
                      </a:r>
                      <a:r>
                        <a:rPr lang="en-US" sz="1600" baseline="0" dirty="0" smtClean="0">
                          <a:latin typeface="Century Gothic" pitchFamily="34" charset="0"/>
                        </a:rPr>
                        <a:t>finishing</a:t>
                      </a:r>
                      <a:endParaRPr lang="en-US" sz="1600" dirty="0">
                        <a:latin typeface="Century Gothic" pitchFamily="34" charset="0"/>
                      </a:endParaRPr>
                    </a:p>
                  </a:txBody>
                  <a:tcPr/>
                </a:tc>
                <a:tc>
                  <a:txBody>
                    <a:bodyPr/>
                    <a:lstStyle/>
                    <a:p>
                      <a:r>
                        <a:rPr lang="en-US" sz="1600" dirty="0" smtClean="0">
                          <a:latin typeface="Century Gothic" pitchFamily="34" charset="0"/>
                        </a:rPr>
                        <a:t>40</a:t>
                      </a:r>
                      <a:endParaRPr lang="en-US" sz="1600" dirty="0">
                        <a:latin typeface="Century Gothic" pitchFamily="34" charset="0"/>
                      </a:endParaRPr>
                    </a:p>
                  </a:txBody>
                  <a:tcPr/>
                </a:tc>
                <a:tc>
                  <a:txBody>
                    <a:bodyPr/>
                    <a:lstStyle/>
                    <a:p>
                      <a:endParaRPr lang="en-US" sz="1600" dirty="0">
                        <a:latin typeface="Century Gothic" pitchFamily="34" charset="0"/>
                      </a:endParaRPr>
                    </a:p>
                  </a:txBody>
                  <a:tcPr/>
                </a:tc>
                <a:tc>
                  <a:txBody>
                    <a:bodyPr/>
                    <a:lstStyle/>
                    <a:p>
                      <a:endParaRPr lang="en-US" sz="1600" dirty="0">
                        <a:latin typeface="Century Gothic" pitchFamily="34" charset="0"/>
                      </a:endParaRPr>
                    </a:p>
                  </a:txBody>
                  <a:tcPr/>
                </a:tc>
                <a:tc>
                  <a:txBody>
                    <a:bodyPr/>
                    <a:lstStyle/>
                    <a:p>
                      <a:r>
                        <a:rPr lang="en-US" sz="1600" dirty="0" smtClean="0">
                          <a:latin typeface="Century Gothic" pitchFamily="34" charset="0"/>
                        </a:rPr>
                        <a:t>2</a:t>
                      </a:r>
                      <a:endParaRPr lang="en-US" sz="1600" dirty="0">
                        <a:latin typeface="Century Gothic" pitchFamily="34" charset="0"/>
                      </a:endParaRPr>
                    </a:p>
                  </a:txBody>
                  <a:tcPr/>
                </a:tc>
              </a:tr>
              <a:tr h="370840">
                <a:tc>
                  <a:txBody>
                    <a:bodyPr/>
                    <a:lstStyle/>
                    <a:p>
                      <a:r>
                        <a:rPr lang="en-US" sz="1600" dirty="0" smtClean="0">
                          <a:latin typeface="Century Gothic" pitchFamily="34" charset="0"/>
                        </a:rPr>
                        <a:t>Contribution</a:t>
                      </a:r>
                      <a:endParaRPr lang="en-US" sz="1600" dirty="0">
                        <a:latin typeface="Century Gothic" pitchFamily="34" charset="0"/>
                      </a:endParaRPr>
                    </a:p>
                  </a:txBody>
                  <a:tcPr/>
                </a:tc>
                <a:tc>
                  <a:txBody>
                    <a:bodyPr/>
                    <a:lstStyle/>
                    <a:p>
                      <a:endParaRPr lang="en-US" sz="1600" dirty="0">
                        <a:latin typeface="Century Gothic" pitchFamily="34" charset="0"/>
                      </a:endParaRPr>
                    </a:p>
                  </a:txBody>
                  <a:tcPr/>
                </a:tc>
                <a:tc>
                  <a:txBody>
                    <a:bodyPr/>
                    <a:lstStyle/>
                    <a:p>
                      <a:r>
                        <a:rPr lang="en-US" sz="1600" dirty="0" smtClean="0">
                          <a:latin typeface="Century Gothic" pitchFamily="34" charset="0"/>
                        </a:rPr>
                        <a:t>$840</a:t>
                      </a:r>
                      <a:endParaRPr lang="en-US" sz="1600" dirty="0">
                        <a:latin typeface="Century Gothic" pitchFamily="34" charset="0"/>
                      </a:endParaRPr>
                    </a:p>
                  </a:txBody>
                  <a:tcPr/>
                </a:tc>
                <a:tc>
                  <a:txBody>
                    <a:bodyPr/>
                    <a:lstStyle/>
                    <a:p>
                      <a:r>
                        <a:rPr lang="en-US" sz="1600" dirty="0" smtClean="0">
                          <a:latin typeface="Century Gothic" pitchFamily="34" charset="0"/>
                        </a:rPr>
                        <a:t>$1120</a:t>
                      </a:r>
                      <a:endParaRPr lang="en-US" sz="1600" dirty="0">
                        <a:latin typeface="Century Gothic" pitchFamily="34" charset="0"/>
                      </a:endParaRPr>
                    </a:p>
                  </a:txBody>
                  <a:tcPr/>
                </a:tc>
                <a:tc>
                  <a:txBody>
                    <a:bodyPr/>
                    <a:lstStyle/>
                    <a:p>
                      <a:r>
                        <a:rPr lang="en-US" sz="1600" dirty="0" smtClean="0">
                          <a:latin typeface="Century Gothic" pitchFamily="34" charset="0"/>
                        </a:rPr>
                        <a:t>$1200</a:t>
                      </a:r>
                      <a:endParaRPr lang="en-US" sz="1600" dirty="0">
                        <a:latin typeface="Century Gothic" pitchFamily="34" charset="0"/>
                      </a:endParaRPr>
                    </a:p>
                  </a:txBody>
                  <a:tcPr/>
                </a:tc>
              </a:tr>
            </a:tbl>
          </a:graphicData>
        </a:graphic>
      </p:graphicFrame>
      <p:sp>
        <p:nvSpPr>
          <p:cNvPr id="7" name="TextBox 6"/>
          <p:cNvSpPr txBox="1"/>
          <p:nvPr/>
        </p:nvSpPr>
        <p:spPr>
          <a:xfrm flipH="1">
            <a:off x="685800" y="1828800"/>
            <a:ext cx="5638800" cy="2308324"/>
          </a:xfrm>
          <a:prstGeom prst="rect">
            <a:avLst/>
          </a:prstGeom>
          <a:noFill/>
        </p:spPr>
        <p:txBody>
          <a:bodyPr wrap="square" rtlCol="0">
            <a:spAutoFit/>
          </a:bodyPr>
          <a:lstStyle/>
          <a:p>
            <a:pPr algn="l"/>
            <a:r>
              <a:rPr lang="en-US" dirty="0" smtClean="0">
                <a:latin typeface="Century Gothic"/>
                <a:cs typeface="Century Gothic"/>
              </a:rPr>
              <a:t>A single plant is used to assemble three RV models: Standard, Fancy, and Luxury. The plant shop capacities (in hours per week) and the times each model spends in a particular shop are given in the table below. The ``contributions” are profit per vehicle manufactured. What product mix maximizes the plant’s profit?  Formulate the linear program.</a:t>
            </a:r>
            <a:endParaRPr lang="en-US" dirty="0">
              <a:latin typeface="Century Gothic"/>
              <a:cs typeface="Century Gothic"/>
            </a:endParaRPr>
          </a:p>
        </p:txBody>
      </p:sp>
      <p:sp>
        <p:nvSpPr>
          <p:cNvPr id="9" name="Slide Number Placeholder 5"/>
          <p:cNvSpPr>
            <a:spLocks noGrp="1"/>
          </p:cNvSpPr>
          <p:nvPr>
            <p:ph type="sldNum" sz="quarter" idx="12"/>
          </p:nvPr>
        </p:nvSpPr>
        <p:spPr>
          <a:xfrm>
            <a:off x="4914900" y="8305800"/>
            <a:ext cx="1428750" cy="609600"/>
          </a:xfrm>
          <a:noFill/>
        </p:spPr>
        <p:txBody>
          <a:bodyPr/>
          <a:lstStyle/>
          <a:p>
            <a:endParaRPr lang="en-US">
              <a:latin typeface="Century Gothic" charset="0"/>
            </a:endParaRPr>
          </a:p>
          <a:p>
            <a:fld id="{EFD830E9-A73D-D545-B65C-C94B6CA2D212}" type="slidenum">
              <a:rPr lang="en-US">
                <a:latin typeface="Century Gothic" charset="0"/>
              </a:rPr>
              <a:pPr/>
              <a:t>17</a:t>
            </a:fld>
            <a:endParaRPr lang="en-US">
              <a:latin typeface="Century Gothic" charset="0"/>
            </a:endParaRPr>
          </a:p>
        </p:txBody>
      </p:sp>
      <p:sp>
        <p:nvSpPr>
          <p:cNvPr id="10" name="Date Placeholder 3"/>
          <p:cNvSpPr>
            <a:spLocks noGrp="1"/>
          </p:cNvSpPr>
          <p:nvPr>
            <p:ph type="dt" sz="quarter" idx="10"/>
          </p:nvPr>
        </p:nvSpPr>
        <p:spPr>
          <a:xfrm>
            <a:off x="514350" y="8305800"/>
            <a:ext cx="1428750" cy="609600"/>
          </a:xfrm>
          <a:noFill/>
        </p:spPr>
        <p:txBody>
          <a:bodyPr/>
          <a:lstStyle/>
          <a:p>
            <a:r>
              <a:rPr lang="en-US" smtClean="0"/>
              <a:t>9/11/2013, 9/16/2013</a:t>
            </a:r>
            <a:endParaRPr lang="en-US" dirty="0"/>
          </a:p>
        </p:txBody>
      </p:sp>
      <p:sp>
        <p:nvSpPr>
          <p:cNvPr id="11" name="Footer Placeholder 6"/>
          <p:cNvSpPr>
            <a:spLocks noGrp="1"/>
          </p:cNvSpPr>
          <p:nvPr>
            <p:ph type="ftr" sz="quarter" idx="11"/>
          </p:nvPr>
        </p:nvSpPr>
        <p:spPr>
          <a:xfrm>
            <a:off x="1752600" y="8305800"/>
            <a:ext cx="3352800" cy="609600"/>
          </a:xfrm>
        </p:spPr>
        <p:txBody>
          <a:bodyPr/>
          <a:lstStyle/>
          <a:p>
            <a:r>
              <a:rPr lang="en-US" smtClean="0"/>
              <a:t>Professor Dong Washington University, St. Louis, MO</a:t>
            </a:r>
            <a:endParaRPr lang="en-US" dirty="0"/>
          </a:p>
        </p:txBody>
      </p:sp>
      <p:pic>
        <p:nvPicPr>
          <p:cNvPr id="8" name="Picture 2" descr="C:\Documents and Settings\dong\Local Settings\Temporary Internet Files\Content.IE5\6AP8IR19\MCTN00119_0000[1].wmf"/>
          <p:cNvPicPr>
            <a:picLocks noChangeAspect="1" noChangeArrowheads="1"/>
          </p:cNvPicPr>
          <p:nvPr/>
        </p:nvPicPr>
        <p:blipFill>
          <a:blip r:embed="rId2" cstate="print"/>
          <a:srcRect/>
          <a:stretch>
            <a:fillRect/>
          </a:stretch>
        </p:blipFill>
        <p:spPr bwMode="auto">
          <a:xfrm>
            <a:off x="4953000" y="685800"/>
            <a:ext cx="1719593" cy="114601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RV Example: LP Formulation</a:t>
            </a:r>
            <a:endParaRPr lang="en-US" dirty="0"/>
          </a:p>
        </p:txBody>
      </p:sp>
      <p:sp>
        <p:nvSpPr>
          <p:cNvPr id="9" name="TextBox 8"/>
          <p:cNvSpPr txBox="1"/>
          <p:nvPr/>
        </p:nvSpPr>
        <p:spPr>
          <a:xfrm>
            <a:off x="609600" y="4800600"/>
            <a:ext cx="5791200" cy="3416320"/>
          </a:xfrm>
          <a:prstGeom prst="rect">
            <a:avLst/>
          </a:prstGeom>
          <a:noFill/>
        </p:spPr>
        <p:txBody>
          <a:bodyPr wrap="square" rtlCol="0">
            <a:spAutoFit/>
          </a:bodyPr>
          <a:lstStyle/>
          <a:p>
            <a:pPr algn="l"/>
            <a:r>
              <a:rPr lang="en-US" dirty="0" smtClean="0">
                <a:latin typeface="Century Gothic"/>
                <a:cs typeface="Century Gothic"/>
              </a:rPr>
              <a:t>Solving the problem using Excel Solver yields (as in the previous examples):</a:t>
            </a:r>
          </a:p>
          <a:p>
            <a:pPr algn="l"/>
            <a:endParaRPr lang="en-US" dirty="0" smtClean="0">
              <a:latin typeface="Century Gothic"/>
              <a:cs typeface="Century Gothic"/>
            </a:endParaRPr>
          </a:p>
          <a:p>
            <a:pPr algn="l"/>
            <a:r>
              <a:rPr lang="en-US" dirty="0" smtClean="0">
                <a:latin typeface="Century Gothic"/>
                <a:cs typeface="Century Gothic"/>
              </a:rPr>
              <a:t>S=20, F=30, and L=0</a:t>
            </a:r>
          </a:p>
          <a:p>
            <a:pPr algn="l"/>
            <a:endParaRPr lang="en-US" dirty="0" smtClean="0">
              <a:latin typeface="Century Gothic"/>
              <a:cs typeface="Century Gothic"/>
            </a:endParaRPr>
          </a:p>
          <a:p>
            <a:pPr algn="l"/>
            <a:r>
              <a:rPr lang="en-US" dirty="0" smtClean="0">
                <a:latin typeface="Century Gothic"/>
                <a:cs typeface="Century Gothic"/>
              </a:rPr>
              <a:t>The value of the objective function is $50,400. </a:t>
            </a:r>
          </a:p>
          <a:p>
            <a:pPr algn="l"/>
            <a:endParaRPr lang="en-US" dirty="0" smtClean="0">
              <a:latin typeface="Century Gothic"/>
              <a:cs typeface="Century Gothic"/>
            </a:endParaRPr>
          </a:p>
          <a:p>
            <a:pPr algn="l"/>
            <a:r>
              <a:rPr lang="en-US" dirty="0" smtClean="0">
                <a:latin typeface="Century Gothic"/>
                <a:cs typeface="Century Gothic"/>
              </a:rPr>
              <a:t>Therefore, the plant should produce standard (S) and fancy (F) at the rates of 20 and 30 per week respectively. Since 3(20)+2(30)=120 and 20+2(30)=80, this product mix keeps the engine and body shops fully utilized. </a:t>
            </a:r>
            <a:endParaRPr lang="en-US" dirty="0">
              <a:latin typeface="Century Gothic"/>
              <a:cs typeface="Century Gothic"/>
            </a:endParaRPr>
          </a:p>
        </p:txBody>
      </p:sp>
      <p:pic>
        <p:nvPicPr>
          <p:cNvPr id="10" name="Content Placeholder 9" descr="latex-image-1.pdf"/>
          <p:cNvPicPr>
            <a:picLocks noGrp="1" noChangeAspect="1"/>
          </p:cNvPicPr>
          <p:nvPr>
            <p:ph idx="1"/>
          </p:nvPr>
        </p:nvPicPr>
        <p:blipFill>
          <a:blip r:embed="rId2" cstate="print"/>
          <a:srcRect t="-50975" b="-50975"/>
          <a:stretch>
            <a:fillRect/>
          </a:stretch>
        </p:blipFill>
        <p:spPr>
          <a:xfrm>
            <a:off x="1295400" y="914400"/>
            <a:ext cx="4461933" cy="4724400"/>
          </a:xfrm>
        </p:spPr>
      </p:pic>
      <p:sp>
        <p:nvSpPr>
          <p:cNvPr id="13" name="Slide Number Placeholder 5"/>
          <p:cNvSpPr>
            <a:spLocks noGrp="1"/>
          </p:cNvSpPr>
          <p:nvPr>
            <p:ph type="sldNum" sz="quarter" idx="12"/>
          </p:nvPr>
        </p:nvSpPr>
        <p:spPr>
          <a:xfrm>
            <a:off x="4914900" y="8305800"/>
            <a:ext cx="1428750" cy="609600"/>
          </a:xfrm>
          <a:noFill/>
        </p:spPr>
        <p:txBody>
          <a:bodyPr/>
          <a:lstStyle/>
          <a:p>
            <a:endParaRPr lang="en-US">
              <a:latin typeface="Century Gothic" charset="0"/>
            </a:endParaRPr>
          </a:p>
          <a:p>
            <a:fld id="{EFD830E9-A73D-D545-B65C-C94B6CA2D212}" type="slidenum">
              <a:rPr lang="en-US">
                <a:latin typeface="Century Gothic" charset="0"/>
              </a:rPr>
              <a:pPr/>
              <a:t>18</a:t>
            </a:fld>
            <a:endParaRPr lang="en-US">
              <a:latin typeface="Century Gothic" charset="0"/>
            </a:endParaRPr>
          </a:p>
        </p:txBody>
      </p:sp>
      <p:sp>
        <p:nvSpPr>
          <p:cNvPr id="14" name="Date Placeholder 3"/>
          <p:cNvSpPr>
            <a:spLocks noGrp="1"/>
          </p:cNvSpPr>
          <p:nvPr>
            <p:ph type="dt" sz="quarter" idx="10"/>
          </p:nvPr>
        </p:nvSpPr>
        <p:spPr>
          <a:xfrm>
            <a:off x="514350" y="8305800"/>
            <a:ext cx="1428750" cy="609600"/>
          </a:xfrm>
          <a:noFill/>
        </p:spPr>
        <p:txBody>
          <a:bodyPr/>
          <a:lstStyle/>
          <a:p>
            <a:r>
              <a:rPr lang="en-US" smtClean="0"/>
              <a:t>9/11/2013, 9/16/2013</a:t>
            </a:r>
            <a:endParaRPr lang="en-US" dirty="0"/>
          </a:p>
        </p:txBody>
      </p:sp>
      <p:sp>
        <p:nvSpPr>
          <p:cNvPr id="15" name="Footer Placeholder 6"/>
          <p:cNvSpPr>
            <a:spLocks noGrp="1"/>
          </p:cNvSpPr>
          <p:nvPr>
            <p:ph type="ftr" sz="quarter" idx="11"/>
          </p:nvPr>
        </p:nvSpPr>
        <p:spPr>
          <a:xfrm>
            <a:off x="1752600" y="8305800"/>
            <a:ext cx="3352800" cy="609600"/>
          </a:xfrm>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RV: Diseconomy of Scale</a:t>
            </a:r>
            <a:endParaRPr lang="en-US" dirty="0"/>
          </a:p>
        </p:txBody>
      </p:sp>
      <p:sp>
        <p:nvSpPr>
          <p:cNvPr id="3" name="Content Placeholder 2"/>
          <p:cNvSpPr>
            <a:spLocks noGrp="1"/>
          </p:cNvSpPr>
          <p:nvPr>
            <p:ph idx="1"/>
          </p:nvPr>
        </p:nvSpPr>
        <p:spPr>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lstStyle/>
          <a:p>
            <a:pPr>
              <a:buNone/>
            </a:pPr>
            <a:r>
              <a:rPr lang="en-US" dirty="0" smtClean="0">
                <a:latin typeface="Century Gothic" pitchFamily="34" charset="0"/>
              </a:rPr>
              <a:t>	</a:t>
            </a:r>
            <a:r>
              <a:rPr lang="en-US" b="1" dirty="0" smtClean="0">
                <a:latin typeface="Century Gothic" pitchFamily="34" charset="0"/>
              </a:rPr>
              <a:t>Suppose the data in the RV example are exactly as before with this exception: Each of the first 12 units of the Standard model vehicle has $840 as its contribution, and any units in excess of 12 have a contribution of $500 each. What product mix maximizes the total contribution?</a:t>
            </a:r>
          </a:p>
          <a:p>
            <a:pPr>
              <a:buNone/>
            </a:pPr>
            <a:endParaRPr lang="en-US" dirty="0" smtClean="0">
              <a:latin typeface="Century Gothic" pitchFamily="34" charset="0"/>
            </a:endParaRPr>
          </a:p>
          <a:p>
            <a:pPr>
              <a:buNone/>
            </a:pPr>
            <a:endParaRPr lang="en-US" dirty="0" smtClean="0">
              <a:latin typeface="Century Gothic" pitchFamily="34" charset="0"/>
            </a:endParaRPr>
          </a:p>
          <a:p>
            <a:pPr>
              <a:buNone/>
            </a:pPr>
            <a:endParaRPr lang="en-US" dirty="0" smtClean="0">
              <a:latin typeface="Century Gothic" pitchFamily="34" charset="0"/>
            </a:endParaRPr>
          </a:p>
          <a:p>
            <a:pPr>
              <a:buNone/>
            </a:pPr>
            <a:r>
              <a:rPr lang="en-US" dirty="0" smtClean="0">
                <a:latin typeface="Century Gothic" pitchFamily="34" charset="0"/>
              </a:rPr>
              <a:t> </a:t>
            </a:r>
            <a:endParaRPr lang="en-US" dirty="0">
              <a:latin typeface="Century Gothic" pitchFamily="34" charset="0"/>
            </a:endParaRPr>
          </a:p>
        </p:txBody>
      </p:sp>
      <p:graphicFrame>
        <p:nvGraphicFramePr>
          <p:cNvPr id="6" name="Chart 5"/>
          <p:cNvGraphicFramePr/>
          <p:nvPr/>
        </p:nvGraphicFramePr>
        <p:xfrm>
          <a:off x="1219200" y="4572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Slide Number Placeholder 5"/>
          <p:cNvSpPr>
            <a:spLocks noGrp="1"/>
          </p:cNvSpPr>
          <p:nvPr>
            <p:ph type="sldNum" sz="quarter" idx="12"/>
          </p:nvPr>
        </p:nvSpPr>
        <p:spPr>
          <a:xfrm>
            <a:off x="4914900" y="8305800"/>
            <a:ext cx="1428750" cy="609600"/>
          </a:xfrm>
          <a:noFill/>
        </p:spPr>
        <p:txBody>
          <a:bodyPr/>
          <a:lstStyle/>
          <a:p>
            <a:endParaRPr lang="en-US">
              <a:latin typeface="Century Gothic" charset="0"/>
            </a:endParaRPr>
          </a:p>
          <a:p>
            <a:fld id="{EFD830E9-A73D-D545-B65C-C94B6CA2D212}" type="slidenum">
              <a:rPr lang="en-US">
                <a:latin typeface="Century Gothic" charset="0"/>
              </a:rPr>
              <a:pPr/>
              <a:t>19</a:t>
            </a:fld>
            <a:endParaRPr lang="en-US">
              <a:latin typeface="Century Gothic" charset="0"/>
            </a:endParaRPr>
          </a:p>
        </p:txBody>
      </p:sp>
      <p:sp>
        <p:nvSpPr>
          <p:cNvPr id="9" name="Date Placeholder 3"/>
          <p:cNvSpPr>
            <a:spLocks noGrp="1"/>
          </p:cNvSpPr>
          <p:nvPr>
            <p:ph type="dt" sz="quarter" idx="10"/>
          </p:nvPr>
        </p:nvSpPr>
        <p:spPr>
          <a:xfrm>
            <a:off x="514350" y="8305800"/>
            <a:ext cx="1428750" cy="609600"/>
          </a:xfrm>
          <a:noFill/>
        </p:spPr>
        <p:txBody>
          <a:bodyPr/>
          <a:lstStyle/>
          <a:p>
            <a:r>
              <a:rPr lang="en-US" smtClean="0"/>
              <a:t>9/11/2013, 9/16/2013</a:t>
            </a:r>
            <a:endParaRPr lang="en-US" dirty="0"/>
          </a:p>
        </p:txBody>
      </p:sp>
      <p:sp>
        <p:nvSpPr>
          <p:cNvPr id="10" name="Footer Placeholder 6"/>
          <p:cNvSpPr>
            <a:spLocks noGrp="1"/>
          </p:cNvSpPr>
          <p:nvPr>
            <p:ph type="ftr" sz="quarter" idx="11"/>
          </p:nvPr>
        </p:nvSpPr>
        <p:spPr>
          <a:xfrm>
            <a:off x="1752600" y="8305800"/>
            <a:ext cx="3352800" cy="609600"/>
          </a:xfrm>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endParaRPr lang="en-US">
              <a:latin typeface="Century Gothic" charset="0"/>
            </a:endParaRPr>
          </a:p>
          <a:p>
            <a:fld id="{A92E2FF5-DB0D-A14B-B9E5-18DE08C904F0}" type="slidenum">
              <a:rPr lang="en-US">
                <a:latin typeface="Century Gothic" charset="0"/>
              </a:rPr>
              <a:pPr/>
              <a:t>2</a:t>
            </a:fld>
            <a:endParaRPr lang="en-US">
              <a:latin typeface="Century Gothic" charset="0"/>
            </a:endParaRPr>
          </a:p>
        </p:txBody>
      </p:sp>
      <p:sp>
        <p:nvSpPr>
          <p:cNvPr id="11268" name="Rectangle 2"/>
          <p:cNvSpPr>
            <a:spLocks noGrp="1" noChangeArrowheads="1"/>
          </p:cNvSpPr>
          <p:nvPr>
            <p:ph type="title"/>
          </p:nvPr>
        </p:nvSpPr>
        <p:spPr/>
        <p:txBody>
          <a:bodyPr/>
          <a:lstStyle/>
          <a:p>
            <a:r>
              <a:rPr lang="en-US">
                <a:latin typeface="Century Gothic" charset="0"/>
              </a:rPr>
              <a:t>Agenda</a:t>
            </a:r>
          </a:p>
        </p:txBody>
      </p:sp>
      <p:sp>
        <p:nvSpPr>
          <p:cNvPr id="11269" name="Rectangle 3"/>
          <p:cNvSpPr>
            <a:spLocks noGrp="1" noChangeArrowheads="1"/>
          </p:cNvSpPr>
          <p:nvPr>
            <p:ph type="body" idx="1"/>
          </p:nvPr>
        </p:nvSpPr>
        <p:spPr/>
        <p:txBody>
          <a:bodyPr/>
          <a:lstStyle/>
          <a:p>
            <a:r>
              <a:rPr lang="en-US" dirty="0">
                <a:latin typeface="Century Gothic" charset="0"/>
              </a:rPr>
              <a:t>Graphical LP solution</a:t>
            </a:r>
          </a:p>
          <a:p>
            <a:r>
              <a:rPr lang="en-US" dirty="0">
                <a:latin typeface="Century Gothic" charset="0"/>
              </a:rPr>
              <a:t>“Special cases” of LP solutions</a:t>
            </a:r>
          </a:p>
          <a:p>
            <a:pPr lvl="1"/>
            <a:r>
              <a:rPr lang="en-US" dirty="0">
                <a:latin typeface="Century Gothic" charset="0"/>
              </a:rPr>
              <a:t>Infeasible</a:t>
            </a:r>
          </a:p>
          <a:p>
            <a:pPr lvl="1"/>
            <a:r>
              <a:rPr lang="en-US" dirty="0">
                <a:latin typeface="Century Gothic" charset="0"/>
              </a:rPr>
              <a:t>Multiple optimal solutions</a:t>
            </a:r>
          </a:p>
          <a:p>
            <a:pPr lvl="1"/>
            <a:r>
              <a:rPr lang="en-US" dirty="0">
                <a:latin typeface="Century Gothic" charset="0"/>
              </a:rPr>
              <a:t>Unbounded</a:t>
            </a:r>
          </a:p>
          <a:p>
            <a:r>
              <a:rPr lang="en-US" dirty="0">
                <a:latin typeface="Century Gothic" charset="0"/>
              </a:rPr>
              <a:t>LP formulation guidelines</a:t>
            </a:r>
          </a:p>
          <a:p>
            <a:r>
              <a:rPr lang="en-US" dirty="0">
                <a:latin typeface="Century Gothic" charset="0"/>
              </a:rPr>
              <a:t>Formulation examples</a:t>
            </a:r>
          </a:p>
          <a:p>
            <a:pPr lvl="1"/>
            <a:r>
              <a:rPr lang="en-US" dirty="0">
                <a:latin typeface="Century Gothic" charset="0"/>
              </a:rPr>
              <a:t>Work scheduling</a:t>
            </a:r>
            <a:endParaRPr lang="en-US" dirty="0" smtClean="0">
              <a:latin typeface="Century Gothic" charset="0"/>
            </a:endParaRPr>
          </a:p>
          <a:p>
            <a:pPr lvl="1"/>
            <a:r>
              <a:rPr lang="en-US" dirty="0" smtClean="0">
                <a:latin typeface="Century Gothic" charset="0"/>
              </a:rPr>
              <a:t>Blending II</a:t>
            </a:r>
          </a:p>
          <a:p>
            <a:pPr lvl="1"/>
            <a:r>
              <a:rPr lang="en-US" dirty="0" smtClean="0">
                <a:latin typeface="Century Gothic" charset="0"/>
              </a:rPr>
              <a:t>RV problem (product mix)</a:t>
            </a:r>
          </a:p>
          <a:p>
            <a:pPr lvl="1"/>
            <a:endParaRPr lang="en-US" dirty="0">
              <a:latin typeface="Century Gothic" charset="0"/>
            </a:endParaRPr>
          </a:p>
          <a:p>
            <a:pPr lvl="1"/>
            <a:endParaRPr lang="en-US" dirty="0">
              <a:latin typeface="Century Gothic" charset="0"/>
            </a:endParaRPr>
          </a:p>
          <a:p>
            <a:endParaRPr lang="en-US" dirty="0">
              <a:latin typeface="Century Gothic" charset="0"/>
            </a:endParaRPr>
          </a:p>
        </p:txBody>
      </p:sp>
      <p:sp>
        <p:nvSpPr>
          <p:cNvPr id="11270" name="Date Placeholder 3"/>
          <p:cNvSpPr>
            <a:spLocks noGrp="1"/>
          </p:cNvSpPr>
          <p:nvPr>
            <p:ph type="dt" sz="quarter" idx="10"/>
          </p:nvPr>
        </p:nvSpPr>
        <p:spPr>
          <a:noFill/>
        </p:spPr>
        <p:txBody>
          <a:bodyPr/>
          <a:lstStyle/>
          <a:p>
            <a:r>
              <a:rPr lang="en-US" smtClean="0"/>
              <a:t>9/11/2013, 9/16/2013</a:t>
            </a:r>
            <a:endParaRPr lang="en-US" dirty="0"/>
          </a:p>
        </p:txBody>
      </p:sp>
      <p:sp>
        <p:nvSpPr>
          <p:cNvPr id="6" name="Footer Placeholder 5"/>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The model has become less profitable so we may anticipate to make fewer of them</a:t>
            </a:r>
          </a:p>
          <a:p>
            <a:r>
              <a:rPr lang="en-US" dirty="0" smtClean="0"/>
              <a:t>However, it is not clear that we make fewer than twelve at $840 apiece</a:t>
            </a:r>
          </a:p>
          <a:p>
            <a:r>
              <a:rPr lang="en-US" dirty="0" smtClean="0"/>
              <a:t>To re-solve this problem, we need to change the previous linear program in three ways. The first change is to introduce two new decision variables</a:t>
            </a:r>
          </a:p>
          <a:p>
            <a:pPr>
              <a:buNone/>
            </a:pPr>
            <a:endParaRPr lang="en-US" dirty="0" smtClean="0"/>
          </a:p>
          <a:p>
            <a:pPr lvl="1"/>
            <a:r>
              <a:rPr lang="en-US" dirty="0" smtClean="0"/>
              <a:t>S</a:t>
            </a:r>
            <a:r>
              <a:rPr lang="en-US" baseline="-25000" dirty="0" smtClean="0"/>
              <a:t>1</a:t>
            </a:r>
            <a:r>
              <a:rPr lang="en-US" dirty="0" smtClean="0"/>
              <a:t> = the number of Standard model vehicles  made per week and sold a contribution of $840 each</a:t>
            </a:r>
          </a:p>
          <a:p>
            <a:pPr lvl="1"/>
            <a:r>
              <a:rPr lang="en-US" dirty="0" smtClean="0"/>
              <a:t>S</a:t>
            </a:r>
            <a:r>
              <a:rPr lang="en-US" baseline="-25000" dirty="0" smtClean="0"/>
              <a:t>2</a:t>
            </a:r>
            <a:r>
              <a:rPr lang="en-US" dirty="0" smtClean="0"/>
              <a:t> = the number of Standard model vehicles made per week and sold a contribution of $500 each</a:t>
            </a:r>
          </a:p>
          <a:p>
            <a:r>
              <a:rPr lang="en-US" dirty="0" smtClean="0"/>
              <a:t>The second and third change add constraints and change the objective function</a:t>
            </a:r>
          </a:p>
          <a:p>
            <a:pPr>
              <a:buNone/>
            </a:pPr>
            <a:endParaRPr lang="en-US" dirty="0" smtClean="0"/>
          </a:p>
          <a:p>
            <a:endParaRPr lang="en-US" dirty="0" smtClean="0"/>
          </a:p>
          <a:p>
            <a:pPr>
              <a:buNone/>
            </a:pPr>
            <a:endParaRPr lang="en-US" dirty="0" smtClean="0"/>
          </a:p>
        </p:txBody>
      </p:sp>
      <p:sp>
        <p:nvSpPr>
          <p:cNvPr id="4" name="Date Placeholder 3"/>
          <p:cNvSpPr>
            <a:spLocks noGrp="1"/>
          </p:cNvSpPr>
          <p:nvPr>
            <p:ph type="dt" sz="half" idx="10"/>
          </p:nvPr>
        </p:nvSpPr>
        <p:spPr/>
        <p:txBody>
          <a:bodyPr/>
          <a:lstStyle/>
          <a:p>
            <a:r>
              <a:rPr lang="en-US" smtClean="0"/>
              <a:t>9/11/2013, 9/16/2013</a:t>
            </a:r>
            <a:endParaRPr lang="en-US" dirty="0"/>
          </a:p>
        </p:txBody>
      </p:sp>
      <p:sp>
        <p:nvSpPr>
          <p:cNvPr id="5" name="Slide Number Placeholder 4"/>
          <p:cNvSpPr>
            <a:spLocks noGrp="1"/>
          </p:cNvSpPr>
          <p:nvPr>
            <p:ph type="sldNum" sz="quarter" idx="12"/>
          </p:nvPr>
        </p:nvSpPr>
        <p:spPr/>
        <p:txBody>
          <a:bodyPr/>
          <a:lstStyle/>
          <a:p>
            <a:endParaRPr lang="en-US" dirty="0" smtClean="0"/>
          </a:p>
          <a:p>
            <a:fld id="{A49A29FA-4273-4644-9824-20CC8B708BD3}" type="slidenum">
              <a:rPr lang="en-US" smtClean="0">
                <a:latin typeface="Century Gothic" pitchFamily="34" charset="0"/>
              </a:rPr>
              <a:pPr/>
              <a:t>20</a:t>
            </a:fld>
            <a:endParaRPr lang="en-US" dirty="0">
              <a:latin typeface="Century Gothic" pitchFamily="34" charset="0"/>
            </a:endParaRPr>
          </a:p>
        </p:txBody>
      </p:sp>
      <p:sp>
        <p:nvSpPr>
          <p:cNvPr id="6" name="Footer Placeholder 5"/>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The additional constraints needed are: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new objective function is:</a:t>
            </a:r>
          </a:p>
        </p:txBody>
      </p:sp>
      <p:sp>
        <p:nvSpPr>
          <p:cNvPr id="4" name="Date Placeholder 3"/>
          <p:cNvSpPr>
            <a:spLocks noGrp="1"/>
          </p:cNvSpPr>
          <p:nvPr>
            <p:ph type="dt" sz="half" idx="10"/>
          </p:nvPr>
        </p:nvSpPr>
        <p:spPr/>
        <p:txBody>
          <a:bodyPr/>
          <a:lstStyle/>
          <a:p>
            <a:r>
              <a:rPr lang="en-US" smtClean="0"/>
              <a:t>9/11/2013, 9/16/2013</a:t>
            </a:r>
            <a:endParaRPr lang="en-US" dirty="0"/>
          </a:p>
        </p:txBody>
      </p:sp>
      <p:sp>
        <p:nvSpPr>
          <p:cNvPr id="5" name="Slide Number Placeholder 4"/>
          <p:cNvSpPr>
            <a:spLocks noGrp="1"/>
          </p:cNvSpPr>
          <p:nvPr>
            <p:ph type="sldNum" sz="quarter" idx="12"/>
          </p:nvPr>
        </p:nvSpPr>
        <p:spPr/>
        <p:txBody>
          <a:bodyPr/>
          <a:lstStyle/>
          <a:p>
            <a:endParaRPr lang="en-US" dirty="0" smtClean="0"/>
          </a:p>
          <a:p>
            <a:fld id="{A49A29FA-4273-4644-9824-20CC8B708BD3}" type="slidenum">
              <a:rPr lang="en-US" smtClean="0">
                <a:latin typeface="Century Gothic" pitchFamily="34" charset="0"/>
              </a:rPr>
              <a:pPr/>
              <a:t>21</a:t>
            </a:fld>
            <a:endParaRPr lang="en-US" dirty="0">
              <a:latin typeface="Century Gothic" pitchFamily="34" charset="0"/>
            </a:endParaRPr>
          </a:p>
        </p:txBody>
      </p:sp>
      <p:pic>
        <p:nvPicPr>
          <p:cNvPr id="6" name="Picture 5" descr="latex-image-1.pdf"/>
          <p:cNvPicPr>
            <a:picLocks noChangeAspect="1"/>
          </p:cNvPicPr>
          <p:nvPr/>
        </p:nvPicPr>
        <p:blipFill>
          <a:blip r:embed="rId2" cstate="print"/>
          <a:stretch>
            <a:fillRect/>
          </a:stretch>
        </p:blipFill>
        <p:spPr>
          <a:xfrm>
            <a:off x="609600" y="2819400"/>
            <a:ext cx="5651500" cy="396875"/>
          </a:xfrm>
          <a:prstGeom prst="rect">
            <a:avLst/>
          </a:prstGeom>
        </p:spPr>
      </p:pic>
      <p:pic>
        <p:nvPicPr>
          <p:cNvPr id="7" name="Picture 6" descr="latex-image-1.pdf"/>
          <p:cNvPicPr>
            <a:picLocks noChangeAspect="1"/>
          </p:cNvPicPr>
          <p:nvPr/>
        </p:nvPicPr>
        <p:blipFill>
          <a:blip r:embed="rId3" cstate="print"/>
          <a:stretch>
            <a:fillRect/>
          </a:stretch>
        </p:blipFill>
        <p:spPr>
          <a:xfrm>
            <a:off x="304800" y="6172200"/>
            <a:ext cx="6350000" cy="317500"/>
          </a:xfrm>
          <a:prstGeom prst="rect">
            <a:avLst/>
          </a:prstGeom>
        </p:spPr>
      </p:pic>
      <p:sp>
        <p:nvSpPr>
          <p:cNvPr id="8" name="Footer Placeholder 7"/>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LP Formulation then is:</a:t>
            </a:r>
            <a:endParaRPr lang="en-US" dirty="0"/>
          </a:p>
        </p:txBody>
      </p:sp>
      <p:sp>
        <p:nvSpPr>
          <p:cNvPr id="4" name="Date Placeholder 3"/>
          <p:cNvSpPr>
            <a:spLocks noGrp="1"/>
          </p:cNvSpPr>
          <p:nvPr>
            <p:ph type="dt" sz="half" idx="10"/>
          </p:nvPr>
        </p:nvSpPr>
        <p:spPr/>
        <p:txBody>
          <a:bodyPr/>
          <a:lstStyle/>
          <a:p>
            <a:r>
              <a:rPr lang="en-US" smtClean="0"/>
              <a:t>9/11/2013, 9/16/2013</a:t>
            </a:r>
            <a:endParaRPr lang="en-US" dirty="0"/>
          </a:p>
        </p:txBody>
      </p:sp>
      <p:sp>
        <p:nvSpPr>
          <p:cNvPr id="5" name="Slide Number Placeholder 4"/>
          <p:cNvSpPr>
            <a:spLocks noGrp="1"/>
          </p:cNvSpPr>
          <p:nvPr>
            <p:ph type="sldNum" sz="quarter" idx="12"/>
          </p:nvPr>
        </p:nvSpPr>
        <p:spPr/>
        <p:txBody>
          <a:bodyPr/>
          <a:lstStyle/>
          <a:p>
            <a:endParaRPr lang="en-US" dirty="0" smtClean="0"/>
          </a:p>
          <a:p>
            <a:fld id="{A49A29FA-4273-4644-9824-20CC8B708BD3}" type="slidenum">
              <a:rPr lang="en-US" smtClean="0">
                <a:latin typeface="Century Gothic" pitchFamily="34" charset="0"/>
              </a:rPr>
              <a:pPr/>
              <a:t>22</a:t>
            </a:fld>
            <a:endParaRPr lang="en-US" dirty="0">
              <a:latin typeface="Century Gothic" pitchFamily="34" charset="0"/>
            </a:endParaRPr>
          </a:p>
        </p:txBody>
      </p:sp>
      <p:pic>
        <p:nvPicPr>
          <p:cNvPr id="10" name="Content Placeholder 9" descr="latex-image-1.pdf"/>
          <p:cNvPicPr>
            <a:picLocks noGrp="1" noChangeAspect="1"/>
          </p:cNvPicPr>
          <p:nvPr>
            <p:ph idx="1"/>
          </p:nvPr>
        </p:nvPicPr>
        <p:blipFill>
          <a:blip r:embed="rId2" cstate="print"/>
          <a:srcRect t="-36362" b="-36362"/>
          <a:stretch>
            <a:fillRect/>
          </a:stretch>
        </p:blipFill>
        <p:spPr>
          <a:xfrm>
            <a:off x="609600" y="990600"/>
            <a:ext cx="5562600" cy="5889812"/>
          </a:xfrm>
        </p:spPr>
      </p:pic>
      <p:sp>
        <p:nvSpPr>
          <p:cNvPr id="6" name="Footer Placeholder 5"/>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5829300" cy="1524000"/>
          </a:xfrm>
        </p:spPr>
        <p:txBody>
          <a:bodyPr/>
          <a:lstStyle/>
          <a:p>
            <a:r>
              <a:rPr lang="en-US" dirty="0" smtClean="0"/>
              <a:t>Multiple Diseconomies of Scale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buNone/>
            </a:pPr>
            <a:endParaRPr lang="en-US" dirty="0"/>
          </a:p>
        </p:txBody>
      </p:sp>
      <p:sp>
        <p:nvSpPr>
          <p:cNvPr id="4" name="Date Placeholder 3"/>
          <p:cNvSpPr>
            <a:spLocks noGrp="1"/>
          </p:cNvSpPr>
          <p:nvPr>
            <p:ph type="dt" sz="half" idx="10"/>
          </p:nvPr>
        </p:nvSpPr>
        <p:spPr/>
        <p:txBody>
          <a:bodyPr/>
          <a:lstStyle/>
          <a:p>
            <a:r>
              <a:rPr lang="en-US" smtClean="0"/>
              <a:t>9/11/2013, 9/16/2013</a:t>
            </a:r>
            <a:endParaRPr lang="en-US" dirty="0"/>
          </a:p>
        </p:txBody>
      </p:sp>
      <p:sp>
        <p:nvSpPr>
          <p:cNvPr id="5" name="Slide Number Placeholder 4"/>
          <p:cNvSpPr>
            <a:spLocks noGrp="1"/>
          </p:cNvSpPr>
          <p:nvPr>
            <p:ph type="sldNum" sz="quarter" idx="12"/>
          </p:nvPr>
        </p:nvSpPr>
        <p:spPr/>
        <p:txBody>
          <a:bodyPr/>
          <a:lstStyle/>
          <a:p>
            <a:endParaRPr lang="en-US" dirty="0" smtClean="0"/>
          </a:p>
          <a:p>
            <a:fld id="{A49A29FA-4273-4644-9824-20CC8B708BD3}" type="slidenum">
              <a:rPr lang="en-US" smtClean="0">
                <a:latin typeface="Century Gothic" pitchFamily="34" charset="0"/>
              </a:rPr>
              <a:pPr/>
              <a:t>23</a:t>
            </a:fld>
            <a:endParaRPr lang="en-US" dirty="0">
              <a:latin typeface="Century Gothic" pitchFamily="34" charset="0"/>
            </a:endParaRPr>
          </a:p>
        </p:txBody>
      </p:sp>
      <p:graphicFrame>
        <p:nvGraphicFramePr>
          <p:cNvPr id="6" name="Chart 5"/>
          <p:cNvGraphicFramePr/>
          <p:nvPr/>
        </p:nvGraphicFramePr>
        <p:xfrm>
          <a:off x="1143000" y="3581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914400" y="2209800"/>
            <a:ext cx="5181600" cy="1200329"/>
          </a:xfrm>
          <a:prstGeom prst="rect">
            <a:avLst/>
          </a:prstGeom>
          <a:noFill/>
        </p:spPr>
        <p:txBody>
          <a:bodyPr wrap="square" rtlCol="0">
            <a:spAutoFit/>
          </a:bodyPr>
          <a:lstStyle/>
          <a:p>
            <a:pPr algn="l"/>
            <a:r>
              <a:rPr lang="en-US" dirty="0" smtClean="0">
                <a:latin typeface="Century Gothic"/>
                <a:cs typeface="Century Gothic"/>
              </a:rPr>
              <a:t>The following figure displays a different profit function that exhibits decreasing marginal return.</a:t>
            </a:r>
          </a:p>
          <a:p>
            <a:pPr algn="l"/>
            <a:endParaRPr lang="en-US" dirty="0"/>
          </a:p>
        </p:txBody>
      </p:sp>
      <p:sp>
        <p:nvSpPr>
          <p:cNvPr id="9" name="TextBox 8"/>
          <p:cNvSpPr txBox="1"/>
          <p:nvPr/>
        </p:nvSpPr>
        <p:spPr>
          <a:xfrm>
            <a:off x="990600" y="6858000"/>
            <a:ext cx="5181600" cy="1200329"/>
          </a:xfrm>
          <a:prstGeom prst="rect">
            <a:avLst/>
          </a:prstGeom>
          <a:noFill/>
        </p:spPr>
        <p:txBody>
          <a:bodyPr wrap="square" rtlCol="0">
            <a:spAutoFit/>
          </a:bodyPr>
          <a:lstStyle/>
          <a:p>
            <a:pPr algn="l"/>
            <a:r>
              <a:rPr lang="en-US" dirty="0" smtClean="0">
                <a:latin typeface="Century Gothic"/>
                <a:cs typeface="Century Gothic"/>
              </a:rPr>
              <a:t>The analog of the approach we just employed works here as well. </a:t>
            </a:r>
          </a:p>
          <a:p>
            <a:pPr algn="l"/>
            <a:endParaRPr lang="en-US" dirty="0" smtClean="0">
              <a:latin typeface="Century Gothic"/>
              <a:cs typeface="Century Gothic"/>
            </a:endParaRPr>
          </a:p>
          <a:p>
            <a:pPr algn="l"/>
            <a:r>
              <a:rPr lang="en-US" dirty="0" smtClean="0">
                <a:latin typeface="Century Gothic"/>
                <a:cs typeface="Century Gothic"/>
              </a:rPr>
              <a:t>This leads to the following result. </a:t>
            </a:r>
            <a:endParaRPr lang="en-US" dirty="0">
              <a:latin typeface="Century Gothic"/>
              <a:cs typeface="Century Gothic"/>
            </a:endParaRPr>
          </a:p>
        </p:txBody>
      </p:sp>
      <p:sp>
        <p:nvSpPr>
          <p:cNvPr id="10" name="Footer Placeholder 9"/>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5829300" cy="1524000"/>
          </a:xfrm>
        </p:spPr>
        <p:txBody>
          <a:bodyPr/>
          <a:lstStyle/>
          <a:p>
            <a:r>
              <a:rPr lang="en-US" dirty="0" smtClean="0"/>
              <a:t>Multiple Diseconomies of Scale </a:t>
            </a:r>
            <a:endParaRPr lang="en-US" dirty="0"/>
          </a:p>
        </p:txBody>
      </p:sp>
      <p:sp>
        <p:nvSpPr>
          <p:cNvPr id="3" name="Content Placeholder 2"/>
          <p:cNvSpPr>
            <a:spLocks noGrp="1"/>
          </p:cNvSpPr>
          <p:nvPr>
            <p:ph idx="1"/>
          </p:nvPr>
        </p:nvSpPr>
        <p:spPr>
          <a:xfrm>
            <a:off x="533400" y="1905000"/>
            <a:ext cx="5829300" cy="2057400"/>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lstStyle/>
          <a:p>
            <a:pPr>
              <a:buNone/>
            </a:pPr>
            <a:endParaRPr lang="en-US" b="1" dirty="0" smtClean="0">
              <a:latin typeface="Century Gothic" pitchFamily="34" charset="0"/>
            </a:endParaRPr>
          </a:p>
          <a:p>
            <a:pPr>
              <a:buNone/>
            </a:pPr>
            <a:r>
              <a:rPr lang="en-US" b="1" dirty="0" smtClean="0">
                <a:latin typeface="Century Gothic" pitchFamily="34" charset="0"/>
              </a:rPr>
              <a:t>     A linear program readily accommodates decreasing marginal return, increasing marginal cost, and other diseconomies of scale. </a:t>
            </a:r>
            <a:endParaRPr lang="en-US" b="1" dirty="0">
              <a:latin typeface="Century Gothic" pitchFamily="34" charset="0"/>
            </a:endParaRPr>
          </a:p>
        </p:txBody>
      </p:sp>
      <p:sp>
        <p:nvSpPr>
          <p:cNvPr id="4" name="Date Placeholder 3"/>
          <p:cNvSpPr>
            <a:spLocks noGrp="1"/>
          </p:cNvSpPr>
          <p:nvPr>
            <p:ph type="dt" sz="half" idx="10"/>
          </p:nvPr>
        </p:nvSpPr>
        <p:spPr/>
        <p:txBody>
          <a:bodyPr/>
          <a:lstStyle/>
          <a:p>
            <a:r>
              <a:rPr lang="en-US" smtClean="0"/>
              <a:t>9/11/2013, 9/16/2013</a:t>
            </a:r>
            <a:endParaRPr lang="en-US" dirty="0"/>
          </a:p>
        </p:txBody>
      </p:sp>
      <p:sp>
        <p:nvSpPr>
          <p:cNvPr id="5" name="Slide Number Placeholder 4"/>
          <p:cNvSpPr>
            <a:spLocks noGrp="1"/>
          </p:cNvSpPr>
          <p:nvPr>
            <p:ph type="sldNum" sz="quarter" idx="12"/>
          </p:nvPr>
        </p:nvSpPr>
        <p:spPr/>
        <p:txBody>
          <a:bodyPr/>
          <a:lstStyle/>
          <a:p>
            <a:endParaRPr lang="en-US" dirty="0" smtClean="0"/>
          </a:p>
          <a:p>
            <a:fld id="{A49A29FA-4273-4644-9824-20CC8B708BD3}" type="slidenum">
              <a:rPr lang="en-US" smtClean="0">
                <a:latin typeface="Century Gothic" pitchFamily="34" charset="0"/>
              </a:rPr>
              <a:pPr/>
              <a:t>24</a:t>
            </a:fld>
            <a:endParaRPr lang="en-US" dirty="0">
              <a:latin typeface="Century Gothic" pitchFamily="34" charset="0"/>
            </a:endParaRPr>
          </a:p>
        </p:txBody>
      </p:sp>
      <p:sp>
        <p:nvSpPr>
          <p:cNvPr id="6" name="TextBox 5"/>
          <p:cNvSpPr txBox="1"/>
          <p:nvPr/>
        </p:nvSpPr>
        <p:spPr>
          <a:xfrm>
            <a:off x="609600" y="4572000"/>
            <a:ext cx="5562600" cy="1754326"/>
          </a:xfrm>
          <a:prstGeom prst="rect">
            <a:avLst/>
          </a:prstGeom>
          <a:noFill/>
        </p:spPr>
        <p:txBody>
          <a:bodyPr wrap="square" rtlCol="0">
            <a:spAutoFit/>
          </a:bodyPr>
          <a:lstStyle/>
          <a:p>
            <a:pPr algn="l"/>
            <a:r>
              <a:rPr lang="en-US" b="1" dirty="0" smtClean="0">
                <a:latin typeface="Century Gothic"/>
                <a:cs typeface="Century Gothic"/>
              </a:rPr>
              <a:t>Summary</a:t>
            </a:r>
          </a:p>
          <a:p>
            <a:pPr algn="l"/>
            <a:endParaRPr lang="en-US" dirty="0" smtClean="0">
              <a:latin typeface="Century Gothic"/>
              <a:cs typeface="Century Gothic"/>
            </a:endParaRPr>
          </a:p>
          <a:p>
            <a:pPr marL="342900" indent="-342900" algn="l">
              <a:buFont typeface="+mj-lt"/>
              <a:buAutoNum type="arabicPeriod"/>
            </a:pPr>
            <a:r>
              <a:rPr lang="en-US" dirty="0" smtClean="0">
                <a:latin typeface="Century Gothic"/>
                <a:cs typeface="Century Gothic"/>
              </a:rPr>
              <a:t>Intuition behind the Simplex algorithm</a:t>
            </a:r>
          </a:p>
          <a:p>
            <a:pPr marL="342900" indent="-342900" algn="l">
              <a:buFont typeface="+mj-lt"/>
              <a:buAutoNum type="arabicPeriod"/>
            </a:pPr>
            <a:r>
              <a:rPr lang="en-US" dirty="0" smtClean="0">
                <a:latin typeface="Century Gothic"/>
                <a:cs typeface="Century Gothic"/>
              </a:rPr>
              <a:t>Additional LP formulations</a:t>
            </a:r>
          </a:p>
          <a:p>
            <a:pPr marL="342900" indent="-342900" algn="l">
              <a:buFont typeface="+mj-lt"/>
              <a:buAutoNum type="arabicPeriod"/>
            </a:pPr>
            <a:r>
              <a:rPr lang="en-US" dirty="0" smtClean="0">
                <a:latin typeface="Century Gothic"/>
                <a:cs typeface="Century Gothic"/>
              </a:rPr>
              <a:t>Accommodations of piece-wise linearity</a:t>
            </a:r>
          </a:p>
          <a:p>
            <a:pPr marL="342900" indent="-342900" algn="l"/>
            <a:endParaRPr lang="en-US" dirty="0" smtClean="0">
              <a:latin typeface="Century Gothic"/>
              <a:cs typeface="Century Gothic"/>
            </a:endParaRPr>
          </a:p>
        </p:txBody>
      </p:sp>
      <p:sp>
        <p:nvSpPr>
          <p:cNvPr id="7" name="Footer Placeholder 6"/>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6"/>
          <p:cNvSpPr>
            <a:spLocks noGrp="1"/>
          </p:cNvSpPr>
          <p:nvPr>
            <p:ph type="sldNum" sz="quarter" idx="12"/>
          </p:nvPr>
        </p:nvSpPr>
        <p:spPr>
          <a:noFill/>
        </p:spPr>
        <p:txBody>
          <a:bodyPr/>
          <a:lstStyle/>
          <a:p>
            <a:endParaRPr lang="en-US">
              <a:latin typeface="Century Gothic" charset="0"/>
            </a:endParaRPr>
          </a:p>
          <a:p>
            <a:fld id="{660E4A67-ABA3-D944-8AEF-A444B49D0905}" type="slidenum">
              <a:rPr lang="en-US">
                <a:latin typeface="Century Gothic" charset="0"/>
              </a:rPr>
              <a:pPr/>
              <a:t>3</a:t>
            </a:fld>
            <a:endParaRPr lang="en-US">
              <a:latin typeface="Century Gothic" charset="0"/>
            </a:endParaRPr>
          </a:p>
        </p:txBody>
      </p:sp>
      <p:sp>
        <p:nvSpPr>
          <p:cNvPr id="12292" name="Rectangle 2"/>
          <p:cNvSpPr>
            <a:spLocks noGrp="1" noChangeArrowheads="1"/>
          </p:cNvSpPr>
          <p:nvPr>
            <p:ph type="title"/>
          </p:nvPr>
        </p:nvSpPr>
        <p:spPr/>
        <p:txBody>
          <a:bodyPr/>
          <a:lstStyle/>
          <a:p>
            <a:r>
              <a:rPr lang="en-US" sz="2400">
                <a:latin typeface="Century Gothic" charset="0"/>
              </a:rPr>
              <a:t>Graphical Solution-Feasible Region</a:t>
            </a:r>
          </a:p>
        </p:txBody>
      </p:sp>
      <p:sp>
        <p:nvSpPr>
          <p:cNvPr id="12293" name="Rectangle 3"/>
          <p:cNvSpPr>
            <a:spLocks noGrp="1" noChangeArrowheads="1"/>
          </p:cNvSpPr>
          <p:nvPr>
            <p:ph type="body" sz="half" idx="1"/>
          </p:nvPr>
        </p:nvSpPr>
        <p:spPr>
          <a:xfrm>
            <a:off x="533400" y="1905000"/>
            <a:ext cx="5638800" cy="381000"/>
          </a:xfrm>
        </p:spPr>
        <p:txBody>
          <a:bodyPr/>
          <a:lstStyle/>
          <a:p>
            <a:pPr>
              <a:buFontTx/>
              <a:buNone/>
            </a:pPr>
            <a:r>
              <a:rPr lang="en-US" sz="1800" b="1">
                <a:latin typeface="Century Gothic" charset="0"/>
              </a:rPr>
              <a:t>Par Problem</a:t>
            </a:r>
          </a:p>
        </p:txBody>
      </p:sp>
      <p:sp>
        <p:nvSpPr>
          <p:cNvPr id="189444" name="Text Box 4"/>
          <p:cNvSpPr txBox="1">
            <a:spLocks noChangeArrowheads="1"/>
          </p:cNvSpPr>
          <p:nvPr/>
        </p:nvSpPr>
        <p:spPr bwMode="auto">
          <a:xfrm>
            <a:off x="304800" y="2286000"/>
            <a:ext cx="5961959" cy="2308324"/>
          </a:xfrm>
          <a:prstGeom prst="rect">
            <a:avLst/>
          </a:prstGeom>
          <a:noFill/>
          <a:ln w="9525">
            <a:noFill/>
            <a:miter lim="800000"/>
            <a:headEnd/>
            <a:tailEnd/>
          </a:ln>
        </p:spPr>
        <p:txBody>
          <a:bodyPr wrap="none" anchor="ctr">
            <a:prstTxWarp prst="textNoShape">
              <a:avLst/>
            </a:prstTxWarp>
            <a:spAutoFit/>
          </a:bodyPr>
          <a:lstStyle/>
          <a:p>
            <a:pPr algn="l"/>
            <a:r>
              <a:rPr lang="en-US" dirty="0">
                <a:latin typeface="Lucida Sans" charset="0"/>
              </a:rPr>
              <a:t>Objective                              </a:t>
            </a:r>
            <a:r>
              <a:rPr lang="en-US" dirty="0">
                <a:solidFill>
                  <a:schemeClr val="accent2"/>
                </a:solidFill>
                <a:latin typeface="Lucida Sans" charset="0"/>
              </a:rPr>
              <a:t>Maximize </a:t>
            </a:r>
            <a:r>
              <a:rPr lang="en-US" i="1" dirty="0">
                <a:solidFill>
                  <a:schemeClr val="accent2"/>
                </a:solidFill>
                <a:latin typeface="Lucida Sans" charset="0"/>
              </a:rPr>
              <a:t>10 x</a:t>
            </a:r>
            <a:r>
              <a:rPr lang="en-US" i="1" baseline="-25000" dirty="0">
                <a:solidFill>
                  <a:schemeClr val="accent2"/>
                </a:solidFill>
                <a:latin typeface="Lucida Sans" charset="0"/>
              </a:rPr>
              <a:t>1</a:t>
            </a:r>
            <a:r>
              <a:rPr lang="en-US" i="1" dirty="0">
                <a:solidFill>
                  <a:schemeClr val="accent2"/>
                </a:solidFill>
                <a:latin typeface="Lucida Sans" charset="0"/>
              </a:rPr>
              <a:t> + 9 x</a:t>
            </a:r>
            <a:r>
              <a:rPr lang="en-US" i="1" baseline="-25000" dirty="0">
                <a:solidFill>
                  <a:schemeClr val="accent2"/>
                </a:solidFill>
                <a:latin typeface="Lucida Sans" charset="0"/>
              </a:rPr>
              <a:t>2</a:t>
            </a:r>
            <a:endParaRPr lang="en-US" baseline="-25000" dirty="0">
              <a:latin typeface="Lucida Sans" charset="0"/>
            </a:endParaRPr>
          </a:p>
          <a:p>
            <a:pPr algn="l"/>
            <a:r>
              <a:rPr lang="en-US" dirty="0">
                <a:latin typeface="Lucida Sans" charset="0"/>
              </a:rPr>
              <a:t>Subject to:</a:t>
            </a:r>
          </a:p>
          <a:p>
            <a:pPr algn="l"/>
            <a:r>
              <a:rPr lang="en-US" dirty="0">
                <a:latin typeface="Lucida Sans" charset="0"/>
              </a:rPr>
              <a:t>Cutting &amp; Dyeing:              </a:t>
            </a:r>
            <a:r>
              <a:rPr lang="en-US" i="1" dirty="0">
                <a:solidFill>
                  <a:schemeClr val="accent2"/>
                </a:solidFill>
                <a:latin typeface="Lucida Sans" charset="0"/>
              </a:rPr>
              <a:t>7/10 x</a:t>
            </a:r>
            <a:r>
              <a:rPr lang="en-US" i="1" baseline="-25000" dirty="0">
                <a:solidFill>
                  <a:schemeClr val="accent2"/>
                </a:solidFill>
                <a:latin typeface="Lucida Sans" charset="0"/>
              </a:rPr>
              <a:t>1</a:t>
            </a:r>
            <a:r>
              <a:rPr lang="en-US" i="1" dirty="0">
                <a:solidFill>
                  <a:schemeClr val="accent2"/>
                </a:solidFill>
                <a:latin typeface="Lucida Sans" charset="0"/>
              </a:rPr>
              <a:t>  +       x</a:t>
            </a:r>
            <a:r>
              <a:rPr lang="en-US" i="1" baseline="-25000" dirty="0">
                <a:solidFill>
                  <a:schemeClr val="accent2"/>
                </a:solidFill>
                <a:latin typeface="Lucida Sans" charset="0"/>
              </a:rPr>
              <a:t>2</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i="1" dirty="0">
                <a:solidFill>
                  <a:schemeClr val="accent2"/>
                </a:solidFill>
                <a:latin typeface="Lucida Sans" charset="0"/>
                <a:sym typeface="Symbol" charset="2"/>
              </a:rPr>
              <a:t>630</a:t>
            </a:r>
            <a:endParaRPr lang="en-US" dirty="0">
              <a:latin typeface="Lucida Sans" charset="0"/>
              <a:sym typeface="Symbol" charset="2"/>
            </a:endParaRPr>
          </a:p>
          <a:p>
            <a:pPr algn="l"/>
            <a:r>
              <a:rPr lang="en-US" dirty="0">
                <a:latin typeface="Lucida Sans" charset="0"/>
                <a:sym typeface="Symbol" charset="2"/>
              </a:rPr>
              <a:t>Sewing:                               </a:t>
            </a:r>
            <a:r>
              <a:rPr lang="en-US" i="1" dirty="0">
                <a:solidFill>
                  <a:schemeClr val="accent2"/>
                </a:solidFill>
                <a:latin typeface="Lucida Sans" charset="0"/>
              </a:rPr>
              <a:t>1/2 x</a:t>
            </a:r>
            <a:r>
              <a:rPr lang="en-US" i="1" baseline="-25000" dirty="0">
                <a:solidFill>
                  <a:schemeClr val="accent2"/>
                </a:solidFill>
                <a:latin typeface="Lucida Sans" charset="0"/>
              </a:rPr>
              <a:t>1</a:t>
            </a:r>
            <a:r>
              <a:rPr lang="en-US" i="1" dirty="0">
                <a:solidFill>
                  <a:schemeClr val="accent2"/>
                </a:solidFill>
                <a:latin typeface="Lucida Sans" charset="0"/>
              </a:rPr>
              <a:t>  + 5/6 x</a:t>
            </a:r>
            <a:r>
              <a:rPr lang="en-US" i="1" baseline="-25000" dirty="0">
                <a:solidFill>
                  <a:schemeClr val="accent2"/>
                </a:solidFill>
                <a:latin typeface="Lucida Sans" charset="0"/>
              </a:rPr>
              <a:t>2</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i="1" dirty="0">
                <a:solidFill>
                  <a:schemeClr val="accent2"/>
                </a:solidFill>
                <a:latin typeface="Lucida Sans" charset="0"/>
                <a:sym typeface="Symbol" charset="2"/>
              </a:rPr>
              <a:t>600</a:t>
            </a:r>
            <a:endParaRPr lang="en-US" i="1" dirty="0">
              <a:latin typeface="Lucida Sans" charset="0"/>
              <a:sym typeface="Symbol" charset="2"/>
            </a:endParaRPr>
          </a:p>
          <a:p>
            <a:pPr algn="l"/>
            <a:r>
              <a:rPr lang="en-US" dirty="0">
                <a:latin typeface="Lucida Sans" charset="0"/>
                <a:sym typeface="Symbol" charset="2"/>
              </a:rPr>
              <a:t>Finishing:                       </a:t>
            </a:r>
            <a:r>
              <a:rPr lang="en-US" dirty="0">
                <a:latin typeface="Lucida Sans" charset="0"/>
              </a:rPr>
              <a:t>           </a:t>
            </a:r>
            <a:r>
              <a:rPr lang="en-US" i="1" dirty="0">
                <a:solidFill>
                  <a:schemeClr val="accent2"/>
                </a:solidFill>
                <a:latin typeface="Lucida Sans" charset="0"/>
              </a:rPr>
              <a:t>x</a:t>
            </a:r>
            <a:r>
              <a:rPr lang="en-US" i="1" baseline="-25000" dirty="0">
                <a:solidFill>
                  <a:schemeClr val="accent2"/>
                </a:solidFill>
                <a:latin typeface="Lucida Sans" charset="0"/>
              </a:rPr>
              <a:t>1</a:t>
            </a:r>
            <a:r>
              <a:rPr lang="en-US" i="1" dirty="0">
                <a:solidFill>
                  <a:schemeClr val="accent2"/>
                </a:solidFill>
                <a:latin typeface="Lucida Sans" charset="0"/>
              </a:rPr>
              <a:t>  + 2/3 x</a:t>
            </a:r>
            <a:r>
              <a:rPr lang="en-US" i="1" baseline="-25000" dirty="0">
                <a:solidFill>
                  <a:schemeClr val="accent2"/>
                </a:solidFill>
                <a:latin typeface="Lucida Sans" charset="0"/>
              </a:rPr>
              <a:t>2</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i="1" dirty="0">
                <a:solidFill>
                  <a:schemeClr val="accent2"/>
                </a:solidFill>
                <a:latin typeface="Lucida Sans" charset="0"/>
                <a:sym typeface="Symbol" charset="2"/>
              </a:rPr>
              <a:t>708</a:t>
            </a:r>
            <a:endParaRPr lang="en-US" dirty="0">
              <a:latin typeface="Lucida Sans" charset="0"/>
              <a:sym typeface="Symbol" charset="2"/>
            </a:endParaRPr>
          </a:p>
          <a:p>
            <a:pPr algn="l"/>
            <a:r>
              <a:rPr lang="en-US" dirty="0">
                <a:latin typeface="Lucida Sans" charset="0"/>
                <a:sym typeface="Symbol" charset="2"/>
              </a:rPr>
              <a:t>Inspection &amp; Packaging:      </a:t>
            </a:r>
            <a:r>
              <a:rPr lang="en-US" i="1" dirty="0">
                <a:solidFill>
                  <a:schemeClr val="accent2"/>
                </a:solidFill>
                <a:latin typeface="Lucida Sans" charset="0"/>
                <a:sym typeface="Symbol" charset="2"/>
              </a:rPr>
              <a:t>1</a:t>
            </a:r>
            <a:r>
              <a:rPr lang="en-US" i="1" dirty="0">
                <a:solidFill>
                  <a:schemeClr val="accent2"/>
                </a:solidFill>
                <a:latin typeface="Lucida Sans" charset="0"/>
              </a:rPr>
              <a:t>/10 x</a:t>
            </a:r>
            <a:r>
              <a:rPr lang="en-US" i="1" baseline="-25000" dirty="0">
                <a:solidFill>
                  <a:schemeClr val="accent2"/>
                </a:solidFill>
                <a:latin typeface="Lucida Sans" charset="0"/>
              </a:rPr>
              <a:t>1</a:t>
            </a:r>
            <a:r>
              <a:rPr lang="en-US" i="1" dirty="0">
                <a:solidFill>
                  <a:schemeClr val="accent2"/>
                </a:solidFill>
                <a:latin typeface="Lucida Sans" charset="0"/>
              </a:rPr>
              <a:t>+ 1/4 x</a:t>
            </a:r>
            <a:r>
              <a:rPr lang="en-US" i="1" baseline="-25000" dirty="0">
                <a:solidFill>
                  <a:schemeClr val="accent2"/>
                </a:solidFill>
                <a:latin typeface="Lucida Sans" charset="0"/>
              </a:rPr>
              <a:t>2</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i="1" dirty="0">
                <a:solidFill>
                  <a:schemeClr val="accent2"/>
                </a:solidFill>
                <a:latin typeface="Lucida Sans" charset="0"/>
                <a:sym typeface="Symbol" charset="2"/>
              </a:rPr>
              <a:t>135</a:t>
            </a:r>
          </a:p>
          <a:p>
            <a:pPr algn="l"/>
            <a:r>
              <a:rPr lang="en-US" dirty="0">
                <a:latin typeface="Lucida Sans" charset="0"/>
                <a:sym typeface="Symbol" charset="2"/>
              </a:rPr>
              <a:t>Non-negative:                       </a:t>
            </a:r>
            <a:r>
              <a:rPr lang="en-US" i="1" dirty="0">
                <a:solidFill>
                  <a:schemeClr val="accent2"/>
                </a:solidFill>
                <a:latin typeface="Lucida Sans" charset="0"/>
              </a:rPr>
              <a:t>x</a:t>
            </a:r>
            <a:r>
              <a:rPr lang="en-US" i="1" baseline="-25000" dirty="0">
                <a:solidFill>
                  <a:schemeClr val="accent2"/>
                </a:solidFill>
                <a:latin typeface="Lucida Sans" charset="0"/>
              </a:rPr>
              <a:t>1</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dirty="0">
                <a:solidFill>
                  <a:schemeClr val="accent2"/>
                </a:solidFill>
                <a:latin typeface="Lucida Sans" charset="0"/>
                <a:sym typeface="Symbol" charset="2"/>
              </a:rPr>
              <a:t>0</a:t>
            </a:r>
            <a:r>
              <a:rPr lang="en-US" dirty="0">
                <a:solidFill>
                  <a:schemeClr val="accent2"/>
                </a:solidFill>
                <a:latin typeface="Lucida Sans" charset="0"/>
              </a:rPr>
              <a:t> ,</a:t>
            </a:r>
            <a:r>
              <a:rPr lang="en-US" i="1" dirty="0">
                <a:solidFill>
                  <a:schemeClr val="accent2"/>
                </a:solidFill>
                <a:latin typeface="Lucida Sans" charset="0"/>
              </a:rPr>
              <a:t>      x</a:t>
            </a:r>
            <a:r>
              <a:rPr lang="en-US" i="1" baseline="-25000" dirty="0">
                <a:solidFill>
                  <a:schemeClr val="accent2"/>
                </a:solidFill>
                <a:latin typeface="Lucida Sans" charset="0"/>
              </a:rPr>
              <a:t>2</a:t>
            </a:r>
            <a:r>
              <a:rPr lang="en-US" i="1" dirty="0">
                <a:solidFill>
                  <a:schemeClr val="accent2"/>
                </a:solidFill>
                <a:latin typeface="Lucida Sans" charset="0"/>
              </a:rPr>
              <a:t> </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dirty="0">
                <a:solidFill>
                  <a:schemeClr val="accent2"/>
                </a:solidFill>
                <a:latin typeface="Lucida Sans" charset="0"/>
                <a:sym typeface="Symbol" charset="2"/>
              </a:rPr>
              <a:t>0</a:t>
            </a:r>
            <a:r>
              <a:rPr lang="en-US" dirty="0">
                <a:latin typeface="Lucida Sans" charset="0"/>
              </a:rPr>
              <a:t> </a:t>
            </a:r>
          </a:p>
          <a:p>
            <a:pPr algn="l"/>
            <a:endParaRPr lang="en-US" dirty="0">
              <a:latin typeface="Lucida Sans" charset="0"/>
              <a:sym typeface="Symbol" charset="2"/>
            </a:endParaRPr>
          </a:p>
        </p:txBody>
      </p:sp>
      <p:sp>
        <p:nvSpPr>
          <p:cNvPr id="12295" name="Rectangle 10"/>
          <p:cNvSpPr>
            <a:spLocks noChangeArrowheads="1"/>
          </p:cNvSpPr>
          <p:nvPr/>
        </p:nvSpPr>
        <p:spPr bwMode="auto">
          <a:xfrm>
            <a:off x="304800" y="2895600"/>
            <a:ext cx="6096000" cy="1371600"/>
          </a:xfrm>
          <a:prstGeom prst="rect">
            <a:avLst/>
          </a:prstGeom>
          <a:noFill/>
          <a:ln w="28575">
            <a:solidFill>
              <a:schemeClr val="accent1"/>
            </a:solidFill>
            <a:miter lim="800000"/>
            <a:headEnd/>
            <a:tailEnd/>
          </a:ln>
        </p:spPr>
        <p:txBody>
          <a:bodyPr wrap="none" anchor="ctr">
            <a:prstTxWarp prst="textNoShape">
              <a:avLst/>
            </a:prstTxWarp>
          </a:bodyPr>
          <a:lstStyle/>
          <a:p>
            <a:endParaRPr lang="en-US"/>
          </a:p>
        </p:txBody>
      </p:sp>
      <p:pic>
        <p:nvPicPr>
          <p:cNvPr id="189453" name="Picture 13"/>
          <p:cNvPicPr>
            <a:picLocks noChangeAspect="1" noChangeArrowheads="1"/>
          </p:cNvPicPr>
          <p:nvPr/>
        </p:nvPicPr>
        <p:blipFill>
          <a:blip r:embed="rId2" cstate="print"/>
          <a:srcRect/>
          <a:stretch>
            <a:fillRect/>
          </a:stretch>
        </p:blipFill>
        <p:spPr bwMode="auto">
          <a:xfrm>
            <a:off x="238125" y="4789488"/>
            <a:ext cx="6381750" cy="4125912"/>
          </a:xfrm>
          <a:prstGeom prst="rect">
            <a:avLst/>
          </a:prstGeom>
          <a:noFill/>
          <a:ln w="9525">
            <a:noFill/>
            <a:miter lim="800000"/>
            <a:headEnd/>
            <a:tailEnd/>
          </a:ln>
        </p:spPr>
      </p:pic>
      <p:sp>
        <p:nvSpPr>
          <p:cNvPr id="12297" name="Rectangle 14"/>
          <p:cNvSpPr>
            <a:spLocks noChangeArrowheads="1"/>
          </p:cNvSpPr>
          <p:nvPr/>
        </p:nvSpPr>
        <p:spPr bwMode="auto">
          <a:xfrm>
            <a:off x="533400" y="4381500"/>
            <a:ext cx="5638800" cy="381000"/>
          </a:xfrm>
          <a:prstGeom prst="rect">
            <a:avLst/>
          </a:prstGeom>
          <a:noFill/>
          <a:ln w="9525">
            <a:noFill/>
            <a:miter lim="800000"/>
            <a:headEnd/>
            <a:tailEnd/>
          </a:ln>
        </p:spPr>
        <p:txBody>
          <a:bodyPr>
            <a:prstTxWarp prst="textNoShape">
              <a:avLst/>
            </a:prstTxWarp>
          </a:bodyPr>
          <a:lstStyle/>
          <a:p>
            <a:pPr marL="342900" indent="-342900" algn="l">
              <a:spcBef>
                <a:spcPct val="20000"/>
              </a:spcBef>
            </a:pPr>
            <a:r>
              <a:rPr lang="en-US" b="1" dirty="0">
                <a:latin typeface="Century Gothic" charset="0"/>
              </a:rPr>
              <a:t>Plot the feasible region</a:t>
            </a:r>
          </a:p>
        </p:txBody>
      </p:sp>
      <p:sp>
        <p:nvSpPr>
          <p:cNvPr id="2" name="Down Arrow 1"/>
          <p:cNvSpPr/>
          <p:nvPr/>
        </p:nvSpPr>
        <p:spPr bwMode="auto">
          <a:xfrm>
            <a:off x="3285779" y="4380675"/>
            <a:ext cx="533400" cy="381000"/>
          </a:xfrm>
          <a:prstGeom prst="downArrow">
            <a:avLst/>
          </a:prstGeom>
          <a:solidFill>
            <a:srgbClr val="339933">
              <a:alpha val="63137"/>
            </a:srgbClr>
          </a:solidFill>
          <a:ln w="9525" cap="flat" cmpd="sng" algn="ctr">
            <a:solidFill>
              <a:srgbClr val="000000">
                <a:alpha val="52157"/>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box(out)">
                                      <p:cBhvr>
                                        <p:cTn id="7" dur="500"/>
                                        <p:tgtEl>
                                          <p:spTgt spid="18944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9453"/>
                                        </p:tgtEl>
                                        <p:attrNameLst>
                                          <p:attrName>style.visibility</p:attrName>
                                        </p:attrNameLst>
                                      </p:cBhvr>
                                      <p:to>
                                        <p:strVal val="visible"/>
                                      </p:to>
                                    </p:set>
                                    <p:animEffect transition="in" filter="checkerboard(across)">
                                      <p:cBhvr>
                                        <p:cTn id="12" dur="500"/>
                                        <p:tgtEl>
                                          <p:spTgt spid="189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endParaRPr lang="en-US">
              <a:latin typeface="Century Gothic" charset="0"/>
            </a:endParaRPr>
          </a:p>
          <a:p>
            <a:fld id="{0BD8CDE0-A7A4-D84B-84F5-39377C9AF0F4}" type="slidenum">
              <a:rPr lang="en-US">
                <a:latin typeface="Century Gothic" charset="0"/>
              </a:rPr>
              <a:pPr/>
              <a:t>4</a:t>
            </a:fld>
            <a:endParaRPr lang="en-US">
              <a:latin typeface="Century Gothic" charset="0"/>
            </a:endParaRPr>
          </a:p>
        </p:txBody>
      </p:sp>
      <p:sp>
        <p:nvSpPr>
          <p:cNvPr id="13316" name="Rectangle 2"/>
          <p:cNvSpPr>
            <a:spLocks noGrp="1" noChangeArrowheads="1"/>
          </p:cNvSpPr>
          <p:nvPr>
            <p:ph type="title"/>
          </p:nvPr>
        </p:nvSpPr>
        <p:spPr>
          <a:xfrm>
            <a:off x="1066800" y="304800"/>
            <a:ext cx="5829300" cy="1524000"/>
          </a:xfrm>
        </p:spPr>
        <p:txBody>
          <a:bodyPr/>
          <a:lstStyle/>
          <a:p>
            <a:r>
              <a:rPr lang="en-US" sz="2400" dirty="0">
                <a:latin typeface="Century Gothic" charset="0"/>
              </a:rPr>
              <a:t>Graphical Solution-Objective Function</a:t>
            </a:r>
          </a:p>
        </p:txBody>
      </p:sp>
      <p:sp>
        <p:nvSpPr>
          <p:cNvPr id="13317" name="Text Box 8"/>
          <p:cNvSpPr txBox="1">
            <a:spLocks noChangeArrowheads="1"/>
          </p:cNvSpPr>
          <p:nvPr/>
        </p:nvSpPr>
        <p:spPr bwMode="auto">
          <a:xfrm>
            <a:off x="990600" y="1676400"/>
            <a:ext cx="4975225" cy="369888"/>
          </a:xfrm>
          <a:prstGeom prst="rect">
            <a:avLst/>
          </a:prstGeom>
          <a:noFill/>
          <a:ln w="9525">
            <a:noFill/>
            <a:miter lim="800000"/>
            <a:headEnd/>
            <a:tailEnd/>
          </a:ln>
        </p:spPr>
        <p:txBody>
          <a:bodyPr wrap="none" anchor="ctr">
            <a:prstTxWarp prst="textNoShape">
              <a:avLst/>
            </a:prstTxWarp>
            <a:spAutoFit/>
          </a:bodyPr>
          <a:lstStyle/>
          <a:p>
            <a:pPr algn="l"/>
            <a:r>
              <a:rPr lang="en-US" b="1">
                <a:latin typeface="Lucida Sans" charset="0"/>
              </a:rPr>
              <a:t>Objective               </a:t>
            </a:r>
            <a:r>
              <a:rPr lang="en-US" b="1">
                <a:solidFill>
                  <a:schemeClr val="accent2"/>
                </a:solidFill>
                <a:latin typeface="Lucida Sans" charset="0"/>
              </a:rPr>
              <a:t>Maximize </a:t>
            </a:r>
            <a:r>
              <a:rPr lang="en-US" b="1" i="1">
                <a:solidFill>
                  <a:schemeClr val="accent2"/>
                </a:solidFill>
                <a:latin typeface="Lucida Sans" charset="0"/>
              </a:rPr>
              <a:t>10 x</a:t>
            </a:r>
            <a:r>
              <a:rPr lang="en-US" b="1" i="1" baseline="-25000">
                <a:solidFill>
                  <a:schemeClr val="accent2"/>
                </a:solidFill>
                <a:latin typeface="Lucida Sans" charset="0"/>
              </a:rPr>
              <a:t>1</a:t>
            </a:r>
            <a:r>
              <a:rPr lang="en-US" b="1" i="1">
                <a:solidFill>
                  <a:schemeClr val="accent2"/>
                </a:solidFill>
                <a:latin typeface="Lucida Sans" charset="0"/>
              </a:rPr>
              <a:t> + 9 x</a:t>
            </a:r>
            <a:r>
              <a:rPr lang="en-US" b="1" i="1" baseline="-25000">
                <a:solidFill>
                  <a:schemeClr val="accent2"/>
                </a:solidFill>
                <a:latin typeface="Lucida Sans" charset="0"/>
              </a:rPr>
              <a:t>2</a:t>
            </a:r>
          </a:p>
        </p:txBody>
      </p:sp>
      <p:sp>
        <p:nvSpPr>
          <p:cNvPr id="13318" name="Rectangle 9"/>
          <p:cNvSpPr>
            <a:spLocks noChangeArrowheads="1"/>
          </p:cNvSpPr>
          <p:nvPr/>
        </p:nvSpPr>
        <p:spPr bwMode="auto">
          <a:xfrm>
            <a:off x="762000" y="1676400"/>
            <a:ext cx="5334000" cy="381000"/>
          </a:xfrm>
          <a:prstGeom prst="rect">
            <a:avLst/>
          </a:prstGeom>
          <a:noFill/>
          <a:ln w="9525">
            <a:solidFill>
              <a:schemeClr val="tx1"/>
            </a:solidFill>
            <a:miter lim="800000"/>
            <a:headEnd/>
            <a:tailEnd/>
          </a:ln>
        </p:spPr>
        <p:txBody>
          <a:bodyPr wrap="none" anchor="ctr">
            <a:prstTxWarp prst="textNoShape">
              <a:avLst/>
            </a:prstTxWarp>
          </a:bodyPr>
          <a:lstStyle/>
          <a:p>
            <a:endParaRPr lang="en-US">
              <a:latin typeface="Lucida Sans" charset="0"/>
            </a:endParaRPr>
          </a:p>
        </p:txBody>
      </p:sp>
      <p:pic>
        <p:nvPicPr>
          <p:cNvPr id="13319" name="Picture 10"/>
          <p:cNvPicPr>
            <a:picLocks noChangeAspect="1" noChangeArrowheads="1"/>
          </p:cNvPicPr>
          <p:nvPr/>
        </p:nvPicPr>
        <p:blipFill>
          <a:blip r:embed="rId2" cstate="print"/>
          <a:srcRect/>
          <a:stretch>
            <a:fillRect/>
          </a:stretch>
        </p:blipFill>
        <p:spPr bwMode="auto">
          <a:xfrm>
            <a:off x="533400" y="6235700"/>
            <a:ext cx="5810250" cy="2832100"/>
          </a:xfrm>
          <a:prstGeom prst="rect">
            <a:avLst/>
          </a:prstGeom>
          <a:noFill/>
          <a:ln w="9525">
            <a:noFill/>
            <a:miter lim="800000"/>
            <a:headEnd/>
            <a:tailEnd/>
          </a:ln>
        </p:spPr>
      </p:pic>
      <p:sp>
        <p:nvSpPr>
          <p:cNvPr id="192523" name="Text Box 11"/>
          <p:cNvSpPr txBox="1">
            <a:spLocks noChangeArrowheads="1"/>
          </p:cNvSpPr>
          <p:nvPr/>
        </p:nvSpPr>
        <p:spPr bwMode="auto">
          <a:xfrm>
            <a:off x="360363" y="5467350"/>
            <a:ext cx="6453187" cy="646113"/>
          </a:xfrm>
          <a:prstGeom prst="rect">
            <a:avLst/>
          </a:prstGeom>
          <a:solidFill>
            <a:schemeClr val="bg1">
              <a:lumMod val="75000"/>
            </a:schemeClr>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pPr algn="l"/>
            <a:r>
              <a:rPr lang="en-US" b="1">
                <a:latin typeface="Lucida Sans" charset="0"/>
              </a:rPr>
              <a:t>Optimal solution (x</a:t>
            </a:r>
            <a:r>
              <a:rPr lang="en-US" b="1" baseline="-25000">
                <a:latin typeface="Lucida Sans" charset="0"/>
              </a:rPr>
              <a:t>1</a:t>
            </a:r>
            <a:r>
              <a:rPr lang="en-US" b="1">
                <a:latin typeface="Lucida Sans" charset="0"/>
              </a:rPr>
              <a:t>, x</a:t>
            </a:r>
            <a:r>
              <a:rPr lang="en-US" b="1" baseline="-25000">
                <a:latin typeface="Lucida Sans" charset="0"/>
              </a:rPr>
              <a:t>2</a:t>
            </a:r>
            <a:r>
              <a:rPr lang="en-US" b="1">
                <a:latin typeface="Lucida Sans" charset="0"/>
              </a:rPr>
              <a:t>) should be one of the corner </a:t>
            </a:r>
          </a:p>
          <a:p>
            <a:pPr algn="l"/>
            <a:r>
              <a:rPr lang="en-US" b="1">
                <a:latin typeface="Lucida Sans" charset="0"/>
              </a:rPr>
              <a:t>points of the feasible region.</a:t>
            </a:r>
            <a:r>
              <a:rPr lang="en-US" b="1">
                <a:latin typeface="Comic Sans MS" charset="0"/>
              </a:rPr>
              <a:t> </a:t>
            </a:r>
          </a:p>
        </p:txBody>
      </p:sp>
      <p:sp>
        <p:nvSpPr>
          <p:cNvPr id="13325" name="Oval 12"/>
          <p:cNvSpPr>
            <a:spLocks noChangeArrowheads="1"/>
          </p:cNvSpPr>
          <p:nvPr/>
        </p:nvSpPr>
        <p:spPr bwMode="auto">
          <a:xfrm>
            <a:off x="4468813" y="7713663"/>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pic>
        <p:nvPicPr>
          <p:cNvPr id="13322" name="Picture 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3575" y="2590800"/>
            <a:ext cx="3609975" cy="2682875"/>
          </a:xfrm>
          <a:prstGeom prst="rect">
            <a:avLst/>
          </a:prstGeom>
          <a:noFill/>
          <a:ln w="9525">
            <a:noFill/>
            <a:miter lim="800000"/>
            <a:headEnd/>
            <a:tailEnd/>
          </a:ln>
        </p:spPr>
      </p:pic>
      <p:pic>
        <p:nvPicPr>
          <p:cNvPr id="13323"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6200" y="2795970"/>
            <a:ext cx="3030538" cy="2314575"/>
          </a:xfrm>
          <a:prstGeom prst="rect">
            <a:avLst/>
          </a:prstGeom>
          <a:noFill/>
          <a:ln w="9525">
            <a:noFill/>
            <a:miter lim="800000"/>
            <a:headEnd/>
            <a:tailEnd/>
          </a:ln>
        </p:spPr>
      </p:pic>
      <p:cxnSp>
        <p:nvCxnSpPr>
          <p:cNvPr id="4" name="Straight Arrow Connector 3"/>
          <p:cNvCxnSpPr/>
          <p:nvPr/>
        </p:nvCxnSpPr>
        <p:spPr bwMode="auto">
          <a:xfrm flipH="1">
            <a:off x="762000" y="2590800"/>
            <a:ext cx="533400" cy="1219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 name="Straight Arrow Connector 5"/>
          <p:cNvCxnSpPr/>
          <p:nvPr/>
        </p:nvCxnSpPr>
        <p:spPr bwMode="auto">
          <a:xfrm flipH="1">
            <a:off x="914400" y="2590800"/>
            <a:ext cx="990600" cy="1219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TextBox 6"/>
          <p:cNvSpPr txBox="1"/>
          <p:nvPr/>
        </p:nvSpPr>
        <p:spPr>
          <a:xfrm>
            <a:off x="896988" y="2173626"/>
            <a:ext cx="1553630" cy="338554"/>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1600" b="1" dirty="0" err="1" smtClean="0">
                <a:latin typeface="Century Gothic" pitchFamily="34" charset="0"/>
              </a:rPr>
              <a:t>Iso</a:t>
            </a:r>
            <a:r>
              <a:rPr lang="en-US" sz="1600" b="1" dirty="0" smtClean="0">
                <a:latin typeface="Century Gothic" pitchFamily="34" charset="0"/>
              </a:rPr>
              <a:t>-profit lines</a:t>
            </a:r>
            <a:endParaRPr lang="en-US" sz="1600" b="1" dirty="0">
              <a:latin typeface="Century Gothic" pitchFamily="34" charset="0"/>
            </a:endParaRPr>
          </a:p>
        </p:txBody>
      </p:sp>
      <p:sp>
        <p:nvSpPr>
          <p:cNvPr id="9" name="TextBox 8"/>
          <p:cNvSpPr txBox="1"/>
          <p:nvPr/>
        </p:nvSpPr>
        <p:spPr>
          <a:xfrm>
            <a:off x="3362535" y="2183272"/>
            <a:ext cx="3409909" cy="369332"/>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b="1" dirty="0" smtClean="0">
                <a:latin typeface="Century Gothic" pitchFamily="34" charset="0"/>
              </a:rPr>
              <a:t>3D view of the profit function</a:t>
            </a:r>
            <a:endParaRPr lang="en-US" b="1" dirty="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2523"/>
                                        </p:tgtEl>
                                        <p:attrNameLst>
                                          <p:attrName>style.visibility</p:attrName>
                                        </p:attrNameLst>
                                      </p:cBhvr>
                                      <p:to>
                                        <p:strVal val="visible"/>
                                      </p:to>
                                    </p:set>
                                    <p:anim calcmode="lin" valueType="num">
                                      <p:cBhvr>
                                        <p:cTn id="7" dur="500" fill="hold"/>
                                        <p:tgtEl>
                                          <p:spTgt spid="192523"/>
                                        </p:tgtEl>
                                        <p:attrNameLst>
                                          <p:attrName>ppt_w</p:attrName>
                                        </p:attrNameLst>
                                      </p:cBhvr>
                                      <p:tavLst>
                                        <p:tav tm="0">
                                          <p:val>
                                            <p:fltVal val="0"/>
                                          </p:val>
                                        </p:tav>
                                        <p:tav tm="100000">
                                          <p:val>
                                            <p:strVal val="#ppt_w"/>
                                          </p:val>
                                        </p:tav>
                                      </p:tavLst>
                                    </p:anim>
                                    <p:anim calcmode="lin" valueType="num">
                                      <p:cBhvr>
                                        <p:cTn id="8" dur="500" fill="hold"/>
                                        <p:tgtEl>
                                          <p:spTgt spid="192523"/>
                                        </p:tgtEl>
                                        <p:attrNameLst>
                                          <p:attrName>ppt_h</p:attrName>
                                        </p:attrNameLst>
                                      </p:cBhvr>
                                      <p:tavLst>
                                        <p:tav tm="0">
                                          <p:val>
                                            <p:fltVal val="0"/>
                                          </p:val>
                                        </p:tav>
                                        <p:tav tm="100000">
                                          <p:val>
                                            <p:strVal val="#ppt_h"/>
                                          </p:val>
                                        </p:tav>
                                      </p:tavLst>
                                    </p:anim>
                                    <p:animEffect transition="in" filter="fade">
                                      <p:cBhvr>
                                        <p:cTn id="9" dur="500"/>
                                        <p:tgtEl>
                                          <p:spTgt spid="1925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325"/>
                                        </p:tgtEl>
                                        <p:attrNameLst>
                                          <p:attrName>style.visibility</p:attrName>
                                        </p:attrNameLst>
                                      </p:cBhvr>
                                      <p:to>
                                        <p:strVal val="visible"/>
                                      </p:to>
                                    </p:set>
                                    <p:anim calcmode="lin" valueType="num">
                                      <p:cBhvr>
                                        <p:cTn id="14" dur="500" fill="hold"/>
                                        <p:tgtEl>
                                          <p:spTgt spid="13325"/>
                                        </p:tgtEl>
                                        <p:attrNameLst>
                                          <p:attrName>ppt_w</p:attrName>
                                        </p:attrNameLst>
                                      </p:cBhvr>
                                      <p:tavLst>
                                        <p:tav tm="0">
                                          <p:val>
                                            <p:fltVal val="0"/>
                                          </p:val>
                                        </p:tav>
                                        <p:tav tm="100000">
                                          <p:val>
                                            <p:strVal val="#ppt_w"/>
                                          </p:val>
                                        </p:tav>
                                      </p:tavLst>
                                    </p:anim>
                                    <p:anim calcmode="lin" valueType="num">
                                      <p:cBhvr>
                                        <p:cTn id="15" dur="500" fill="hold"/>
                                        <p:tgtEl>
                                          <p:spTgt spid="13325"/>
                                        </p:tgtEl>
                                        <p:attrNameLst>
                                          <p:attrName>ppt_h</p:attrName>
                                        </p:attrNameLst>
                                      </p:cBhvr>
                                      <p:tavLst>
                                        <p:tav tm="0">
                                          <p:val>
                                            <p:fltVal val="0"/>
                                          </p:val>
                                        </p:tav>
                                        <p:tav tm="100000">
                                          <p:val>
                                            <p:strVal val="#ppt_h"/>
                                          </p:val>
                                        </p:tav>
                                      </p:tavLst>
                                    </p:anim>
                                    <p:animEffect transition="in" filter="fade">
                                      <p:cBhvr>
                                        <p:cTn id="16" dur="500"/>
                                        <p:tgtEl>
                                          <p:spTgt spid="1332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grpId="1" nodeType="clickEffect">
                                  <p:stCondLst>
                                    <p:cond delay="0"/>
                                  </p:stCondLst>
                                  <p:childTnLst>
                                    <p:animScale>
                                      <p:cBhvr>
                                        <p:cTn id="20" dur="2000" fill="hold"/>
                                        <p:tgtEl>
                                          <p:spTgt spid="13325"/>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3" grpId="0" animBg="1"/>
      <p:bldP spid="13325" grpId="0" animBg="1"/>
      <p:bldP spid="1332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5"/>
          <p:cNvSpPr>
            <a:spLocks noGrp="1"/>
          </p:cNvSpPr>
          <p:nvPr>
            <p:ph type="dt" sz="quarter" idx="10"/>
          </p:nvPr>
        </p:nvSpPr>
        <p:spPr>
          <a:noFill/>
        </p:spPr>
        <p:txBody>
          <a:bodyPr/>
          <a:lstStyle/>
          <a:p>
            <a:r>
              <a:rPr lang="en-US" smtClean="0"/>
              <a:t>9/11/2013, 9/16/2013</a:t>
            </a:r>
            <a:endParaRPr lang="en-US"/>
          </a:p>
        </p:txBody>
      </p:sp>
      <p:sp>
        <p:nvSpPr>
          <p:cNvPr id="14340" name="Slide Number Placeholder 7"/>
          <p:cNvSpPr>
            <a:spLocks noGrp="1"/>
          </p:cNvSpPr>
          <p:nvPr>
            <p:ph type="sldNum" sz="quarter" idx="12"/>
          </p:nvPr>
        </p:nvSpPr>
        <p:spPr>
          <a:noFill/>
        </p:spPr>
        <p:txBody>
          <a:bodyPr/>
          <a:lstStyle/>
          <a:p>
            <a:endParaRPr lang="en-US">
              <a:latin typeface="Century Gothic" charset="0"/>
            </a:endParaRPr>
          </a:p>
          <a:p>
            <a:fld id="{153B9A60-0B96-0947-A731-3F04D8106C1F}" type="slidenum">
              <a:rPr lang="en-US">
                <a:latin typeface="Century Gothic" charset="0"/>
              </a:rPr>
              <a:pPr/>
              <a:t>5</a:t>
            </a:fld>
            <a:endParaRPr lang="en-US">
              <a:latin typeface="Century Gothic" charset="0"/>
            </a:endParaRPr>
          </a:p>
        </p:txBody>
      </p:sp>
      <p:sp>
        <p:nvSpPr>
          <p:cNvPr id="14341" name="Rectangle 2"/>
          <p:cNvSpPr>
            <a:spLocks noGrp="1" noChangeArrowheads="1"/>
          </p:cNvSpPr>
          <p:nvPr>
            <p:ph type="title"/>
          </p:nvPr>
        </p:nvSpPr>
        <p:spPr/>
        <p:txBody>
          <a:bodyPr/>
          <a:lstStyle/>
          <a:p>
            <a:r>
              <a:rPr lang="en-US">
                <a:latin typeface="Century Gothic" charset="0"/>
              </a:rPr>
              <a:t>Graphical Solution – Cont’d</a:t>
            </a:r>
          </a:p>
        </p:txBody>
      </p:sp>
      <p:sp>
        <p:nvSpPr>
          <p:cNvPr id="14342" name="Rectangle 3"/>
          <p:cNvSpPr>
            <a:spLocks noGrp="1" noChangeArrowheads="1"/>
          </p:cNvSpPr>
          <p:nvPr>
            <p:ph type="body" sz="half" idx="1"/>
          </p:nvPr>
        </p:nvSpPr>
        <p:spPr>
          <a:xfrm>
            <a:off x="533400" y="1905000"/>
            <a:ext cx="6096000" cy="6172200"/>
          </a:xfrm>
        </p:spPr>
        <p:txBody>
          <a:bodyPr/>
          <a:lstStyle/>
          <a:p>
            <a:pPr lvl="1"/>
            <a:r>
              <a:rPr lang="en-US" sz="1600">
                <a:latin typeface="Century Gothic" charset="0"/>
              </a:rPr>
              <a:t>Binding constraints: C&amp;D, Finishing</a:t>
            </a:r>
          </a:p>
          <a:p>
            <a:pPr lvl="1"/>
            <a:r>
              <a:rPr lang="en-US" sz="1600">
                <a:latin typeface="Century Gothic" charset="0"/>
              </a:rPr>
              <a:t>Slack constraint: I&amp;P</a:t>
            </a:r>
          </a:p>
          <a:p>
            <a:pPr lvl="1"/>
            <a:r>
              <a:rPr lang="en-US" sz="1600">
                <a:latin typeface="Century Gothic" charset="0"/>
              </a:rPr>
              <a:t>Redundant constraint: Sewing</a:t>
            </a:r>
          </a:p>
          <a:p>
            <a:endParaRPr lang="en-US" sz="1800">
              <a:latin typeface="Century Gothic" charset="0"/>
            </a:endParaRPr>
          </a:p>
          <a:p>
            <a:r>
              <a:rPr lang="en-US" sz="1800">
                <a:latin typeface="Century Gothic" charset="0"/>
              </a:rPr>
              <a:t>Note: </a:t>
            </a:r>
            <a:r>
              <a:rPr lang="en-US" sz="1800" b="1">
                <a:latin typeface="Century Gothic" charset="0"/>
              </a:rPr>
              <a:t>Simplex Method </a:t>
            </a:r>
            <a:r>
              <a:rPr lang="en-US" sz="1800">
                <a:latin typeface="Century Gothic" charset="0"/>
              </a:rPr>
              <a:t>(by </a:t>
            </a:r>
            <a:r>
              <a:rPr lang="en-US" sz="1800" b="1">
                <a:latin typeface="Century Gothic" charset="0"/>
              </a:rPr>
              <a:t>George Dantzig</a:t>
            </a:r>
            <a:r>
              <a:rPr lang="en-US" sz="1800">
                <a:latin typeface="Century Gothic" charset="0"/>
              </a:rPr>
              <a:t>, 1947)</a:t>
            </a:r>
          </a:p>
          <a:p>
            <a:pPr lvl="1">
              <a:buFontTx/>
              <a:buNone/>
            </a:pPr>
            <a:r>
              <a:rPr lang="en-US" sz="1600">
                <a:latin typeface="Century Gothic" charset="0"/>
              </a:rPr>
              <a:t>1. Start with a feasible corner point solution</a:t>
            </a:r>
          </a:p>
          <a:p>
            <a:pPr lvl="1">
              <a:buFontTx/>
              <a:buNone/>
            </a:pPr>
            <a:r>
              <a:rPr lang="en-US" sz="1600">
                <a:latin typeface="Century Gothic" charset="0"/>
              </a:rPr>
              <a:t>2. Check to see if a feasible neighboring corner</a:t>
            </a:r>
          </a:p>
          <a:p>
            <a:pPr lvl="1">
              <a:buFontTx/>
              <a:buNone/>
            </a:pPr>
            <a:r>
              <a:rPr lang="en-US" sz="1600">
                <a:latin typeface="Century Gothic" charset="0"/>
              </a:rPr>
              <a:t>     point is better</a:t>
            </a:r>
          </a:p>
          <a:p>
            <a:pPr lvl="1">
              <a:buFontTx/>
              <a:buNone/>
            </a:pPr>
            <a:r>
              <a:rPr lang="en-US" sz="1600">
                <a:latin typeface="Century Gothic" charset="0"/>
              </a:rPr>
              <a:t>3. If not, stop; otherwise move to that better neighbor </a:t>
            </a:r>
          </a:p>
          <a:p>
            <a:pPr lvl="1">
              <a:buFontTx/>
              <a:buNone/>
            </a:pPr>
            <a:r>
              <a:rPr lang="en-US" sz="1600">
                <a:latin typeface="Century Gothic" charset="0"/>
              </a:rPr>
              <a:t>    and return to step 2.</a:t>
            </a:r>
          </a:p>
          <a:p>
            <a:endParaRPr lang="en-US" sz="1800">
              <a:latin typeface="Century Gothic" charset="0"/>
            </a:endParaRPr>
          </a:p>
        </p:txBody>
      </p:sp>
      <p:grpSp>
        <p:nvGrpSpPr>
          <p:cNvPr id="14343" name="Group 4"/>
          <p:cNvGrpSpPr>
            <a:grpSpLocks/>
          </p:cNvGrpSpPr>
          <p:nvPr/>
        </p:nvGrpSpPr>
        <p:grpSpPr bwMode="auto">
          <a:xfrm>
            <a:off x="1752600" y="5029200"/>
            <a:ext cx="3429000" cy="1676400"/>
            <a:chOff x="816" y="3360"/>
            <a:chExt cx="2112" cy="1031"/>
          </a:xfrm>
        </p:grpSpPr>
        <p:pic>
          <p:nvPicPr>
            <p:cNvPr id="14347" name="Picture 5"/>
            <p:cNvPicPr>
              <a:picLocks noChangeAspect="1" noChangeArrowheads="1"/>
            </p:cNvPicPr>
            <p:nvPr/>
          </p:nvPicPr>
          <p:blipFill>
            <a:blip r:embed="rId2" cstate="print"/>
            <a:srcRect/>
            <a:stretch>
              <a:fillRect/>
            </a:stretch>
          </p:blipFill>
          <p:spPr bwMode="auto">
            <a:xfrm>
              <a:off x="816" y="3360"/>
              <a:ext cx="2112" cy="1031"/>
            </a:xfrm>
            <a:prstGeom prst="rect">
              <a:avLst/>
            </a:prstGeom>
            <a:noFill/>
            <a:ln w="9525">
              <a:noFill/>
              <a:miter lim="800000"/>
              <a:headEnd/>
              <a:tailEnd/>
            </a:ln>
          </p:spPr>
        </p:pic>
        <p:sp>
          <p:nvSpPr>
            <p:cNvPr id="14348" name="Line 6"/>
            <p:cNvSpPr>
              <a:spLocks noChangeShapeType="1"/>
            </p:cNvSpPr>
            <p:nvPr/>
          </p:nvSpPr>
          <p:spPr bwMode="auto">
            <a:xfrm>
              <a:off x="909" y="4243"/>
              <a:ext cx="1776" cy="0"/>
            </a:xfrm>
            <a:prstGeom prst="line">
              <a:avLst/>
            </a:prstGeom>
            <a:noFill/>
            <a:ln w="28575">
              <a:solidFill>
                <a:schemeClr val="hlink"/>
              </a:solidFill>
              <a:round/>
              <a:headEnd/>
              <a:tailEnd type="arrow" w="med" len="med"/>
            </a:ln>
          </p:spPr>
          <p:txBody>
            <a:bodyPr wrap="none" anchor="ctr">
              <a:prstTxWarp prst="textNoShape">
                <a:avLst/>
              </a:prstTxWarp>
            </a:bodyPr>
            <a:lstStyle/>
            <a:p>
              <a:endParaRPr lang="en-US"/>
            </a:p>
          </p:txBody>
        </p:sp>
        <p:sp>
          <p:nvSpPr>
            <p:cNvPr id="14349" name="Line 7"/>
            <p:cNvSpPr>
              <a:spLocks noChangeShapeType="1"/>
            </p:cNvSpPr>
            <p:nvPr/>
          </p:nvSpPr>
          <p:spPr bwMode="auto">
            <a:xfrm flipH="1" flipV="1">
              <a:off x="2271" y="3898"/>
              <a:ext cx="372" cy="334"/>
            </a:xfrm>
            <a:prstGeom prst="line">
              <a:avLst/>
            </a:prstGeom>
            <a:noFill/>
            <a:ln w="28575">
              <a:solidFill>
                <a:schemeClr val="hlink"/>
              </a:solidFill>
              <a:round/>
              <a:headEnd/>
              <a:tailEnd type="arrow" w="med" len="med"/>
            </a:ln>
          </p:spPr>
          <p:txBody>
            <a:bodyPr wrap="none" anchor="ctr">
              <a:prstTxWarp prst="textNoShape">
                <a:avLst/>
              </a:prstTxWarp>
            </a:bodyPr>
            <a:lstStyle/>
            <a:p>
              <a:endParaRPr lang="en-US"/>
            </a:p>
          </p:txBody>
        </p:sp>
      </p:grpSp>
      <p:sp>
        <p:nvSpPr>
          <p:cNvPr id="14344" name="Text Box 18"/>
          <p:cNvSpPr txBox="1">
            <a:spLocks noChangeArrowheads="1"/>
          </p:cNvSpPr>
          <p:nvPr/>
        </p:nvSpPr>
        <p:spPr bwMode="auto">
          <a:xfrm>
            <a:off x="2590800" y="7315200"/>
            <a:ext cx="4211638" cy="923925"/>
          </a:xfrm>
          <a:prstGeom prst="rect">
            <a:avLst/>
          </a:prstGeom>
          <a:noFill/>
          <a:ln w="9525">
            <a:noFill/>
            <a:miter lim="800000"/>
            <a:headEnd/>
            <a:tailEnd/>
          </a:ln>
        </p:spPr>
        <p:txBody>
          <a:bodyPr wrap="none">
            <a:prstTxWarp prst="textNoShape">
              <a:avLst/>
            </a:prstTxWarp>
            <a:spAutoFit/>
          </a:bodyPr>
          <a:lstStyle/>
          <a:p>
            <a:pPr algn="l"/>
            <a:r>
              <a:rPr lang="en-US">
                <a:latin typeface="Century Gothic" charset="0"/>
              </a:rPr>
              <a:t>Starting at A, the simplex method </a:t>
            </a:r>
          </a:p>
          <a:p>
            <a:pPr algn="l"/>
            <a:r>
              <a:rPr lang="en-US">
                <a:latin typeface="Century Gothic" charset="0"/>
              </a:rPr>
              <a:t>proceeds from vertex to vertex until </a:t>
            </a:r>
          </a:p>
          <a:p>
            <a:pPr algn="l"/>
            <a:r>
              <a:rPr lang="en-US">
                <a:latin typeface="Century Gothic" charset="0"/>
              </a:rPr>
              <a:t>it reaches an optimal value at H.</a:t>
            </a:r>
          </a:p>
        </p:txBody>
      </p:sp>
      <p:pic>
        <p:nvPicPr>
          <p:cNvPr id="14345" name="Picture 19"/>
          <p:cNvPicPr>
            <a:picLocks noChangeAspect="1" noChangeArrowheads="1"/>
          </p:cNvPicPr>
          <p:nvPr/>
        </p:nvPicPr>
        <p:blipFill>
          <a:blip r:embed="rId3" cstate="print"/>
          <a:srcRect/>
          <a:stretch>
            <a:fillRect/>
          </a:stretch>
        </p:blipFill>
        <p:spPr bwMode="auto">
          <a:xfrm>
            <a:off x="381000" y="6705600"/>
            <a:ext cx="2125663" cy="2257425"/>
          </a:xfrm>
          <a:prstGeom prst="rect">
            <a:avLst/>
          </a:prstGeom>
          <a:noFill/>
          <a:ln w="9525">
            <a:noFill/>
            <a:miter lim="800000"/>
            <a:headEnd/>
            <a:tailEnd/>
          </a:ln>
        </p:spPr>
      </p:pic>
      <p:pic>
        <p:nvPicPr>
          <p:cNvPr id="190484" name="Picture 20" descr="DANTZIG"/>
          <p:cNvPicPr>
            <a:picLocks noChangeAspect="1" noChangeArrowheads="1"/>
          </p:cNvPicPr>
          <p:nvPr/>
        </p:nvPicPr>
        <p:blipFill>
          <a:blip r:embed="rId4" cstate="print"/>
          <a:srcRect/>
          <a:stretch>
            <a:fillRect/>
          </a:stretch>
        </p:blipFill>
        <p:spPr bwMode="auto">
          <a:xfrm>
            <a:off x="4800600" y="609600"/>
            <a:ext cx="1905000" cy="2381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0484"/>
                                        </p:tgtEl>
                                        <p:attrNameLst>
                                          <p:attrName>style.visibility</p:attrName>
                                        </p:attrNameLst>
                                      </p:cBhvr>
                                      <p:to>
                                        <p:strVal val="visible"/>
                                      </p:to>
                                    </p:set>
                                    <p:animEffect transition="in" filter="dissolve">
                                      <p:cBhvr>
                                        <p:cTn id="7" dur="500"/>
                                        <p:tgtEl>
                                          <p:spTgt spid="19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6"/>
          <p:cNvSpPr>
            <a:spLocks noGrp="1"/>
          </p:cNvSpPr>
          <p:nvPr>
            <p:ph type="sldNum" sz="quarter" idx="12"/>
          </p:nvPr>
        </p:nvSpPr>
        <p:spPr>
          <a:noFill/>
        </p:spPr>
        <p:txBody>
          <a:bodyPr/>
          <a:lstStyle/>
          <a:p>
            <a:endParaRPr lang="en-US">
              <a:latin typeface="Century Gothic" charset="0"/>
            </a:endParaRPr>
          </a:p>
          <a:p>
            <a:fld id="{6E7B3541-5240-D244-8EAA-0BCBBA509B10}" type="slidenum">
              <a:rPr lang="en-US">
                <a:latin typeface="Century Gothic" charset="0"/>
              </a:rPr>
              <a:pPr/>
              <a:t>6</a:t>
            </a:fld>
            <a:endParaRPr lang="en-US">
              <a:latin typeface="Century Gothic" charset="0"/>
            </a:endParaRPr>
          </a:p>
        </p:txBody>
      </p:sp>
      <p:sp>
        <p:nvSpPr>
          <p:cNvPr id="15364" name="Rectangle 2"/>
          <p:cNvSpPr>
            <a:spLocks noGrp="1" noChangeArrowheads="1"/>
          </p:cNvSpPr>
          <p:nvPr>
            <p:ph type="title"/>
          </p:nvPr>
        </p:nvSpPr>
        <p:spPr/>
        <p:txBody>
          <a:bodyPr/>
          <a:lstStyle/>
          <a:p>
            <a:r>
              <a:rPr lang="en-US">
                <a:latin typeface="Century Gothic" charset="0"/>
              </a:rPr>
              <a:t>Special Cases of LP Solution:</a:t>
            </a:r>
            <a:br>
              <a:rPr lang="en-US">
                <a:latin typeface="Century Gothic" charset="0"/>
              </a:rPr>
            </a:br>
            <a:r>
              <a:rPr lang="en-US">
                <a:latin typeface="Century Gothic" charset="0"/>
              </a:rPr>
              <a:t>Inconsistent Problem</a:t>
            </a:r>
          </a:p>
        </p:txBody>
      </p:sp>
      <p:sp>
        <p:nvSpPr>
          <p:cNvPr id="15365" name="Rectangle 3"/>
          <p:cNvSpPr>
            <a:spLocks noGrp="1" noChangeArrowheads="1"/>
          </p:cNvSpPr>
          <p:nvPr>
            <p:ph type="body" sz="half" idx="1"/>
          </p:nvPr>
        </p:nvSpPr>
        <p:spPr>
          <a:xfrm>
            <a:off x="533400" y="1676400"/>
            <a:ext cx="5943600" cy="6172200"/>
          </a:xfrm>
        </p:spPr>
        <p:txBody>
          <a:bodyPr/>
          <a:lstStyle/>
          <a:p>
            <a:pPr>
              <a:buFontTx/>
              <a:buNone/>
            </a:pPr>
            <a:r>
              <a:rPr lang="en-US" sz="1800" b="1" dirty="0">
                <a:latin typeface="Century Gothic" charset="0"/>
              </a:rPr>
              <a:t>Par Example:</a:t>
            </a:r>
          </a:p>
          <a:p>
            <a:pPr>
              <a:buFontTx/>
              <a:buNone/>
            </a:pPr>
            <a:r>
              <a:rPr lang="en-US" sz="1800" dirty="0">
                <a:latin typeface="Century Gothic" charset="0"/>
              </a:rPr>
              <a:t>	Assume there is an additional constraint: need to produce at least </a:t>
            </a:r>
            <a:r>
              <a:rPr lang="en-US" sz="1800" dirty="0">
                <a:solidFill>
                  <a:srgbClr val="FF3300"/>
                </a:solidFill>
                <a:latin typeface="Century Gothic" charset="0"/>
              </a:rPr>
              <a:t>725</a:t>
            </a:r>
            <a:r>
              <a:rPr lang="en-US" sz="1800" dirty="0">
                <a:latin typeface="Century Gothic" charset="0"/>
              </a:rPr>
              <a:t> standard bags, </a:t>
            </a:r>
          </a:p>
          <a:p>
            <a:pPr>
              <a:buFontTx/>
              <a:buNone/>
            </a:pPr>
            <a:r>
              <a:rPr lang="en-US" sz="1800" dirty="0">
                <a:latin typeface="Century Gothic" charset="0"/>
              </a:rPr>
              <a:t>	i.e.,  </a:t>
            </a:r>
            <a:r>
              <a:rPr lang="en-US" sz="1800" i="1" dirty="0">
                <a:solidFill>
                  <a:srgbClr val="FF3300"/>
                </a:solidFill>
                <a:latin typeface="Century Gothic" charset="0"/>
              </a:rPr>
              <a:t>x1</a:t>
            </a:r>
            <a:r>
              <a:rPr lang="en-US" sz="1800" i="1" dirty="0" smtClean="0">
                <a:solidFill>
                  <a:srgbClr val="FF3300"/>
                </a:solidFill>
                <a:latin typeface="Century Gothic" charset="0"/>
              </a:rPr>
              <a:t> </a:t>
            </a:r>
            <a:r>
              <a:rPr lang="en-US" sz="1800" dirty="0" smtClean="0">
                <a:solidFill>
                  <a:srgbClr val="FF3300"/>
                </a:solidFill>
                <a:latin typeface="Century Gothic" charset="0"/>
                <a:sym typeface="Symbol" charset="2"/>
              </a:rPr>
              <a:t>≥ </a:t>
            </a:r>
            <a:r>
              <a:rPr lang="en-US" sz="1800" dirty="0">
                <a:solidFill>
                  <a:srgbClr val="FF3300"/>
                </a:solidFill>
                <a:latin typeface="Century Gothic" charset="0"/>
                <a:sym typeface="Symbol" charset="2"/>
              </a:rPr>
              <a:t>725</a:t>
            </a:r>
            <a:endParaRPr lang="en-US" sz="1800" dirty="0">
              <a:latin typeface="Century Gothic" charset="0"/>
            </a:endParaRPr>
          </a:p>
          <a:p>
            <a:endParaRPr lang="en-US" sz="1800" dirty="0">
              <a:latin typeface="Century Gothic" charset="0"/>
            </a:endParaRPr>
          </a:p>
        </p:txBody>
      </p:sp>
      <p:sp>
        <p:nvSpPr>
          <p:cNvPr id="15366" name="Text Box 4"/>
          <p:cNvSpPr txBox="1">
            <a:spLocks noChangeArrowheads="1"/>
          </p:cNvSpPr>
          <p:nvPr/>
        </p:nvSpPr>
        <p:spPr bwMode="auto">
          <a:xfrm>
            <a:off x="1447800" y="2971800"/>
            <a:ext cx="4807830" cy="2308324"/>
          </a:xfrm>
          <a:prstGeom prst="rect">
            <a:avLst/>
          </a:prstGeom>
          <a:noFill/>
          <a:ln w="9525">
            <a:noFill/>
            <a:miter lim="800000"/>
            <a:headEnd/>
            <a:tailEnd/>
          </a:ln>
        </p:spPr>
        <p:txBody>
          <a:bodyPr wrap="none" anchor="ctr">
            <a:prstTxWarp prst="textNoShape">
              <a:avLst/>
            </a:prstTxWarp>
            <a:spAutoFit/>
          </a:bodyPr>
          <a:lstStyle/>
          <a:p>
            <a:pPr algn="l"/>
            <a:r>
              <a:rPr lang="en-US" sz="1400" dirty="0">
                <a:latin typeface="Lucida Sans" charset="0"/>
              </a:rPr>
              <a:t>Profit Contribution            </a:t>
            </a:r>
            <a:r>
              <a:rPr lang="en-US" sz="1400" dirty="0">
                <a:solidFill>
                  <a:schemeClr val="accent2"/>
                </a:solidFill>
                <a:latin typeface="Lucida Sans" charset="0"/>
              </a:rPr>
              <a:t>Maximize </a:t>
            </a:r>
            <a:r>
              <a:rPr lang="en-US" sz="1400" i="1" dirty="0">
                <a:solidFill>
                  <a:schemeClr val="accent2"/>
                </a:solidFill>
                <a:latin typeface="Lucida Sans" charset="0"/>
              </a:rPr>
              <a:t>10 x</a:t>
            </a:r>
            <a:r>
              <a:rPr lang="en-US" sz="1400" i="1" baseline="-25000" dirty="0">
                <a:solidFill>
                  <a:schemeClr val="accent2"/>
                </a:solidFill>
                <a:latin typeface="Lucida Sans" charset="0"/>
              </a:rPr>
              <a:t>1</a:t>
            </a:r>
            <a:r>
              <a:rPr lang="en-US" sz="1400" i="1" dirty="0">
                <a:solidFill>
                  <a:schemeClr val="accent2"/>
                </a:solidFill>
                <a:latin typeface="Lucida Sans" charset="0"/>
              </a:rPr>
              <a:t> + 9 x</a:t>
            </a:r>
            <a:r>
              <a:rPr lang="en-US" sz="1400" i="1" baseline="-25000" dirty="0">
                <a:solidFill>
                  <a:schemeClr val="accent2"/>
                </a:solidFill>
                <a:latin typeface="Lucida Sans" charset="0"/>
              </a:rPr>
              <a:t>2</a:t>
            </a:r>
          </a:p>
          <a:p>
            <a:pPr algn="l"/>
            <a:r>
              <a:rPr lang="en-US" sz="1400" dirty="0">
                <a:latin typeface="Lucida Sans" charset="0"/>
              </a:rPr>
              <a:t>ST</a:t>
            </a:r>
          </a:p>
          <a:p>
            <a:pPr algn="l"/>
            <a:r>
              <a:rPr lang="en-US" sz="1400" dirty="0">
                <a:latin typeface="Lucida Sans" charset="0"/>
              </a:rPr>
              <a:t>Cutting &amp; Dyeing:              </a:t>
            </a:r>
            <a:r>
              <a:rPr lang="en-US" sz="1400" i="1" dirty="0">
                <a:solidFill>
                  <a:schemeClr val="accent2"/>
                </a:solidFill>
                <a:latin typeface="Lucida Sans" charset="0"/>
              </a:rPr>
              <a:t>7/10 x</a:t>
            </a:r>
            <a:r>
              <a:rPr lang="en-US" sz="1400" i="1" baseline="-25000" dirty="0">
                <a:solidFill>
                  <a:schemeClr val="accent2"/>
                </a:solidFill>
                <a:latin typeface="Lucida Sans" charset="0"/>
              </a:rPr>
              <a:t>1</a:t>
            </a:r>
            <a:r>
              <a:rPr lang="en-US" sz="1400" i="1" dirty="0">
                <a:solidFill>
                  <a:schemeClr val="accent2"/>
                </a:solidFill>
                <a:latin typeface="Lucida Sans" charset="0"/>
              </a:rPr>
              <a:t>  +       x</a:t>
            </a:r>
            <a:r>
              <a:rPr lang="en-US" sz="1400" i="1" baseline="-25000" dirty="0">
                <a:solidFill>
                  <a:schemeClr val="accent2"/>
                </a:solidFill>
                <a:latin typeface="Lucida Sans" charset="0"/>
              </a:rPr>
              <a:t>2</a:t>
            </a:r>
            <a:r>
              <a:rPr lang="en-US" sz="1400" i="1"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i="1" dirty="0">
                <a:solidFill>
                  <a:schemeClr val="accent2"/>
                </a:solidFill>
                <a:latin typeface="Lucida Sans" charset="0"/>
                <a:sym typeface="Symbol" charset="2"/>
              </a:rPr>
              <a:t>630</a:t>
            </a:r>
            <a:endParaRPr lang="en-US" sz="1400" dirty="0">
              <a:latin typeface="Lucida Sans" charset="0"/>
              <a:sym typeface="Symbol" charset="2"/>
            </a:endParaRPr>
          </a:p>
          <a:p>
            <a:pPr algn="l"/>
            <a:r>
              <a:rPr lang="en-US" sz="1400" dirty="0">
                <a:latin typeface="Lucida Sans" charset="0"/>
                <a:sym typeface="Symbol" charset="2"/>
              </a:rPr>
              <a:t>Sewing                                  </a:t>
            </a:r>
            <a:r>
              <a:rPr lang="en-US" sz="1400" i="1" dirty="0">
                <a:solidFill>
                  <a:schemeClr val="accent2"/>
                </a:solidFill>
                <a:latin typeface="Lucida Sans" charset="0"/>
              </a:rPr>
              <a:t>1/2 x</a:t>
            </a:r>
            <a:r>
              <a:rPr lang="en-US" sz="1400" i="1" baseline="-25000" dirty="0">
                <a:solidFill>
                  <a:schemeClr val="accent2"/>
                </a:solidFill>
                <a:latin typeface="Lucida Sans" charset="0"/>
              </a:rPr>
              <a:t>1</a:t>
            </a:r>
            <a:r>
              <a:rPr lang="en-US" sz="1400" i="1" dirty="0">
                <a:solidFill>
                  <a:schemeClr val="accent2"/>
                </a:solidFill>
                <a:latin typeface="Lucida Sans" charset="0"/>
              </a:rPr>
              <a:t>  + 5/6 x</a:t>
            </a:r>
            <a:r>
              <a:rPr lang="en-US" sz="1400" i="1" baseline="-25000" dirty="0">
                <a:solidFill>
                  <a:schemeClr val="accent2"/>
                </a:solidFill>
                <a:latin typeface="Lucida Sans" charset="0"/>
              </a:rPr>
              <a:t>2</a:t>
            </a:r>
            <a:r>
              <a:rPr lang="en-US" sz="1400" i="1"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i="1" dirty="0">
                <a:solidFill>
                  <a:schemeClr val="accent2"/>
                </a:solidFill>
                <a:latin typeface="Lucida Sans" charset="0"/>
                <a:sym typeface="Symbol" charset="2"/>
              </a:rPr>
              <a:t>600</a:t>
            </a:r>
            <a:endParaRPr lang="en-US" sz="1400" i="1" dirty="0">
              <a:latin typeface="Lucida Sans" charset="0"/>
              <a:sym typeface="Symbol" charset="2"/>
            </a:endParaRPr>
          </a:p>
          <a:p>
            <a:pPr algn="l"/>
            <a:r>
              <a:rPr lang="en-US" sz="1400" dirty="0">
                <a:latin typeface="Lucida Sans" charset="0"/>
                <a:sym typeface="Symbol" charset="2"/>
              </a:rPr>
              <a:t>Finishing                        </a:t>
            </a:r>
            <a:r>
              <a:rPr lang="en-US" sz="1400" dirty="0">
                <a:latin typeface="Lucida Sans" charset="0"/>
              </a:rPr>
              <a:t>             </a:t>
            </a:r>
            <a:r>
              <a:rPr lang="en-US" sz="1400" i="1" dirty="0">
                <a:solidFill>
                  <a:schemeClr val="accent2"/>
                </a:solidFill>
                <a:latin typeface="Lucida Sans" charset="0"/>
              </a:rPr>
              <a:t>x</a:t>
            </a:r>
            <a:r>
              <a:rPr lang="en-US" sz="1400" i="1" baseline="-25000" dirty="0">
                <a:solidFill>
                  <a:schemeClr val="accent2"/>
                </a:solidFill>
                <a:latin typeface="Lucida Sans" charset="0"/>
              </a:rPr>
              <a:t>1</a:t>
            </a:r>
            <a:r>
              <a:rPr lang="en-US" sz="1400" i="1" dirty="0">
                <a:solidFill>
                  <a:schemeClr val="accent2"/>
                </a:solidFill>
                <a:latin typeface="Lucida Sans" charset="0"/>
              </a:rPr>
              <a:t>  + 2/3 x</a:t>
            </a:r>
            <a:r>
              <a:rPr lang="en-US" sz="1400" i="1" baseline="-25000" dirty="0">
                <a:solidFill>
                  <a:schemeClr val="accent2"/>
                </a:solidFill>
                <a:latin typeface="Lucida Sans" charset="0"/>
              </a:rPr>
              <a:t>2</a:t>
            </a:r>
            <a:r>
              <a:rPr lang="en-US" sz="1400" i="1"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i="1" dirty="0">
                <a:solidFill>
                  <a:schemeClr val="accent2"/>
                </a:solidFill>
                <a:latin typeface="Lucida Sans" charset="0"/>
                <a:sym typeface="Symbol" charset="2"/>
              </a:rPr>
              <a:t>708</a:t>
            </a:r>
            <a:endParaRPr lang="en-US" sz="1400" dirty="0">
              <a:latin typeface="Lucida Sans" charset="0"/>
              <a:sym typeface="Symbol" charset="2"/>
            </a:endParaRPr>
          </a:p>
          <a:p>
            <a:pPr algn="l"/>
            <a:r>
              <a:rPr lang="en-US" sz="1400" dirty="0">
                <a:latin typeface="Lucida Sans" charset="0"/>
                <a:sym typeface="Symbol" charset="2"/>
              </a:rPr>
              <a:t>Inspection &amp; Packaging      </a:t>
            </a:r>
            <a:r>
              <a:rPr lang="en-US" sz="1400" i="1" dirty="0">
                <a:solidFill>
                  <a:schemeClr val="accent2"/>
                </a:solidFill>
                <a:latin typeface="Lucida Sans" charset="0"/>
                <a:sym typeface="Symbol" charset="2"/>
              </a:rPr>
              <a:t>1</a:t>
            </a:r>
            <a:r>
              <a:rPr lang="en-US" sz="1400" i="1" dirty="0">
                <a:solidFill>
                  <a:schemeClr val="accent2"/>
                </a:solidFill>
                <a:latin typeface="Lucida Sans" charset="0"/>
              </a:rPr>
              <a:t>/10 x</a:t>
            </a:r>
            <a:r>
              <a:rPr lang="en-US" sz="1400" i="1" baseline="-25000" dirty="0">
                <a:solidFill>
                  <a:schemeClr val="accent2"/>
                </a:solidFill>
                <a:latin typeface="Lucida Sans" charset="0"/>
              </a:rPr>
              <a:t>1</a:t>
            </a:r>
            <a:r>
              <a:rPr lang="en-US" sz="1400" i="1" dirty="0">
                <a:solidFill>
                  <a:schemeClr val="accent2"/>
                </a:solidFill>
                <a:latin typeface="Lucida Sans" charset="0"/>
              </a:rPr>
              <a:t>  + 1/4 x</a:t>
            </a:r>
            <a:r>
              <a:rPr lang="en-US" sz="1400" i="1" baseline="-25000" dirty="0">
                <a:solidFill>
                  <a:schemeClr val="accent2"/>
                </a:solidFill>
                <a:latin typeface="Lucida Sans" charset="0"/>
              </a:rPr>
              <a:t>2</a:t>
            </a:r>
            <a:r>
              <a:rPr lang="en-US" sz="1400" i="1"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dirty="0">
                <a:solidFill>
                  <a:schemeClr val="accent2"/>
                </a:solidFill>
                <a:latin typeface="Lucida Sans" charset="0"/>
                <a:sym typeface="Symbol" charset="2"/>
              </a:rPr>
              <a:t>135</a:t>
            </a:r>
          </a:p>
          <a:p>
            <a:pPr algn="l"/>
            <a:r>
              <a:rPr lang="en-US" sz="1400" dirty="0">
                <a:solidFill>
                  <a:schemeClr val="accent2"/>
                </a:solidFill>
                <a:latin typeface="Lucida Sans" charset="0"/>
                <a:sym typeface="Symbol" charset="2"/>
              </a:rPr>
              <a:t>		           </a:t>
            </a:r>
            <a:r>
              <a:rPr lang="en-US" sz="1400" b="1" i="1" dirty="0">
                <a:solidFill>
                  <a:srgbClr val="FF3300"/>
                </a:solidFill>
                <a:latin typeface="Lucida Sans" charset="0"/>
                <a:sym typeface="Symbol" charset="2"/>
              </a:rPr>
              <a:t>x</a:t>
            </a:r>
            <a:r>
              <a:rPr lang="en-US" sz="1400" b="1" i="1" baseline="-25000" dirty="0">
                <a:solidFill>
                  <a:srgbClr val="FF3300"/>
                </a:solidFill>
                <a:latin typeface="Lucida Sans" charset="0"/>
                <a:sym typeface="Symbol" charset="2"/>
              </a:rPr>
              <a:t>1</a:t>
            </a:r>
            <a:r>
              <a:rPr lang="en-US" sz="1400" b="1" dirty="0">
                <a:solidFill>
                  <a:srgbClr val="FF3300"/>
                </a:solidFill>
                <a:latin typeface="Lucida Sans" charset="0"/>
                <a:sym typeface="Symbol" charset="2"/>
              </a:rPr>
              <a:t>                </a:t>
            </a:r>
            <a:r>
              <a:rPr lang="en-US" sz="1400" b="1" dirty="0" smtClean="0">
                <a:solidFill>
                  <a:srgbClr val="FF3300"/>
                </a:solidFill>
                <a:latin typeface="Lucida Sans" charset="0"/>
                <a:sym typeface="Symbol" charset="2"/>
              </a:rPr>
              <a:t> ≥ </a:t>
            </a:r>
            <a:r>
              <a:rPr lang="en-US" sz="1400" b="1" dirty="0">
                <a:solidFill>
                  <a:srgbClr val="FF3300"/>
                </a:solidFill>
                <a:latin typeface="Lucida Sans" charset="0"/>
                <a:sym typeface="Symbol" charset="2"/>
              </a:rPr>
              <a:t>725</a:t>
            </a:r>
            <a:endParaRPr lang="en-US" sz="1400" b="1" i="1" dirty="0">
              <a:solidFill>
                <a:schemeClr val="accent2"/>
              </a:solidFill>
              <a:latin typeface="Lucida Sans" charset="0"/>
              <a:sym typeface="Symbol" charset="2"/>
            </a:endParaRPr>
          </a:p>
          <a:p>
            <a:pPr algn="l"/>
            <a:r>
              <a:rPr lang="en-US" sz="1400" i="1" dirty="0">
                <a:solidFill>
                  <a:schemeClr val="accent2"/>
                </a:solidFill>
                <a:latin typeface="Lucida Sans" charset="0"/>
              </a:rPr>
              <a:t>		     </a:t>
            </a:r>
          </a:p>
          <a:p>
            <a:pPr algn="l"/>
            <a:r>
              <a:rPr lang="en-US" sz="1400" i="1" dirty="0">
                <a:solidFill>
                  <a:schemeClr val="accent2"/>
                </a:solidFill>
                <a:latin typeface="Lucida Sans" charset="0"/>
              </a:rPr>
              <a:t>		            x</a:t>
            </a:r>
            <a:r>
              <a:rPr lang="en-US" sz="1400" i="1" baseline="-25000" dirty="0">
                <a:solidFill>
                  <a:schemeClr val="accent2"/>
                </a:solidFill>
                <a:latin typeface="Lucida Sans" charset="0"/>
              </a:rPr>
              <a:t>1</a:t>
            </a:r>
            <a:r>
              <a:rPr lang="en-US" sz="1400" i="1" baseline="-25000" dirty="0" smtClean="0">
                <a:solidFill>
                  <a:schemeClr val="accent2"/>
                </a:solidFill>
                <a:latin typeface="Lucida Sans" charset="0"/>
              </a:rPr>
              <a:t> </a:t>
            </a:r>
            <a:r>
              <a:rPr lang="en-US" sz="1400" dirty="0" smtClean="0">
                <a:solidFill>
                  <a:schemeClr val="accent2"/>
                </a:solidFill>
                <a:latin typeface="Lucida Sans" charset="0"/>
                <a:sym typeface="Symbol" charset="2"/>
              </a:rPr>
              <a:t>≥ 0</a:t>
            </a:r>
            <a:r>
              <a:rPr lang="en-US" sz="1400" dirty="0" smtClean="0">
                <a:solidFill>
                  <a:schemeClr val="accent2"/>
                </a:solidFill>
                <a:latin typeface="Lucida Sans" charset="0"/>
              </a:rPr>
              <a:t> </a:t>
            </a:r>
            <a:r>
              <a:rPr lang="en-US" sz="1400" dirty="0">
                <a:solidFill>
                  <a:schemeClr val="accent2"/>
                </a:solidFill>
                <a:latin typeface="Lucida Sans" charset="0"/>
              </a:rPr>
              <a:t>,</a:t>
            </a:r>
            <a:r>
              <a:rPr lang="en-US" sz="1400" i="1" dirty="0">
                <a:solidFill>
                  <a:schemeClr val="accent2"/>
                </a:solidFill>
                <a:latin typeface="Lucida Sans" charset="0"/>
              </a:rPr>
              <a:t>      x</a:t>
            </a:r>
            <a:r>
              <a:rPr lang="en-US" sz="1400" i="1" baseline="-25000" dirty="0">
                <a:solidFill>
                  <a:schemeClr val="accent2"/>
                </a:solidFill>
                <a:latin typeface="Lucida Sans" charset="0"/>
              </a:rPr>
              <a:t>2 </a:t>
            </a:r>
            <a:r>
              <a:rPr lang="en-US" sz="1400" i="1" baseline="-25000"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dirty="0">
                <a:solidFill>
                  <a:schemeClr val="accent2"/>
                </a:solidFill>
                <a:latin typeface="Lucida Sans" charset="0"/>
                <a:sym typeface="Symbol" charset="2"/>
              </a:rPr>
              <a:t>0</a:t>
            </a:r>
            <a:endParaRPr lang="en-US" sz="1400" i="1" baseline="-25000" dirty="0">
              <a:solidFill>
                <a:schemeClr val="accent2"/>
              </a:solidFill>
              <a:latin typeface="Lucida Sans" charset="0"/>
            </a:endParaRPr>
          </a:p>
          <a:p>
            <a:pPr algn="l"/>
            <a:endParaRPr lang="en-US" dirty="0">
              <a:latin typeface="Lucida Sans" charset="0"/>
            </a:endParaRPr>
          </a:p>
        </p:txBody>
      </p:sp>
      <p:pic>
        <p:nvPicPr>
          <p:cNvPr id="15367" name="Picture 11"/>
          <p:cNvPicPr>
            <a:picLocks noChangeAspect="1" noChangeArrowheads="1"/>
          </p:cNvPicPr>
          <p:nvPr/>
        </p:nvPicPr>
        <p:blipFill>
          <a:blip r:embed="rId2" cstate="print"/>
          <a:srcRect/>
          <a:stretch>
            <a:fillRect/>
          </a:stretch>
        </p:blipFill>
        <p:spPr bwMode="auto">
          <a:xfrm>
            <a:off x="685800" y="5334000"/>
            <a:ext cx="5962650" cy="2914650"/>
          </a:xfrm>
          <a:prstGeom prst="rect">
            <a:avLst/>
          </a:prstGeom>
          <a:noFill/>
          <a:ln w="9525">
            <a:noFill/>
            <a:miter lim="800000"/>
            <a:headEnd/>
            <a:tailEnd/>
          </a:ln>
        </p:spPr>
      </p:pic>
      <p:sp>
        <p:nvSpPr>
          <p:cNvPr id="15368" name="Line 12"/>
          <p:cNvSpPr>
            <a:spLocks noChangeShapeType="1"/>
          </p:cNvSpPr>
          <p:nvPr/>
        </p:nvSpPr>
        <p:spPr bwMode="auto">
          <a:xfrm>
            <a:off x="6172200" y="5943600"/>
            <a:ext cx="381000" cy="0"/>
          </a:xfrm>
          <a:prstGeom prst="line">
            <a:avLst/>
          </a:prstGeom>
          <a:noFill/>
          <a:ln w="38100">
            <a:solidFill>
              <a:srgbClr val="FF3300"/>
            </a:solidFill>
            <a:round/>
            <a:headEnd/>
            <a:tailEnd type="triangle" w="med" len="med"/>
          </a:ln>
        </p:spPr>
        <p:txBody>
          <a:bodyPr wrap="none" anchor="ctr">
            <a:prstTxWarp prst="textNoShape">
              <a:avLst/>
            </a:prstTxWarp>
          </a:bodyPr>
          <a:lstStyle/>
          <a:p>
            <a:endParaRPr lang="en-US"/>
          </a:p>
        </p:txBody>
      </p:sp>
      <p:sp>
        <p:nvSpPr>
          <p:cNvPr id="15369" name="AutoShape 14"/>
          <p:cNvSpPr>
            <a:spLocks noChangeArrowheads="1"/>
          </p:cNvSpPr>
          <p:nvPr/>
        </p:nvSpPr>
        <p:spPr bwMode="auto">
          <a:xfrm>
            <a:off x="3886200" y="4295775"/>
            <a:ext cx="1828800" cy="228600"/>
          </a:xfrm>
          <a:prstGeom prst="roundRect">
            <a:avLst>
              <a:gd name="adj" fmla="val 16667"/>
            </a:avLst>
          </a:prstGeom>
          <a:noFill/>
          <a:ln w="28575">
            <a:solidFill>
              <a:srgbClr val="FF3300"/>
            </a:solidFill>
            <a:round/>
            <a:headEnd/>
            <a:tailEnd/>
          </a:ln>
        </p:spPr>
        <p:txBody>
          <a:bodyPr wrap="none" anchor="ctr">
            <a:prstTxWarp prst="textNoShape">
              <a:avLst/>
            </a:prstTxWarp>
          </a:bodyPr>
          <a:lstStyle/>
          <a:p>
            <a:endParaRPr lang="en-US"/>
          </a:p>
        </p:txBody>
      </p:sp>
      <p:sp>
        <p:nvSpPr>
          <p:cNvPr id="15370" name="Date Placeholder 3"/>
          <p:cNvSpPr>
            <a:spLocks noGrp="1"/>
          </p:cNvSpPr>
          <p:nvPr>
            <p:ph type="dt" sz="quarter" idx="10"/>
          </p:nvPr>
        </p:nvSpPr>
        <p:spPr>
          <a:noFill/>
        </p:spPr>
        <p:txBody>
          <a:bodyPr/>
          <a:lstStyle/>
          <a:p>
            <a:r>
              <a:rPr lang="en-US" smtClean="0"/>
              <a:t>9/11/2013, 9/16/2013</a:t>
            </a:r>
            <a:endParaRPr lang="en-US" dirty="0"/>
          </a:p>
        </p:txBody>
      </p:sp>
      <p:sp>
        <p:nvSpPr>
          <p:cNvPr id="10" name="Footer Placeholder 9"/>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6"/>
          <p:cNvSpPr>
            <a:spLocks noGrp="1"/>
          </p:cNvSpPr>
          <p:nvPr>
            <p:ph type="sldNum" sz="quarter" idx="12"/>
          </p:nvPr>
        </p:nvSpPr>
        <p:spPr>
          <a:noFill/>
        </p:spPr>
        <p:txBody>
          <a:bodyPr/>
          <a:lstStyle/>
          <a:p>
            <a:endParaRPr lang="en-US">
              <a:latin typeface="Century Gothic" charset="0"/>
            </a:endParaRPr>
          </a:p>
          <a:p>
            <a:fld id="{162A075D-FB6B-FA42-A4B1-6743982BC184}" type="slidenum">
              <a:rPr lang="en-US">
                <a:latin typeface="Century Gothic" charset="0"/>
              </a:rPr>
              <a:pPr/>
              <a:t>7</a:t>
            </a:fld>
            <a:endParaRPr lang="en-US">
              <a:latin typeface="Century Gothic" charset="0"/>
            </a:endParaRPr>
          </a:p>
        </p:txBody>
      </p:sp>
      <p:sp>
        <p:nvSpPr>
          <p:cNvPr id="16388" name="Rectangle 2"/>
          <p:cNvSpPr>
            <a:spLocks noGrp="1" noChangeArrowheads="1"/>
          </p:cNvSpPr>
          <p:nvPr>
            <p:ph type="title"/>
          </p:nvPr>
        </p:nvSpPr>
        <p:spPr/>
        <p:txBody>
          <a:bodyPr/>
          <a:lstStyle/>
          <a:p>
            <a:r>
              <a:rPr lang="en-US">
                <a:latin typeface="Century Gothic" charset="0"/>
              </a:rPr>
              <a:t>Special Cases of LP Solution:</a:t>
            </a:r>
            <a:br>
              <a:rPr lang="en-US">
                <a:latin typeface="Century Gothic" charset="0"/>
              </a:rPr>
            </a:br>
            <a:r>
              <a:rPr lang="en-US">
                <a:latin typeface="Century Gothic" charset="0"/>
              </a:rPr>
              <a:t>Multiple Optimal Solutions</a:t>
            </a:r>
          </a:p>
        </p:txBody>
      </p:sp>
      <p:sp>
        <p:nvSpPr>
          <p:cNvPr id="16389" name="Rectangle 3"/>
          <p:cNvSpPr>
            <a:spLocks noGrp="1" noChangeArrowheads="1"/>
          </p:cNvSpPr>
          <p:nvPr>
            <p:ph type="body" sz="half" idx="1"/>
          </p:nvPr>
        </p:nvSpPr>
        <p:spPr>
          <a:xfrm>
            <a:off x="533400" y="1905000"/>
            <a:ext cx="5638800" cy="6172200"/>
          </a:xfrm>
        </p:spPr>
        <p:txBody>
          <a:bodyPr/>
          <a:lstStyle/>
          <a:p>
            <a:pPr>
              <a:buFontTx/>
              <a:buNone/>
            </a:pPr>
            <a:r>
              <a:rPr lang="en-US" sz="1800" b="1">
                <a:latin typeface="Century Gothic" charset="0"/>
              </a:rPr>
              <a:t>Par Example:</a:t>
            </a:r>
          </a:p>
          <a:p>
            <a:pPr>
              <a:buFontTx/>
              <a:buNone/>
            </a:pPr>
            <a:r>
              <a:rPr lang="en-US" sz="1800">
                <a:latin typeface="Century Gothic" charset="0"/>
              </a:rPr>
              <a:t>	Assume the profit contribution of the standard bag is $12 and the profit contribution of the deluxe bag is $8.</a:t>
            </a:r>
          </a:p>
        </p:txBody>
      </p:sp>
      <p:sp>
        <p:nvSpPr>
          <p:cNvPr id="16390" name="Text Box 5"/>
          <p:cNvSpPr txBox="1">
            <a:spLocks noChangeArrowheads="1"/>
          </p:cNvSpPr>
          <p:nvPr/>
        </p:nvSpPr>
        <p:spPr bwMode="auto">
          <a:xfrm>
            <a:off x="1066800" y="3581400"/>
            <a:ext cx="4801314" cy="1877437"/>
          </a:xfrm>
          <a:prstGeom prst="rect">
            <a:avLst/>
          </a:prstGeom>
          <a:noFill/>
          <a:ln w="9525">
            <a:noFill/>
            <a:miter lim="800000"/>
            <a:headEnd/>
            <a:tailEnd/>
          </a:ln>
        </p:spPr>
        <p:txBody>
          <a:bodyPr wrap="none" anchor="ctr">
            <a:prstTxWarp prst="textNoShape">
              <a:avLst/>
            </a:prstTxWarp>
            <a:spAutoFit/>
          </a:bodyPr>
          <a:lstStyle/>
          <a:p>
            <a:pPr algn="l"/>
            <a:r>
              <a:rPr lang="en-US" sz="1400" dirty="0">
                <a:latin typeface="Lucida Sans" charset="0"/>
              </a:rPr>
              <a:t>Profit Contribution            </a:t>
            </a:r>
            <a:r>
              <a:rPr lang="en-US" sz="1400" dirty="0">
                <a:solidFill>
                  <a:schemeClr val="accent2"/>
                </a:solidFill>
                <a:latin typeface="Lucida Sans" charset="0"/>
              </a:rPr>
              <a:t>Maximize </a:t>
            </a:r>
            <a:r>
              <a:rPr lang="en-US" sz="1400" b="1" i="1" dirty="0">
                <a:solidFill>
                  <a:srgbClr val="FF3300"/>
                </a:solidFill>
                <a:latin typeface="Lucida Sans" charset="0"/>
              </a:rPr>
              <a:t>12 x</a:t>
            </a:r>
            <a:r>
              <a:rPr lang="en-US" sz="1400" b="1" i="1" baseline="-25000" dirty="0">
                <a:solidFill>
                  <a:srgbClr val="FF3300"/>
                </a:solidFill>
                <a:latin typeface="Lucida Sans" charset="0"/>
              </a:rPr>
              <a:t>1</a:t>
            </a:r>
            <a:r>
              <a:rPr lang="en-US" sz="1400" b="1" i="1" dirty="0">
                <a:solidFill>
                  <a:srgbClr val="FF3300"/>
                </a:solidFill>
                <a:latin typeface="Lucida Sans" charset="0"/>
              </a:rPr>
              <a:t> + 8 x</a:t>
            </a:r>
            <a:r>
              <a:rPr lang="en-US" sz="1400" b="1" i="1" baseline="-25000" dirty="0">
                <a:solidFill>
                  <a:srgbClr val="FF3300"/>
                </a:solidFill>
                <a:latin typeface="Lucida Sans" charset="0"/>
              </a:rPr>
              <a:t>2</a:t>
            </a:r>
            <a:r>
              <a:rPr lang="en-US" sz="1400" i="1" baseline="-25000" dirty="0">
                <a:solidFill>
                  <a:schemeClr val="accent2"/>
                </a:solidFill>
                <a:latin typeface="Lucida Sans" charset="0"/>
              </a:rPr>
              <a:t> </a:t>
            </a:r>
          </a:p>
          <a:p>
            <a:pPr algn="l"/>
            <a:r>
              <a:rPr lang="en-US" sz="1400" dirty="0">
                <a:latin typeface="Lucida Sans" charset="0"/>
              </a:rPr>
              <a:t>ST</a:t>
            </a:r>
          </a:p>
          <a:p>
            <a:pPr algn="l"/>
            <a:r>
              <a:rPr lang="en-US" sz="1400" dirty="0">
                <a:latin typeface="Lucida Sans" charset="0"/>
              </a:rPr>
              <a:t>Cutting &amp; Dyeing:              </a:t>
            </a:r>
            <a:r>
              <a:rPr lang="en-US" sz="1400" i="1" dirty="0">
                <a:solidFill>
                  <a:schemeClr val="accent2"/>
                </a:solidFill>
                <a:latin typeface="Lucida Sans" charset="0"/>
              </a:rPr>
              <a:t>7/10 x</a:t>
            </a:r>
            <a:r>
              <a:rPr lang="en-US" sz="1400" i="1" baseline="-25000" dirty="0">
                <a:solidFill>
                  <a:schemeClr val="accent2"/>
                </a:solidFill>
                <a:latin typeface="Lucida Sans" charset="0"/>
              </a:rPr>
              <a:t>1</a:t>
            </a:r>
            <a:r>
              <a:rPr lang="en-US" sz="1400" i="1" dirty="0">
                <a:solidFill>
                  <a:schemeClr val="accent2"/>
                </a:solidFill>
                <a:latin typeface="Lucida Sans" charset="0"/>
              </a:rPr>
              <a:t>  +       x</a:t>
            </a:r>
            <a:r>
              <a:rPr lang="en-US" sz="1400" i="1" baseline="-25000" dirty="0">
                <a:solidFill>
                  <a:schemeClr val="accent2"/>
                </a:solidFill>
                <a:latin typeface="Lucida Sans" charset="0"/>
              </a:rPr>
              <a:t>2</a:t>
            </a:r>
            <a:r>
              <a:rPr lang="en-US" sz="1400" i="1"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i="1" dirty="0">
                <a:solidFill>
                  <a:schemeClr val="accent2"/>
                </a:solidFill>
                <a:latin typeface="Lucida Sans" charset="0"/>
                <a:sym typeface="Symbol" charset="2"/>
              </a:rPr>
              <a:t>630</a:t>
            </a:r>
            <a:endParaRPr lang="en-US" sz="1400" dirty="0">
              <a:latin typeface="Lucida Sans" charset="0"/>
              <a:sym typeface="Symbol" charset="2"/>
            </a:endParaRPr>
          </a:p>
          <a:p>
            <a:pPr algn="l"/>
            <a:r>
              <a:rPr lang="en-US" sz="1400" dirty="0">
                <a:latin typeface="Lucida Sans" charset="0"/>
                <a:sym typeface="Symbol" charset="2"/>
              </a:rPr>
              <a:t>Sewing                                  </a:t>
            </a:r>
            <a:r>
              <a:rPr lang="en-US" sz="1400" i="1" dirty="0">
                <a:solidFill>
                  <a:schemeClr val="accent2"/>
                </a:solidFill>
                <a:latin typeface="Lucida Sans" charset="0"/>
              </a:rPr>
              <a:t>1/2 x</a:t>
            </a:r>
            <a:r>
              <a:rPr lang="en-US" sz="1400" i="1" baseline="-25000" dirty="0">
                <a:solidFill>
                  <a:schemeClr val="accent2"/>
                </a:solidFill>
                <a:latin typeface="Lucida Sans" charset="0"/>
              </a:rPr>
              <a:t>1</a:t>
            </a:r>
            <a:r>
              <a:rPr lang="en-US" sz="1400" i="1" dirty="0">
                <a:solidFill>
                  <a:schemeClr val="accent2"/>
                </a:solidFill>
                <a:latin typeface="Lucida Sans" charset="0"/>
              </a:rPr>
              <a:t>  + 5/6 x</a:t>
            </a:r>
            <a:r>
              <a:rPr lang="en-US" sz="1400" i="1" baseline="-25000" dirty="0">
                <a:solidFill>
                  <a:schemeClr val="accent2"/>
                </a:solidFill>
                <a:latin typeface="Lucida Sans" charset="0"/>
              </a:rPr>
              <a:t>2</a:t>
            </a:r>
            <a:r>
              <a:rPr lang="en-US" sz="1400" i="1"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i="1" dirty="0">
                <a:solidFill>
                  <a:schemeClr val="accent2"/>
                </a:solidFill>
                <a:latin typeface="Lucida Sans" charset="0"/>
                <a:sym typeface="Symbol" charset="2"/>
              </a:rPr>
              <a:t>600</a:t>
            </a:r>
            <a:endParaRPr lang="en-US" sz="1400" i="1" dirty="0">
              <a:latin typeface="Lucida Sans" charset="0"/>
              <a:sym typeface="Symbol" charset="2"/>
            </a:endParaRPr>
          </a:p>
          <a:p>
            <a:pPr algn="l"/>
            <a:r>
              <a:rPr lang="en-US" sz="1400" b="1" dirty="0">
                <a:latin typeface="Lucida Sans" charset="0"/>
                <a:sym typeface="Symbol" charset="2"/>
              </a:rPr>
              <a:t>Finishing                        </a:t>
            </a:r>
            <a:r>
              <a:rPr lang="en-US" sz="1400" b="1" dirty="0">
                <a:latin typeface="Lucida Sans" charset="0"/>
              </a:rPr>
              <a:t>             </a:t>
            </a:r>
            <a:r>
              <a:rPr lang="en-US" sz="1400" b="1" i="1" dirty="0">
                <a:solidFill>
                  <a:srgbClr val="FF3300"/>
                </a:solidFill>
                <a:latin typeface="Lucida Sans" charset="0"/>
              </a:rPr>
              <a:t>x</a:t>
            </a:r>
            <a:r>
              <a:rPr lang="en-US" sz="1400" b="1" i="1" baseline="-25000" dirty="0">
                <a:solidFill>
                  <a:srgbClr val="FF3300"/>
                </a:solidFill>
                <a:latin typeface="Lucida Sans" charset="0"/>
              </a:rPr>
              <a:t>1</a:t>
            </a:r>
            <a:r>
              <a:rPr lang="en-US" sz="1400" b="1" i="1" dirty="0">
                <a:solidFill>
                  <a:srgbClr val="FF3300"/>
                </a:solidFill>
                <a:latin typeface="Lucida Sans" charset="0"/>
              </a:rPr>
              <a:t>  + 2/3 x</a:t>
            </a:r>
            <a:r>
              <a:rPr lang="en-US" sz="1400" b="1" i="1" baseline="-25000" dirty="0">
                <a:solidFill>
                  <a:srgbClr val="FF3300"/>
                </a:solidFill>
                <a:latin typeface="Lucida Sans" charset="0"/>
              </a:rPr>
              <a:t>2</a:t>
            </a:r>
            <a:r>
              <a:rPr lang="en-US" sz="1400" b="1" i="1" dirty="0" smtClean="0">
                <a:solidFill>
                  <a:srgbClr val="FF3300"/>
                </a:solidFill>
                <a:latin typeface="Lucida Sans" charset="0"/>
              </a:rPr>
              <a:t> </a:t>
            </a:r>
            <a:r>
              <a:rPr lang="en-US" sz="1400" b="1" dirty="0" smtClean="0">
                <a:solidFill>
                  <a:srgbClr val="FF3300"/>
                </a:solidFill>
                <a:latin typeface="Lucida Sans" charset="0"/>
                <a:sym typeface="Symbol" charset="2"/>
              </a:rPr>
              <a:t>≤ </a:t>
            </a:r>
            <a:r>
              <a:rPr lang="en-US" sz="1400" b="1" i="1" dirty="0">
                <a:solidFill>
                  <a:srgbClr val="FF3300"/>
                </a:solidFill>
                <a:latin typeface="Lucida Sans" charset="0"/>
                <a:sym typeface="Symbol" charset="2"/>
              </a:rPr>
              <a:t>708</a:t>
            </a:r>
            <a:endParaRPr lang="en-US" sz="1400" b="1" dirty="0">
              <a:latin typeface="Lucida Sans" charset="0"/>
              <a:sym typeface="Symbol" charset="2"/>
            </a:endParaRPr>
          </a:p>
          <a:p>
            <a:pPr algn="l"/>
            <a:r>
              <a:rPr lang="en-US" sz="1400" dirty="0">
                <a:latin typeface="Lucida Sans" charset="0"/>
                <a:sym typeface="Symbol" charset="2"/>
              </a:rPr>
              <a:t>Inspection &amp; Packaging      </a:t>
            </a:r>
            <a:r>
              <a:rPr lang="en-US" sz="1400" i="1" dirty="0">
                <a:solidFill>
                  <a:schemeClr val="accent2"/>
                </a:solidFill>
                <a:latin typeface="Lucida Sans" charset="0"/>
                <a:sym typeface="Symbol" charset="2"/>
              </a:rPr>
              <a:t>1</a:t>
            </a:r>
            <a:r>
              <a:rPr lang="en-US" sz="1400" i="1" dirty="0">
                <a:solidFill>
                  <a:schemeClr val="accent2"/>
                </a:solidFill>
                <a:latin typeface="Lucida Sans" charset="0"/>
              </a:rPr>
              <a:t>/10 x</a:t>
            </a:r>
            <a:r>
              <a:rPr lang="en-US" sz="1400" i="1" baseline="-25000" dirty="0">
                <a:solidFill>
                  <a:schemeClr val="accent2"/>
                </a:solidFill>
                <a:latin typeface="Lucida Sans" charset="0"/>
              </a:rPr>
              <a:t>1</a:t>
            </a:r>
            <a:r>
              <a:rPr lang="en-US" sz="1400" i="1" dirty="0">
                <a:solidFill>
                  <a:schemeClr val="accent2"/>
                </a:solidFill>
                <a:latin typeface="Lucida Sans" charset="0"/>
              </a:rPr>
              <a:t>  + 1/4 x</a:t>
            </a:r>
            <a:r>
              <a:rPr lang="en-US" sz="1400" i="1" baseline="-25000" dirty="0">
                <a:solidFill>
                  <a:schemeClr val="accent2"/>
                </a:solidFill>
                <a:latin typeface="Lucida Sans" charset="0"/>
              </a:rPr>
              <a:t>2</a:t>
            </a:r>
            <a:r>
              <a:rPr lang="en-US" sz="1400" i="1"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dirty="0">
                <a:solidFill>
                  <a:schemeClr val="accent2"/>
                </a:solidFill>
                <a:latin typeface="Lucida Sans" charset="0"/>
                <a:sym typeface="Symbol" charset="2"/>
              </a:rPr>
              <a:t>135</a:t>
            </a:r>
            <a:endParaRPr lang="en-US" sz="1400" i="1" dirty="0">
              <a:solidFill>
                <a:schemeClr val="accent2"/>
              </a:solidFill>
              <a:latin typeface="Lucida Sans" charset="0"/>
              <a:sym typeface="Symbol" charset="2"/>
            </a:endParaRPr>
          </a:p>
          <a:p>
            <a:pPr algn="l"/>
            <a:r>
              <a:rPr lang="en-US" sz="1400" dirty="0">
                <a:latin typeface="Lucida Sans" charset="0"/>
              </a:rPr>
              <a:t>Non-negative:                       </a:t>
            </a:r>
            <a:r>
              <a:rPr lang="en-US" sz="1400" i="1" dirty="0">
                <a:solidFill>
                  <a:schemeClr val="accent2"/>
                </a:solidFill>
                <a:latin typeface="Lucida Sans" charset="0"/>
              </a:rPr>
              <a:t>x</a:t>
            </a:r>
            <a:r>
              <a:rPr lang="en-US" sz="1400" i="1" baseline="-25000" dirty="0">
                <a:solidFill>
                  <a:schemeClr val="accent2"/>
                </a:solidFill>
                <a:latin typeface="Lucida Sans" charset="0"/>
              </a:rPr>
              <a:t>1</a:t>
            </a:r>
            <a:r>
              <a:rPr lang="en-US" sz="1400" i="1" baseline="-25000"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dirty="0">
                <a:solidFill>
                  <a:schemeClr val="accent2"/>
                </a:solidFill>
                <a:latin typeface="Lucida Sans" charset="0"/>
                <a:sym typeface="Symbol" charset="2"/>
              </a:rPr>
              <a:t>0</a:t>
            </a:r>
            <a:r>
              <a:rPr lang="en-US" sz="1400" dirty="0">
                <a:solidFill>
                  <a:schemeClr val="accent2"/>
                </a:solidFill>
                <a:latin typeface="Lucida Sans" charset="0"/>
              </a:rPr>
              <a:t> ,</a:t>
            </a:r>
            <a:r>
              <a:rPr lang="en-US" sz="1400" i="1" dirty="0">
                <a:solidFill>
                  <a:schemeClr val="accent2"/>
                </a:solidFill>
                <a:latin typeface="Lucida Sans" charset="0"/>
              </a:rPr>
              <a:t>      x</a:t>
            </a:r>
            <a:r>
              <a:rPr lang="en-US" sz="1400" i="1" baseline="-25000" dirty="0">
                <a:solidFill>
                  <a:schemeClr val="accent2"/>
                </a:solidFill>
                <a:latin typeface="Lucida Sans" charset="0"/>
              </a:rPr>
              <a:t>2 </a:t>
            </a:r>
            <a:r>
              <a:rPr lang="en-US" sz="1400" i="1" baseline="-25000" dirty="0" smtClean="0">
                <a:solidFill>
                  <a:schemeClr val="accent2"/>
                </a:solidFill>
                <a:latin typeface="Lucida Sans" charset="0"/>
              </a:rPr>
              <a:t> </a:t>
            </a:r>
            <a:r>
              <a:rPr lang="en-US" sz="1400" dirty="0" smtClean="0">
                <a:solidFill>
                  <a:schemeClr val="accent2"/>
                </a:solidFill>
                <a:latin typeface="Lucida Sans" charset="0"/>
                <a:sym typeface="Symbol" charset="2"/>
              </a:rPr>
              <a:t>≥ </a:t>
            </a:r>
            <a:r>
              <a:rPr lang="en-US" sz="1400" dirty="0">
                <a:solidFill>
                  <a:schemeClr val="accent2"/>
                </a:solidFill>
                <a:latin typeface="Lucida Sans" charset="0"/>
                <a:sym typeface="Symbol" charset="2"/>
              </a:rPr>
              <a:t>0</a:t>
            </a:r>
            <a:endParaRPr lang="en-US" sz="1400" i="1" baseline="-25000" dirty="0">
              <a:solidFill>
                <a:schemeClr val="accent2"/>
              </a:solidFill>
              <a:latin typeface="Lucida Sans" charset="0"/>
            </a:endParaRPr>
          </a:p>
          <a:p>
            <a:pPr algn="l"/>
            <a:endParaRPr lang="en-US" dirty="0">
              <a:latin typeface="Lucida Sans" charset="0"/>
            </a:endParaRPr>
          </a:p>
        </p:txBody>
      </p:sp>
      <p:pic>
        <p:nvPicPr>
          <p:cNvPr id="16391" name="Picture 7"/>
          <p:cNvPicPr>
            <a:picLocks noGrp="1" noChangeAspect="1" noChangeArrowheads="1"/>
          </p:cNvPicPr>
          <p:nvPr>
            <p:ph sz="half" idx="2"/>
          </p:nvPr>
        </p:nvPicPr>
        <p:blipFill>
          <a:blip r:embed="rId2" cstate="print"/>
          <a:srcRect/>
          <a:stretch>
            <a:fillRect/>
          </a:stretch>
        </p:blipFill>
        <p:spPr>
          <a:xfrm>
            <a:off x="1219200" y="5562600"/>
            <a:ext cx="4800600" cy="2365375"/>
          </a:xfrm>
          <a:noFill/>
        </p:spPr>
      </p:pic>
      <p:sp>
        <p:nvSpPr>
          <p:cNvPr id="167945" name="Line 9"/>
          <p:cNvSpPr>
            <a:spLocks noChangeShapeType="1"/>
          </p:cNvSpPr>
          <p:nvPr/>
        </p:nvSpPr>
        <p:spPr bwMode="auto">
          <a:xfrm flipH="1">
            <a:off x="4419600" y="6400800"/>
            <a:ext cx="381000" cy="304800"/>
          </a:xfrm>
          <a:prstGeom prst="line">
            <a:avLst/>
          </a:prstGeom>
          <a:noFill/>
          <a:ln w="57150">
            <a:solidFill>
              <a:srgbClr val="FF3300"/>
            </a:solidFill>
            <a:round/>
            <a:headEnd/>
            <a:tailEnd type="triangle" w="med" len="med"/>
          </a:ln>
        </p:spPr>
        <p:txBody>
          <a:bodyPr wrap="none" anchor="ctr">
            <a:prstTxWarp prst="textNoShape">
              <a:avLst/>
            </a:prstTxWarp>
          </a:bodyPr>
          <a:lstStyle/>
          <a:p>
            <a:endParaRPr lang="en-US"/>
          </a:p>
        </p:txBody>
      </p:sp>
      <p:sp>
        <p:nvSpPr>
          <p:cNvPr id="16393" name="AutoShape 10"/>
          <p:cNvSpPr>
            <a:spLocks noChangeArrowheads="1"/>
          </p:cNvSpPr>
          <p:nvPr/>
        </p:nvSpPr>
        <p:spPr bwMode="auto">
          <a:xfrm>
            <a:off x="990600" y="4495800"/>
            <a:ext cx="4876800" cy="228600"/>
          </a:xfrm>
          <a:prstGeom prst="roundRect">
            <a:avLst>
              <a:gd name="adj" fmla="val 16667"/>
            </a:avLst>
          </a:prstGeom>
          <a:noFill/>
          <a:ln w="28575">
            <a:solidFill>
              <a:srgbClr val="FF3300"/>
            </a:solidFill>
            <a:round/>
            <a:headEnd/>
            <a:tailEnd/>
          </a:ln>
        </p:spPr>
        <p:txBody>
          <a:bodyPr wrap="none" anchor="ctr">
            <a:prstTxWarp prst="textNoShape">
              <a:avLst/>
            </a:prstTxWarp>
          </a:bodyPr>
          <a:lstStyle/>
          <a:p>
            <a:endParaRPr lang="en-US"/>
          </a:p>
        </p:txBody>
      </p:sp>
      <p:sp>
        <p:nvSpPr>
          <p:cNvPr id="16394" name="Date Placeholder 3"/>
          <p:cNvSpPr>
            <a:spLocks noGrp="1"/>
          </p:cNvSpPr>
          <p:nvPr>
            <p:ph type="dt" sz="quarter" idx="10"/>
          </p:nvPr>
        </p:nvSpPr>
        <p:spPr>
          <a:noFill/>
        </p:spPr>
        <p:txBody>
          <a:bodyPr/>
          <a:lstStyle/>
          <a:p>
            <a:r>
              <a:rPr lang="en-US" smtClean="0"/>
              <a:t>9/11/2013, 9/16/2013</a:t>
            </a:r>
            <a:endParaRPr lang="en-US" dirty="0"/>
          </a:p>
        </p:txBody>
      </p:sp>
      <p:sp>
        <p:nvSpPr>
          <p:cNvPr id="10" name="Footer Placeholder 9"/>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6"/>
          <p:cNvSpPr>
            <a:spLocks noGrp="1"/>
          </p:cNvSpPr>
          <p:nvPr>
            <p:ph type="sldNum" sz="quarter" idx="12"/>
          </p:nvPr>
        </p:nvSpPr>
        <p:spPr>
          <a:noFill/>
        </p:spPr>
        <p:txBody>
          <a:bodyPr/>
          <a:lstStyle/>
          <a:p>
            <a:endParaRPr lang="en-US">
              <a:latin typeface="Century Gothic" charset="0"/>
            </a:endParaRPr>
          </a:p>
          <a:p>
            <a:fld id="{9A5AC5BC-D237-A64D-A4AD-07301A1EFF4D}" type="slidenum">
              <a:rPr lang="en-US">
                <a:latin typeface="Century Gothic" charset="0"/>
              </a:rPr>
              <a:pPr/>
              <a:t>8</a:t>
            </a:fld>
            <a:endParaRPr lang="en-US">
              <a:latin typeface="Century Gothic" charset="0"/>
            </a:endParaRPr>
          </a:p>
        </p:txBody>
      </p:sp>
      <p:sp>
        <p:nvSpPr>
          <p:cNvPr id="17412" name="Rectangle 2"/>
          <p:cNvSpPr>
            <a:spLocks noGrp="1" noChangeArrowheads="1"/>
          </p:cNvSpPr>
          <p:nvPr>
            <p:ph type="title"/>
          </p:nvPr>
        </p:nvSpPr>
        <p:spPr/>
        <p:txBody>
          <a:bodyPr/>
          <a:lstStyle/>
          <a:p>
            <a:r>
              <a:rPr lang="en-US">
                <a:latin typeface="Century Gothic" charset="0"/>
              </a:rPr>
              <a:t>Special Cases of LP Solution:</a:t>
            </a:r>
            <a:br>
              <a:rPr lang="en-US">
                <a:latin typeface="Century Gothic" charset="0"/>
              </a:rPr>
            </a:br>
            <a:r>
              <a:rPr lang="en-US">
                <a:latin typeface="Century Gothic" charset="0"/>
              </a:rPr>
              <a:t>Unbounded Problem</a:t>
            </a:r>
          </a:p>
        </p:txBody>
      </p:sp>
      <p:sp>
        <p:nvSpPr>
          <p:cNvPr id="17413" name="Rectangle 3"/>
          <p:cNvSpPr>
            <a:spLocks noGrp="1" noChangeArrowheads="1"/>
          </p:cNvSpPr>
          <p:nvPr>
            <p:ph type="body" sz="half" idx="1"/>
          </p:nvPr>
        </p:nvSpPr>
        <p:spPr>
          <a:xfrm>
            <a:off x="533400" y="1905000"/>
            <a:ext cx="5791200" cy="457200"/>
          </a:xfrm>
        </p:spPr>
        <p:txBody>
          <a:bodyPr/>
          <a:lstStyle/>
          <a:p>
            <a:pPr>
              <a:buFontTx/>
              <a:buNone/>
            </a:pPr>
            <a:r>
              <a:rPr lang="en-US" sz="1800">
                <a:latin typeface="Century Gothic" charset="0"/>
              </a:rPr>
              <a:t>Suppose we have the following problem: </a:t>
            </a:r>
          </a:p>
        </p:txBody>
      </p:sp>
      <p:sp>
        <p:nvSpPr>
          <p:cNvPr id="17414" name="Rectangle 4"/>
          <p:cNvSpPr>
            <a:spLocks noChangeArrowheads="1"/>
          </p:cNvSpPr>
          <p:nvPr/>
        </p:nvSpPr>
        <p:spPr bwMode="auto">
          <a:xfrm>
            <a:off x="1447800" y="2590800"/>
            <a:ext cx="3429000" cy="1465263"/>
          </a:xfrm>
          <a:prstGeom prst="rect">
            <a:avLst/>
          </a:prstGeom>
          <a:noFill/>
          <a:ln w="9525">
            <a:noFill/>
            <a:miter lim="800000"/>
            <a:headEnd/>
            <a:tailEnd/>
          </a:ln>
        </p:spPr>
        <p:txBody>
          <a:bodyPr>
            <a:prstTxWarp prst="textNoShape">
              <a:avLst/>
            </a:prstTxWarp>
            <a:spAutoFit/>
          </a:bodyPr>
          <a:lstStyle/>
          <a:p>
            <a:pPr algn="l"/>
            <a:r>
              <a:rPr lang="en-US" dirty="0">
                <a:solidFill>
                  <a:schemeClr val="accent2"/>
                </a:solidFill>
                <a:latin typeface="Lucida Sans" charset="0"/>
              </a:rPr>
              <a:t>Maximize </a:t>
            </a:r>
            <a:r>
              <a:rPr lang="en-US" i="1" dirty="0">
                <a:solidFill>
                  <a:schemeClr val="accent2"/>
                </a:solidFill>
                <a:latin typeface="Lucida Sans" charset="0"/>
              </a:rPr>
              <a:t>10 x</a:t>
            </a:r>
            <a:r>
              <a:rPr lang="en-US" i="1" baseline="-25000" dirty="0">
                <a:solidFill>
                  <a:schemeClr val="accent2"/>
                </a:solidFill>
                <a:latin typeface="Lucida Sans" charset="0"/>
              </a:rPr>
              <a:t>1</a:t>
            </a:r>
            <a:r>
              <a:rPr lang="en-US" i="1" dirty="0">
                <a:solidFill>
                  <a:schemeClr val="accent2"/>
                </a:solidFill>
                <a:latin typeface="Lucida Sans" charset="0"/>
              </a:rPr>
              <a:t> + 9 x</a:t>
            </a:r>
            <a:r>
              <a:rPr lang="en-US" i="1" baseline="-25000" dirty="0">
                <a:solidFill>
                  <a:schemeClr val="accent2"/>
                </a:solidFill>
                <a:latin typeface="Lucida Sans" charset="0"/>
              </a:rPr>
              <a:t>2</a:t>
            </a:r>
          </a:p>
          <a:p>
            <a:pPr algn="l"/>
            <a:r>
              <a:rPr lang="en-US" dirty="0">
                <a:latin typeface="Lucida Sans" charset="0"/>
              </a:rPr>
              <a:t>Such that: </a:t>
            </a:r>
          </a:p>
          <a:p>
            <a:pPr algn="l"/>
            <a:r>
              <a:rPr lang="en-US" dirty="0">
                <a:latin typeface="Lucida Sans" charset="0"/>
              </a:rPr>
              <a:t>     </a:t>
            </a:r>
            <a:r>
              <a:rPr lang="en-US" b="1" i="1" dirty="0">
                <a:solidFill>
                  <a:srgbClr val="FF3300"/>
                </a:solidFill>
                <a:latin typeface="Lucida Sans" charset="0"/>
                <a:sym typeface="Symbol" charset="2"/>
              </a:rPr>
              <a:t>x</a:t>
            </a:r>
            <a:r>
              <a:rPr lang="en-US" b="1" i="1" baseline="-25000" dirty="0">
                <a:solidFill>
                  <a:srgbClr val="FF3300"/>
                </a:solidFill>
                <a:latin typeface="Lucida Sans" charset="0"/>
                <a:sym typeface="Symbol" charset="2"/>
              </a:rPr>
              <a:t>1</a:t>
            </a:r>
            <a:r>
              <a:rPr lang="en-US" b="1" dirty="0">
                <a:solidFill>
                  <a:srgbClr val="FF3300"/>
                </a:solidFill>
                <a:latin typeface="Lucida Sans" charset="0"/>
                <a:sym typeface="Symbol" charset="2"/>
              </a:rPr>
              <a:t>     +    </a:t>
            </a:r>
            <a:r>
              <a:rPr lang="en-US" b="1" i="1" dirty="0">
                <a:solidFill>
                  <a:srgbClr val="FF3300"/>
                </a:solidFill>
                <a:latin typeface="Lucida Sans" charset="0"/>
                <a:sym typeface="Symbol" charset="2"/>
              </a:rPr>
              <a:t>x</a:t>
            </a:r>
            <a:r>
              <a:rPr lang="en-US" b="1" i="1" baseline="-25000" dirty="0">
                <a:solidFill>
                  <a:srgbClr val="FF3300"/>
                </a:solidFill>
                <a:latin typeface="Lucida Sans" charset="0"/>
                <a:sym typeface="Symbol" charset="2"/>
              </a:rPr>
              <a:t>2</a:t>
            </a:r>
            <a:r>
              <a:rPr lang="en-US" b="1" baseline="-25000" dirty="0">
                <a:solidFill>
                  <a:srgbClr val="FF3300"/>
                </a:solidFill>
                <a:latin typeface="Lucida Sans" charset="0"/>
                <a:sym typeface="Symbol" charset="2"/>
              </a:rPr>
              <a:t> </a:t>
            </a:r>
            <a:r>
              <a:rPr lang="en-US" b="1" dirty="0">
                <a:solidFill>
                  <a:srgbClr val="FF3300"/>
                </a:solidFill>
                <a:latin typeface="Lucida Sans" charset="0"/>
                <a:sym typeface="Symbol" charset="2"/>
              </a:rPr>
              <a:t> </a:t>
            </a:r>
            <a:r>
              <a:rPr lang="en-US" b="1" dirty="0" smtClean="0">
                <a:solidFill>
                  <a:srgbClr val="FF3300"/>
                </a:solidFill>
                <a:latin typeface="Lucida Sans" charset="0"/>
                <a:sym typeface="Symbol" charset="2"/>
              </a:rPr>
              <a:t> ≥ </a:t>
            </a:r>
            <a:r>
              <a:rPr lang="en-US" b="1" dirty="0">
                <a:solidFill>
                  <a:srgbClr val="FF3300"/>
                </a:solidFill>
                <a:latin typeface="Lucida Sans" charset="0"/>
                <a:sym typeface="Symbol" charset="2"/>
              </a:rPr>
              <a:t>1000</a:t>
            </a:r>
            <a:r>
              <a:rPr lang="en-US" b="1" dirty="0">
                <a:latin typeface="Lucida Sans" charset="0"/>
                <a:sym typeface="Symbol" charset="2"/>
              </a:rPr>
              <a:t> </a:t>
            </a:r>
            <a:endParaRPr lang="en-US" b="1" dirty="0">
              <a:solidFill>
                <a:schemeClr val="accent2"/>
              </a:solidFill>
              <a:latin typeface="Lucida Sans" charset="0"/>
              <a:sym typeface="Symbol" charset="2"/>
            </a:endParaRPr>
          </a:p>
          <a:p>
            <a:pPr algn="l"/>
            <a:r>
              <a:rPr lang="en-US" b="1" dirty="0">
                <a:solidFill>
                  <a:schemeClr val="accent2"/>
                </a:solidFill>
                <a:latin typeface="Lucida Sans" charset="0"/>
                <a:sym typeface="Symbol" charset="2"/>
              </a:rPr>
              <a:t>    </a:t>
            </a:r>
            <a:r>
              <a:rPr lang="en-US" b="1" i="1" dirty="0">
                <a:solidFill>
                  <a:srgbClr val="FF3300"/>
                </a:solidFill>
                <a:latin typeface="Lucida Sans" charset="0"/>
                <a:sym typeface="Symbol" charset="2"/>
              </a:rPr>
              <a:t>x</a:t>
            </a:r>
            <a:r>
              <a:rPr lang="en-US" b="1" i="1" baseline="-25000" dirty="0">
                <a:solidFill>
                  <a:srgbClr val="FF3300"/>
                </a:solidFill>
                <a:latin typeface="Lucida Sans" charset="0"/>
                <a:sym typeface="Symbol" charset="2"/>
              </a:rPr>
              <a:t>1</a:t>
            </a:r>
            <a:r>
              <a:rPr lang="en-US" b="1" baseline="-25000" dirty="0">
                <a:solidFill>
                  <a:srgbClr val="FF3300"/>
                </a:solidFill>
                <a:latin typeface="Lucida Sans" charset="0"/>
                <a:sym typeface="Symbol" charset="2"/>
              </a:rPr>
              <a:t> </a:t>
            </a:r>
            <a:r>
              <a:rPr lang="en-US" b="1" dirty="0">
                <a:solidFill>
                  <a:srgbClr val="FF3300"/>
                </a:solidFill>
                <a:latin typeface="Lucida Sans" charset="0"/>
                <a:sym typeface="Symbol" charset="2"/>
              </a:rPr>
              <a:t>                 </a:t>
            </a:r>
            <a:r>
              <a:rPr lang="en-US" b="1" dirty="0" smtClean="0">
                <a:solidFill>
                  <a:srgbClr val="FF3300"/>
                </a:solidFill>
                <a:latin typeface="Lucida Sans" charset="0"/>
                <a:sym typeface="Symbol" charset="2"/>
              </a:rPr>
              <a:t> ≥ </a:t>
            </a:r>
            <a:r>
              <a:rPr lang="en-US" b="1" dirty="0">
                <a:solidFill>
                  <a:srgbClr val="FF3300"/>
                </a:solidFill>
                <a:latin typeface="Lucida Sans" charset="0"/>
                <a:sym typeface="Symbol" charset="2"/>
              </a:rPr>
              <a:t>725</a:t>
            </a:r>
            <a:endParaRPr lang="en-US" b="1" i="1" dirty="0">
              <a:solidFill>
                <a:schemeClr val="accent2"/>
              </a:solidFill>
              <a:latin typeface="Lucida Sans" charset="0"/>
              <a:sym typeface="Symbol" charset="2"/>
            </a:endParaRPr>
          </a:p>
          <a:p>
            <a:pPr algn="l"/>
            <a:r>
              <a:rPr lang="en-US" dirty="0">
                <a:latin typeface="Lucida Sans" charset="0"/>
              </a:rPr>
              <a:t>   </a:t>
            </a:r>
            <a:r>
              <a:rPr lang="en-US" i="1" dirty="0">
                <a:solidFill>
                  <a:schemeClr val="accent2"/>
                </a:solidFill>
                <a:latin typeface="Lucida Sans" charset="0"/>
              </a:rPr>
              <a:t>x</a:t>
            </a:r>
            <a:r>
              <a:rPr lang="en-US" i="1" baseline="-25000" dirty="0">
                <a:solidFill>
                  <a:schemeClr val="accent2"/>
                </a:solidFill>
                <a:latin typeface="Lucida Sans" charset="0"/>
              </a:rPr>
              <a:t>1</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dirty="0">
                <a:solidFill>
                  <a:schemeClr val="accent2"/>
                </a:solidFill>
                <a:latin typeface="Lucida Sans" charset="0"/>
                <a:sym typeface="Symbol" charset="2"/>
              </a:rPr>
              <a:t>0</a:t>
            </a:r>
            <a:r>
              <a:rPr lang="en-US" dirty="0">
                <a:solidFill>
                  <a:schemeClr val="accent2"/>
                </a:solidFill>
                <a:latin typeface="Lucida Sans" charset="0"/>
              </a:rPr>
              <a:t> ,</a:t>
            </a:r>
            <a:r>
              <a:rPr lang="en-US" i="1" dirty="0">
                <a:solidFill>
                  <a:schemeClr val="accent2"/>
                </a:solidFill>
                <a:latin typeface="Lucida Sans" charset="0"/>
              </a:rPr>
              <a:t>      x</a:t>
            </a:r>
            <a:r>
              <a:rPr lang="en-US" i="1" baseline="-25000" dirty="0">
                <a:solidFill>
                  <a:schemeClr val="accent2"/>
                </a:solidFill>
                <a:latin typeface="Lucida Sans" charset="0"/>
              </a:rPr>
              <a:t>2</a:t>
            </a:r>
            <a:r>
              <a:rPr lang="en-US" i="1" dirty="0">
                <a:solidFill>
                  <a:schemeClr val="accent2"/>
                </a:solidFill>
                <a:latin typeface="Lucida Sans" charset="0"/>
              </a:rPr>
              <a:t> </a:t>
            </a:r>
            <a:r>
              <a:rPr lang="en-US" i="1" dirty="0" smtClean="0">
                <a:solidFill>
                  <a:schemeClr val="accent2"/>
                </a:solidFill>
                <a:latin typeface="Lucida Sans" charset="0"/>
              </a:rPr>
              <a:t> ≥</a:t>
            </a:r>
            <a:r>
              <a:rPr lang="en-US" dirty="0" smtClean="0">
                <a:solidFill>
                  <a:schemeClr val="accent2"/>
                </a:solidFill>
                <a:latin typeface="Lucida Sans" charset="0"/>
                <a:sym typeface="Symbol" charset="2"/>
              </a:rPr>
              <a:t> </a:t>
            </a:r>
            <a:r>
              <a:rPr lang="en-US" dirty="0">
                <a:solidFill>
                  <a:schemeClr val="accent2"/>
                </a:solidFill>
                <a:latin typeface="Lucida Sans" charset="0"/>
                <a:sym typeface="Symbol" charset="2"/>
              </a:rPr>
              <a:t>0</a:t>
            </a:r>
          </a:p>
        </p:txBody>
      </p:sp>
      <p:pic>
        <p:nvPicPr>
          <p:cNvPr id="17415" name="Picture 9"/>
          <p:cNvPicPr>
            <a:picLocks noChangeAspect="1" noChangeArrowheads="1"/>
          </p:cNvPicPr>
          <p:nvPr/>
        </p:nvPicPr>
        <p:blipFill>
          <a:blip r:embed="rId2" cstate="print"/>
          <a:srcRect/>
          <a:stretch>
            <a:fillRect/>
          </a:stretch>
        </p:blipFill>
        <p:spPr bwMode="auto">
          <a:xfrm>
            <a:off x="228600" y="4495800"/>
            <a:ext cx="6400800" cy="3165475"/>
          </a:xfrm>
          <a:prstGeom prst="rect">
            <a:avLst/>
          </a:prstGeom>
          <a:noFill/>
          <a:ln w="9525">
            <a:noFill/>
            <a:miter lim="800000"/>
            <a:headEnd/>
            <a:tailEnd/>
          </a:ln>
        </p:spPr>
      </p:pic>
      <p:sp>
        <p:nvSpPr>
          <p:cNvPr id="17416" name="Date Placeholder 3"/>
          <p:cNvSpPr>
            <a:spLocks noGrp="1"/>
          </p:cNvSpPr>
          <p:nvPr>
            <p:ph type="dt" sz="quarter" idx="10"/>
          </p:nvPr>
        </p:nvSpPr>
        <p:spPr>
          <a:noFill/>
        </p:spPr>
        <p:txBody>
          <a:bodyPr/>
          <a:lstStyle/>
          <a:p>
            <a:r>
              <a:rPr lang="en-US" smtClean="0"/>
              <a:t>9/11/2013, 9/16/2013</a:t>
            </a:r>
            <a:endParaRPr lang="en-US" dirty="0"/>
          </a:p>
        </p:txBody>
      </p:sp>
      <p:sp>
        <p:nvSpPr>
          <p:cNvPr id="8" name="Footer Placeholder 7"/>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endParaRPr lang="en-US">
              <a:latin typeface="Century Gothic" charset="0"/>
            </a:endParaRPr>
          </a:p>
          <a:p>
            <a:fld id="{227E64E1-D207-DF49-89B2-0FA816A975E9}" type="slidenum">
              <a:rPr lang="en-US">
                <a:latin typeface="Century Gothic" charset="0"/>
              </a:rPr>
              <a:pPr/>
              <a:t>9</a:t>
            </a:fld>
            <a:endParaRPr lang="en-US">
              <a:latin typeface="Century Gothic" charset="0"/>
            </a:endParaRPr>
          </a:p>
        </p:txBody>
      </p:sp>
      <p:sp>
        <p:nvSpPr>
          <p:cNvPr id="18436" name="Rectangle 33"/>
          <p:cNvSpPr>
            <a:spLocks noGrp="1" noChangeArrowheads="1"/>
          </p:cNvSpPr>
          <p:nvPr>
            <p:ph type="title"/>
          </p:nvPr>
        </p:nvSpPr>
        <p:spPr/>
        <p:txBody>
          <a:bodyPr/>
          <a:lstStyle/>
          <a:p>
            <a:r>
              <a:rPr lang="en-US">
                <a:latin typeface="Century Gothic" charset="0"/>
              </a:rPr>
              <a:t>Summary of Special Cases</a:t>
            </a:r>
          </a:p>
        </p:txBody>
      </p:sp>
      <p:graphicFrame>
        <p:nvGraphicFramePr>
          <p:cNvPr id="171129" name="Group 121"/>
          <p:cNvGraphicFramePr>
            <a:graphicFrameLocks noGrp="1"/>
          </p:cNvGraphicFramePr>
          <p:nvPr/>
        </p:nvGraphicFramePr>
        <p:xfrm>
          <a:off x="533400" y="1905000"/>
          <a:ext cx="5943600" cy="5497767"/>
        </p:xfrm>
        <a:graphic>
          <a:graphicData uri="http://schemas.openxmlformats.org/drawingml/2006/table">
            <a:tbl>
              <a:tblPr/>
              <a:tblGrid>
                <a:gridCol w="1457325"/>
                <a:gridCol w="1457325"/>
                <a:gridCol w="1457325"/>
                <a:gridCol w="1571625"/>
              </a:tblGrid>
              <a:tr h="838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Century Gothic" charset="0"/>
                        </a:rPr>
                        <a:t>Special cases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Century Gothic" charset="0"/>
                        </a:rPr>
                        <a:t>Graphical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Century Gothic" charset="0"/>
                        </a:rPr>
                        <a:t>Excel Solver</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Century Gothic" charset="0"/>
                        </a:rPr>
                        <a:t>Message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Century Gothic" charset="0"/>
                        </a:rPr>
                        <a:t>Managerial Implication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entury Gothic" charset="0"/>
                        </a:rPr>
                        <a:t>Inconsistent problem</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entury Gothic" charset="0"/>
                        </a:rPr>
                        <a:t>Feasible region does not exist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entury Gothic" charset="0"/>
                        </a:rPr>
                        <a:t>“Solver could not find a feasible solution”</a:t>
                      </a:r>
                      <a:endParaRPr kumimoji="0" lang="en-US" sz="1800" b="1" i="0" u="none" strike="noStrike" cap="none" normalizeH="0" baseline="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entury Gothic" charset="0"/>
                        </a:rPr>
                        <a:t>Too many restrictions</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3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entury Gothic" charset="0"/>
                        </a:rPr>
                        <a:t>Multiple optimal solutions</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entury Gothic" charset="0"/>
                        </a:rPr>
                        <a:t>Slope </a:t>
                      </a:r>
                      <a:r>
                        <a:rPr kumimoji="0" lang="en-US" sz="1600" b="0" i="0" u="none" strike="noStrike" cap="none" normalizeH="0" baseline="0" dirty="0">
                          <a:ln>
                            <a:noFill/>
                          </a:ln>
                          <a:solidFill>
                            <a:schemeClr val="tx1"/>
                          </a:solidFill>
                          <a:effectLst/>
                          <a:latin typeface="Century Gothic" charset="0"/>
                        </a:rPr>
                        <a:t>of the objective function is</a:t>
                      </a:r>
                      <a:r>
                        <a:rPr kumimoji="0" lang="en-US" sz="1600" b="0" i="0" u="none" strike="noStrike" cap="none" normalizeH="0" baseline="0" dirty="0" smtClean="0">
                          <a:ln>
                            <a:noFill/>
                          </a:ln>
                          <a:solidFill>
                            <a:schemeClr val="tx1"/>
                          </a:solidFill>
                          <a:effectLst/>
                          <a:latin typeface="Century Gothic" charset="0"/>
                        </a:rPr>
                        <a:t> the same </a:t>
                      </a:r>
                      <a:r>
                        <a:rPr kumimoji="0" lang="en-US" sz="1600" b="0" i="0" u="none" strike="noStrike" cap="none" normalizeH="0" baseline="0" dirty="0">
                          <a:ln>
                            <a:noFill/>
                          </a:ln>
                          <a:solidFill>
                            <a:schemeClr val="tx1"/>
                          </a:solidFill>
                          <a:effectLst/>
                          <a:latin typeface="Century Gothic" charset="0"/>
                        </a:rPr>
                        <a:t>as that of one constraint</a:t>
                      </a:r>
                      <a:endParaRPr kumimoji="0" lang="en-US" sz="1800" b="0" i="0" u="none" strike="noStrike" cap="none" normalizeH="0" baseline="0" dirty="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entury Gothic" charset="0"/>
                        </a:rPr>
                        <a:t>Give one optimal solution</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44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entury Gothic" charset="0"/>
                        </a:rPr>
                        <a:t>Unbounded problem</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entury Gothic" charset="0"/>
                        </a:rPr>
                        <a:t>Optimal objective function value is infinite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entury Gothic" charset="0"/>
                        </a:rPr>
                        <a:t>“The Set Cell values do not converge”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Century Gothic"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entury Gothic" charset="0"/>
                        </a:rPr>
                        <a:t>Problem is improperly formulated: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200" b="0" i="0" u="none" strike="noStrike" cap="none" normalizeH="0" baseline="0" dirty="0">
                          <a:ln>
                            <a:noFill/>
                          </a:ln>
                          <a:solidFill>
                            <a:schemeClr val="tx1"/>
                          </a:solidFill>
                          <a:effectLst/>
                          <a:latin typeface="Century Gothic" charset="0"/>
                        </a:rPr>
                        <a:t> too few constraints,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200" b="0" i="0" u="none" strike="noStrike" cap="none" normalizeH="0" baseline="0" dirty="0">
                          <a:ln>
                            <a:noFill/>
                          </a:ln>
                          <a:solidFill>
                            <a:schemeClr val="tx1"/>
                          </a:solidFill>
                          <a:effectLst/>
                          <a:latin typeface="Century Gothic" charset="0"/>
                        </a:rPr>
                        <a:t> wrong objective 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4" name="Date Placeholder 3"/>
          <p:cNvSpPr>
            <a:spLocks noGrp="1"/>
          </p:cNvSpPr>
          <p:nvPr>
            <p:ph type="dt" sz="quarter" idx="10"/>
          </p:nvPr>
        </p:nvSpPr>
        <p:spPr>
          <a:noFill/>
        </p:spPr>
        <p:txBody>
          <a:bodyPr/>
          <a:lstStyle/>
          <a:p>
            <a:r>
              <a:rPr lang="en-US" smtClean="0"/>
              <a:t>9/11/2013, 9/16/2013</a:t>
            </a:r>
            <a:endParaRPr lang="en-US" dirty="0"/>
          </a:p>
        </p:txBody>
      </p:sp>
      <p:sp>
        <p:nvSpPr>
          <p:cNvPr id="6" name="Footer Placeholder 5"/>
          <p:cNvSpPr>
            <a:spLocks noGrp="1"/>
          </p:cNvSpPr>
          <p:nvPr>
            <p:ph type="ftr" sz="quarter" idx="11"/>
          </p:nvPr>
        </p:nvSpPr>
        <p:spPr/>
        <p:txBody>
          <a:bodyPr/>
          <a:lstStyle/>
          <a:p>
            <a:r>
              <a:rPr lang="en-US" smtClean="0"/>
              <a:t>Professor Dong Washington University, St. Louis, MO</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7004</TotalTime>
  <Words>1411</Words>
  <Application>Microsoft Office PowerPoint</Application>
  <PresentationFormat>On-screen Show (4:3)</PresentationFormat>
  <Paragraphs>394</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Lecture 4   Linear Programming II</vt:lpstr>
      <vt:lpstr>Agenda</vt:lpstr>
      <vt:lpstr>Graphical Solution-Feasible Region</vt:lpstr>
      <vt:lpstr>Graphical Solution-Objective Function</vt:lpstr>
      <vt:lpstr>Graphical Solution – Cont’d</vt:lpstr>
      <vt:lpstr>Special Cases of LP Solution: Inconsistent Problem</vt:lpstr>
      <vt:lpstr>Special Cases of LP Solution: Multiple Optimal Solutions</vt:lpstr>
      <vt:lpstr>Special Cases of LP Solution: Unbounded Problem</vt:lpstr>
      <vt:lpstr>Summary of Special Cases</vt:lpstr>
      <vt:lpstr>LP Formulation Guidelines</vt:lpstr>
      <vt:lpstr>Work Scheduling Example</vt:lpstr>
      <vt:lpstr>Work Scheduling Problem Formulation </vt:lpstr>
      <vt:lpstr>Work Scheduling Problem Formulation</vt:lpstr>
      <vt:lpstr>Blending Example II</vt:lpstr>
      <vt:lpstr>Blending Problem Formulation</vt:lpstr>
      <vt:lpstr>Blending Problem Formulation</vt:lpstr>
      <vt:lpstr>RV Example</vt:lpstr>
      <vt:lpstr>RV Example: LP Formulation</vt:lpstr>
      <vt:lpstr>RV: Diseconomy of Scale</vt:lpstr>
      <vt:lpstr>Analysis</vt:lpstr>
      <vt:lpstr>Analysis</vt:lpstr>
      <vt:lpstr>The LP Formulation then is:</vt:lpstr>
      <vt:lpstr>Multiple Diseconomies of Scale</vt:lpstr>
      <vt:lpstr>Multiple Diseconomies of Scale </vt:lpstr>
    </vt:vector>
  </TitlesOfParts>
  <Company>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OMM 230 Management Science</dc:title>
  <dc:creator>Olin School of Business</dc:creator>
  <cp:lastModifiedBy>dong</cp:lastModifiedBy>
  <cp:revision>323</cp:revision>
  <cp:lastPrinted>2013-09-09T14:12:35Z</cp:lastPrinted>
  <dcterms:created xsi:type="dcterms:W3CDTF">2008-09-09T16:26:35Z</dcterms:created>
  <dcterms:modified xsi:type="dcterms:W3CDTF">2013-09-09T21:30:36Z</dcterms:modified>
</cp:coreProperties>
</file>