
<file path=[Content_Types].xml><?xml version="1.0" encoding="utf-8"?>
<Types xmlns="http://schemas.openxmlformats.org/package/2006/content-types">
  <Default Extension="png" ContentType="image/png"/>
  <Default Extension="pdf" ContentType="application/pd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338" r:id="rId4"/>
    <p:sldId id="339" r:id="rId5"/>
    <p:sldId id="340" r:id="rId6"/>
    <p:sldId id="323" r:id="rId7"/>
    <p:sldId id="324" r:id="rId8"/>
    <p:sldId id="325" r:id="rId9"/>
    <p:sldId id="332" r:id="rId10"/>
    <p:sldId id="333" r:id="rId11"/>
    <p:sldId id="334" r:id="rId12"/>
    <p:sldId id="335" r:id="rId13"/>
    <p:sldId id="336" r:id="rId14"/>
    <p:sldId id="337" r:id="rId15"/>
    <p:sldId id="341" r:id="rId16"/>
    <p:sldId id="342" r:id="rId17"/>
    <p:sldId id="343" r:id="rId18"/>
    <p:sldId id="346" r:id="rId19"/>
    <p:sldId id="347" r:id="rId20"/>
    <p:sldId id="348" r:id="rId21"/>
    <p:sldId id="349" r:id="rId22"/>
    <p:sldId id="326" r:id="rId23"/>
    <p:sldId id="327" r:id="rId24"/>
    <p:sldId id="344" r:id="rId25"/>
    <p:sldId id="345" r:id="rId26"/>
  </p:sldIdLst>
  <p:sldSz cx="6858000" cy="9144000" type="screen4x3"/>
  <p:notesSz cx="9296400" cy="7010400"/>
  <p:defaultTextStyle>
    <a:defPPr>
      <a:defRPr lang="en-US"/>
    </a:defPPr>
    <a:lvl1pPr algn="ctr" rtl="0" eaLnBrk="0" fontAlgn="base" hangingPunct="0">
      <a:spcBef>
        <a:spcPct val="0"/>
      </a:spcBef>
      <a:spcAft>
        <a:spcPct val="0"/>
      </a:spcAft>
      <a:defRPr kern="1200">
        <a:solidFill>
          <a:schemeClr val="tx1"/>
        </a:solidFill>
        <a:latin typeface="Times New Roman" charset="0"/>
        <a:ea typeface="+mn-ea"/>
        <a:cs typeface="+mn-cs"/>
      </a:defRPr>
    </a:lvl1pPr>
    <a:lvl2pPr marL="457200" algn="ctr" rtl="0" eaLnBrk="0" fontAlgn="base" hangingPunct="0">
      <a:spcBef>
        <a:spcPct val="0"/>
      </a:spcBef>
      <a:spcAft>
        <a:spcPct val="0"/>
      </a:spcAft>
      <a:defRPr kern="1200">
        <a:solidFill>
          <a:schemeClr val="tx1"/>
        </a:solidFill>
        <a:latin typeface="Times New Roman" charset="0"/>
        <a:ea typeface="+mn-ea"/>
        <a:cs typeface="+mn-cs"/>
      </a:defRPr>
    </a:lvl2pPr>
    <a:lvl3pPr marL="914400" algn="ctr" rtl="0" eaLnBrk="0" fontAlgn="base" hangingPunct="0">
      <a:spcBef>
        <a:spcPct val="0"/>
      </a:spcBef>
      <a:spcAft>
        <a:spcPct val="0"/>
      </a:spcAft>
      <a:defRPr kern="1200">
        <a:solidFill>
          <a:schemeClr val="tx1"/>
        </a:solidFill>
        <a:latin typeface="Times New Roman" charset="0"/>
        <a:ea typeface="+mn-ea"/>
        <a:cs typeface="+mn-cs"/>
      </a:defRPr>
    </a:lvl3pPr>
    <a:lvl4pPr marL="1371600" algn="ctr" rtl="0" eaLnBrk="0" fontAlgn="base" hangingPunct="0">
      <a:spcBef>
        <a:spcPct val="0"/>
      </a:spcBef>
      <a:spcAft>
        <a:spcPct val="0"/>
      </a:spcAft>
      <a:defRPr kern="1200">
        <a:solidFill>
          <a:schemeClr val="tx1"/>
        </a:solidFill>
        <a:latin typeface="Times New Roman" charset="0"/>
        <a:ea typeface="+mn-ea"/>
        <a:cs typeface="+mn-cs"/>
      </a:defRPr>
    </a:lvl4pPr>
    <a:lvl5pPr marL="1828800" algn="ctr"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457200" rtl="0" eaLnBrk="1" latinLnBrk="0" hangingPunct="1">
      <a:defRPr kern="1200">
        <a:solidFill>
          <a:schemeClr val="tx1"/>
        </a:solidFill>
        <a:latin typeface="Times New Roman" charset="0"/>
        <a:ea typeface="+mn-ea"/>
        <a:cs typeface="+mn-cs"/>
      </a:defRPr>
    </a:lvl6pPr>
    <a:lvl7pPr marL="2743200" algn="l" defTabSz="457200" rtl="0" eaLnBrk="1" latinLnBrk="0" hangingPunct="1">
      <a:defRPr kern="1200">
        <a:solidFill>
          <a:schemeClr val="tx1"/>
        </a:solidFill>
        <a:latin typeface="Times New Roman" charset="0"/>
        <a:ea typeface="+mn-ea"/>
        <a:cs typeface="+mn-cs"/>
      </a:defRPr>
    </a:lvl7pPr>
    <a:lvl8pPr marL="3200400" algn="l" defTabSz="457200" rtl="0" eaLnBrk="1" latinLnBrk="0" hangingPunct="1">
      <a:defRPr kern="1200">
        <a:solidFill>
          <a:schemeClr val="tx1"/>
        </a:solidFill>
        <a:latin typeface="Times New Roman" charset="0"/>
        <a:ea typeface="+mn-ea"/>
        <a:cs typeface="+mn-cs"/>
      </a:defRPr>
    </a:lvl8pPr>
    <a:lvl9pPr marL="3657600" algn="l" defTabSz="457200" rtl="0" eaLnBrk="1" latinLnBrk="0" hangingPunct="1">
      <a:defRPr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3300"/>
    <a:srgbClr val="00CC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190" autoAdjust="0"/>
    <p:restoredTop sz="94660"/>
  </p:normalViewPr>
  <p:slideViewPr>
    <p:cSldViewPr>
      <p:cViewPr varScale="1">
        <p:scale>
          <a:sx n="58" d="100"/>
          <a:sy n="58" d="100"/>
        </p:scale>
        <p:origin x="-1517" y="-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26"/>
    </p:cViewPr>
  </p:sorterViewPr>
  <p:notesViewPr>
    <p:cSldViewPr>
      <p:cViewPr>
        <p:scale>
          <a:sx n="100" d="100"/>
          <a:sy n="100" d="100"/>
        </p:scale>
        <p:origin x="-1541" y="-62"/>
      </p:cViewPr>
      <p:guideLst>
        <p:guide orient="horz" pos="2207"/>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051300" cy="345652"/>
          </a:xfrm>
          <a:prstGeom prst="rect">
            <a:avLst/>
          </a:prstGeom>
          <a:noFill/>
          <a:ln w="9525">
            <a:noFill/>
            <a:miter lim="800000"/>
            <a:headEnd/>
            <a:tailEnd/>
          </a:ln>
          <a:effectLst/>
        </p:spPr>
        <p:txBody>
          <a:bodyPr vert="horz" wrap="none" lIns="91486" tIns="45743" rIns="91486" bIns="45743" numCol="1" anchor="ctr" anchorCtr="0" compatLnSpc="1">
            <a:prstTxWarp prst="textNoShape">
              <a:avLst/>
            </a:prstTxWarp>
          </a:bodyPr>
          <a:lstStyle>
            <a:lvl1pPr algn="l">
              <a:defRPr sz="1200"/>
            </a:lvl1pPr>
          </a:lstStyle>
          <a:p>
            <a:endParaRPr lang="en-US"/>
          </a:p>
        </p:txBody>
      </p:sp>
      <p:sp>
        <p:nvSpPr>
          <p:cNvPr id="33795" name="Rectangle 3"/>
          <p:cNvSpPr>
            <a:spLocks noGrp="1" noChangeArrowheads="1"/>
          </p:cNvSpPr>
          <p:nvPr>
            <p:ph type="dt" sz="quarter" idx="1"/>
          </p:nvPr>
        </p:nvSpPr>
        <p:spPr bwMode="auto">
          <a:xfrm>
            <a:off x="5268913" y="0"/>
            <a:ext cx="4051300" cy="345652"/>
          </a:xfrm>
          <a:prstGeom prst="rect">
            <a:avLst/>
          </a:prstGeom>
          <a:noFill/>
          <a:ln w="9525">
            <a:noFill/>
            <a:miter lim="800000"/>
            <a:headEnd/>
            <a:tailEnd/>
          </a:ln>
          <a:effectLst/>
        </p:spPr>
        <p:txBody>
          <a:bodyPr vert="horz" wrap="none" lIns="91486" tIns="45743" rIns="91486" bIns="45743" numCol="1" anchor="ctr" anchorCtr="0" compatLnSpc="1">
            <a:prstTxWarp prst="textNoShape">
              <a:avLst/>
            </a:prstTxWarp>
          </a:bodyPr>
          <a:lstStyle>
            <a:lvl1pPr algn="r">
              <a:defRPr sz="1200"/>
            </a:lvl1pPr>
          </a:lstStyle>
          <a:p>
            <a:endParaRPr lang="en-US"/>
          </a:p>
        </p:txBody>
      </p:sp>
      <p:sp>
        <p:nvSpPr>
          <p:cNvPr id="33796" name="Rectangle 4"/>
          <p:cNvSpPr>
            <a:spLocks noGrp="1" noChangeArrowheads="1"/>
          </p:cNvSpPr>
          <p:nvPr>
            <p:ph type="ftr" sz="quarter" idx="2"/>
          </p:nvPr>
        </p:nvSpPr>
        <p:spPr bwMode="auto">
          <a:xfrm>
            <a:off x="0" y="6677732"/>
            <a:ext cx="4051300" cy="345651"/>
          </a:xfrm>
          <a:prstGeom prst="rect">
            <a:avLst/>
          </a:prstGeom>
          <a:noFill/>
          <a:ln w="9525">
            <a:noFill/>
            <a:miter lim="800000"/>
            <a:headEnd/>
            <a:tailEnd/>
          </a:ln>
          <a:effectLst/>
        </p:spPr>
        <p:txBody>
          <a:bodyPr vert="horz" wrap="none" lIns="91486" tIns="45743" rIns="91486" bIns="45743" numCol="1" anchor="b" anchorCtr="0" compatLnSpc="1">
            <a:prstTxWarp prst="textNoShape">
              <a:avLst/>
            </a:prstTxWarp>
          </a:bodyPr>
          <a:lstStyle>
            <a:lvl1pPr algn="l">
              <a:defRPr sz="1200"/>
            </a:lvl1pPr>
          </a:lstStyle>
          <a:p>
            <a:endParaRPr lang="en-US"/>
          </a:p>
        </p:txBody>
      </p:sp>
      <p:sp>
        <p:nvSpPr>
          <p:cNvPr id="33797" name="Rectangle 5"/>
          <p:cNvSpPr>
            <a:spLocks noGrp="1" noChangeArrowheads="1"/>
          </p:cNvSpPr>
          <p:nvPr>
            <p:ph type="sldNum" sz="quarter" idx="3"/>
          </p:nvPr>
        </p:nvSpPr>
        <p:spPr bwMode="auto">
          <a:xfrm>
            <a:off x="5268913" y="6677732"/>
            <a:ext cx="4051300" cy="345651"/>
          </a:xfrm>
          <a:prstGeom prst="rect">
            <a:avLst/>
          </a:prstGeom>
          <a:noFill/>
          <a:ln w="9525">
            <a:noFill/>
            <a:miter lim="800000"/>
            <a:headEnd/>
            <a:tailEnd/>
          </a:ln>
          <a:effectLst/>
        </p:spPr>
        <p:txBody>
          <a:bodyPr vert="horz" wrap="none" lIns="91486" tIns="45743" rIns="91486" bIns="45743" numCol="1" anchor="b" anchorCtr="0" compatLnSpc="1">
            <a:prstTxWarp prst="textNoShape">
              <a:avLst/>
            </a:prstTxWarp>
          </a:bodyPr>
          <a:lstStyle>
            <a:lvl1pPr algn="r">
              <a:defRPr sz="1200"/>
            </a:lvl1pPr>
          </a:lstStyle>
          <a:p>
            <a:fld id="{264D390E-9446-0545-8BAF-23ED54258366}" type="slidenum">
              <a:rPr lang="en-US"/>
              <a:pPr/>
              <a:t>‹#›</a:t>
            </a:fld>
            <a:endParaRPr lang="en-US"/>
          </a:p>
        </p:txBody>
      </p:sp>
    </p:spTree>
    <p:extLst>
      <p:ext uri="{BB962C8B-B14F-4D97-AF65-F5344CB8AC3E}">
        <p14:creationId xmlns:p14="http://schemas.microsoft.com/office/powerpoint/2010/main" val="15650812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4027488" cy="350520"/>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lvl1pPr algn="l" defTabSz="930275">
              <a:defRPr sz="1200"/>
            </a:lvl1pPr>
          </a:lstStyle>
          <a:p>
            <a:endParaRPr lang="en-US"/>
          </a:p>
        </p:txBody>
      </p:sp>
      <p:sp>
        <p:nvSpPr>
          <p:cNvPr id="20483" name="Rectangle 3"/>
          <p:cNvSpPr>
            <a:spLocks noGrp="1" noChangeArrowheads="1"/>
          </p:cNvSpPr>
          <p:nvPr>
            <p:ph type="dt" idx="1"/>
          </p:nvPr>
        </p:nvSpPr>
        <p:spPr bwMode="auto">
          <a:xfrm>
            <a:off x="5268914" y="0"/>
            <a:ext cx="4027487" cy="350520"/>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lvl1pPr algn="r" defTabSz="930275">
              <a:defRPr sz="1200"/>
            </a:lvl1pPr>
          </a:lstStyle>
          <a:p>
            <a:endParaRPr lang="en-US"/>
          </a:p>
        </p:txBody>
      </p:sp>
      <p:sp>
        <p:nvSpPr>
          <p:cNvPr id="20484" name="Rectangle 4"/>
          <p:cNvSpPr>
            <a:spLocks noGrp="1" noRot="1" noChangeAspect="1" noChangeArrowheads="1" noTextEdit="1"/>
          </p:cNvSpPr>
          <p:nvPr>
            <p:ph type="sldImg" idx="2"/>
          </p:nvPr>
        </p:nvSpPr>
        <p:spPr bwMode="auto">
          <a:xfrm>
            <a:off x="3667125" y="523875"/>
            <a:ext cx="1970088" cy="26289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1238250" y="3328318"/>
            <a:ext cx="6819900" cy="3157926"/>
          </a:xfrm>
          <a:prstGeom prst="rect">
            <a:avLst/>
          </a:prstGeom>
          <a:noFill/>
          <a:ln w="9525">
            <a:noFill/>
            <a:miter lim="800000"/>
            <a:headEnd/>
            <a:tailEnd/>
          </a:ln>
          <a:effectLst/>
        </p:spPr>
        <p:txBody>
          <a:bodyPr vert="horz" wrap="none" lIns="93022" tIns="46511" rIns="93022" bIns="46511"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6659880"/>
            <a:ext cx="4027488" cy="350520"/>
          </a:xfrm>
          <a:prstGeom prst="rect">
            <a:avLst/>
          </a:prstGeom>
          <a:noFill/>
          <a:ln w="9525">
            <a:noFill/>
            <a:miter lim="800000"/>
            <a:headEnd/>
            <a:tailEnd/>
          </a:ln>
          <a:effectLst/>
        </p:spPr>
        <p:txBody>
          <a:bodyPr vert="horz" wrap="none" lIns="93022" tIns="46511" rIns="93022" bIns="46511" numCol="1" anchor="b" anchorCtr="0" compatLnSpc="1">
            <a:prstTxWarp prst="textNoShape">
              <a:avLst/>
            </a:prstTxWarp>
          </a:bodyPr>
          <a:lstStyle>
            <a:lvl1pPr algn="l" defTabSz="930275">
              <a:defRPr sz="1200"/>
            </a:lvl1pPr>
          </a:lstStyle>
          <a:p>
            <a:endParaRPr lang="en-US"/>
          </a:p>
        </p:txBody>
      </p:sp>
      <p:sp>
        <p:nvSpPr>
          <p:cNvPr id="20487" name="Rectangle 7"/>
          <p:cNvSpPr>
            <a:spLocks noGrp="1" noChangeArrowheads="1"/>
          </p:cNvSpPr>
          <p:nvPr>
            <p:ph type="sldNum" sz="quarter" idx="5"/>
          </p:nvPr>
        </p:nvSpPr>
        <p:spPr bwMode="auto">
          <a:xfrm>
            <a:off x="5268914" y="6659880"/>
            <a:ext cx="4027487" cy="350520"/>
          </a:xfrm>
          <a:prstGeom prst="rect">
            <a:avLst/>
          </a:prstGeom>
          <a:noFill/>
          <a:ln w="9525">
            <a:noFill/>
            <a:miter lim="800000"/>
            <a:headEnd/>
            <a:tailEnd/>
          </a:ln>
          <a:effectLst/>
        </p:spPr>
        <p:txBody>
          <a:bodyPr vert="horz" wrap="none" lIns="93022" tIns="46511" rIns="93022" bIns="46511" numCol="1" anchor="b" anchorCtr="0" compatLnSpc="1">
            <a:prstTxWarp prst="textNoShape">
              <a:avLst/>
            </a:prstTxWarp>
          </a:bodyPr>
          <a:lstStyle>
            <a:lvl1pPr algn="r" defTabSz="930275">
              <a:defRPr sz="1200"/>
            </a:lvl1pPr>
          </a:lstStyle>
          <a:p>
            <a:fld id="{06A62B43-E73F-3C43-BDA6-A58FDE05DB39}" type="slidenum">
              <a:rPr lang="en-US"/>
              <a:pPr/>
              <a:t>‹#›</a:t>
            </a:fld>
            <a:endParaRPr lang="en-US"/>
          </a:p>
        </p:txBody>
      </p:sp>
    </p:spTree>
    <p:extLst>
      <p:ext uri="{BB962C8B-B14F-4D97-AF65-F5344CB8AC3E}">
        <p14:creationId xmlns:p14="http://schemas.microsoft.com/office/powerpoint/2010/main" val="11186567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68B17-80D6-3D46-B1B9-B9B751939087}" type="slidenum">
              <a:rPr lang="en-US"/>
              <a:pPr/>
              <a:t>1</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nchor="t"/>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A429D-CA2D-C847-B423-75C4BB99F8CF}" type="slidenum">
              <a:rPr lang="en-US"/>
              <a:pPr/>
              <a:t>12</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xfrm>
            <a:off x="1236664" y="3328318"/>
            <a:ext cx="6823075" cy="3157926"/>
          </a:xfrm>
        </p:spPr>
        <p:txBody>
          <a:bodyPr anchor="t"/>
          <a:lstStyle/>
          <a:p>
            <a:r>
              <a:rPr lang="en-US"/>
              <a:t>My TAs.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72548-CBAA-D343-94DA-53D554034DE8}" type="slidenum">
              <a:rPr lang="en-US"/>
              <a:pPr/>
              <a:t>13</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xfrm>
            <a:off x="1236664" y="3328318"/>
            <a:ext cx="6823075" cy="3157926"/>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9284A-8519-8746-9D19-88DA098F3A36}" type="slidenum">
              <a:rPr lang="en-US"/>
              <a:pPr/>
              <a:t>14</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1236664" y="3328318"/>
            <a:ext cx="6823075" cy="3157926"/>
          </a:xfrm>
        </p:spPr>
        <p:txBody>
          <a:bodyPr anchor="t"/>
          <a:lstStyle/>
          <a:p>
            <a:r>
              <a:rPr lang="en-US"/>
              <a:t>No more than 2 jobs?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5267326" y="6659880"/>
            <a:ext cx="4029075"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lgn="r"/>
            <a:fld id="{DD1D8BDD-17EB-4332-880F-1903BAECF4B2}" type="slidenum">
              <a:rPr lang="zh-TW" altLang="en-US" sz="1200"/>
              <a:pPr algn="r"/>
              <a:t>18</a:t>
            </a:fld>
            <a:endParaRPr lang="en-US" altLang="zh-TW"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5267326" y="6659880"/>
            <a:ext cx="4029075"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lgn="r"/>
            <a:fld id="{D9EF1D9D-B50A-4FEE-BEBC-4669A3AB211E}" type="slidenum">
              <a:rPr lang="zh-TW" altLang="en-US" sz="1200"/>
              <a:pPr algn="r"/>
              <a:t>19</a:t>
            </a:fld>
            <a:endParaRPr lang="en-US" altLang="zh-TW"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5267326" y="6659880"/>
            <a:ext cx="4029075"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lgn="r"/>
            <a:fld id="{D257BAEB-E391-4A69-AB6C-33F4C5C0B755}" type="slidenum">
              <a:rPr lang="zh-TW" altLang="en-US" sz="1200"/>
              <a:pPr algn="r"/>
              <a:t>20</a:t>
            </a:fld>
            <a:endParaRPr lang="en-US" altLang="zh-TW"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5267326" y="6659880"/>
            <a:ext cx="4029075"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a:solidFill>
                  <a:schemeClr val="tx1"/>
                </a:solidFill>
                <a:latin typeface="Times New Roman" pitchFamily="18" charset="0"/>
              </a:defRPr>
            </a:lvl1pPr>
            <a:lvl2pPr marL="742950" indent="-285750" defTabSz="928688" eaLnBrk="0" hangingPunct="0">
              <a:defRPr>
                <a:solidFill>
                  <a:schemeClr val="tx1"/>
                </a:solidFill>
                <a:latin typeface="Times New Roman" pitchFamily="18" charset="0"/>
              </a:defRPr>
            </a:lvl2pPr>
            <a:lvl3pPr marL="1143000" indent="-228600" defTabSz="928688" eaLnBrk="0" hangingPunct="0">
              <a:defRPr>
                <a:solidFill>
                  <a:schemeClr val="tx1"/>
                </a:solidFill>
                <a:latin typeface="Times New Roman" pitchFamily="18" charset="0"/>
              </a:defRPr>
            </a:lvl3pPr>
            <a:lvl4pPr marL="1600200" indent="-228600" defTabSz="928688" eaLnBrk="0" hangingPunct="0">
              <a:defRPr>
                <a:solidFill>
                  <a:schemeClr val="tx1"/>
                </a:solidFill>
                <a:latin typeface="Times New Roman" pitchFamily="18" charset="0"/>
              </a:defRPr>
            </a:lvl4pPr>
            <a:lvl5pPr marL="2057400" indent="-228600" defTabSz="928688" eaLnBrk="0" hangingPunct="0">
              <a:defRPr>
                <a:solidFill>
                  <a:schemeClr val="tx1"/>
                </a:solidFill>
                <a:latin typeface="Times New Roman" pitchFamily="18" charset="0"/>
              </a:defRPr>
            </a:lvl5pPr>
            <a:lvl6pPr marL="2514600" indent="-228600" defTabSz="928688" eaLnBrk="0" fontAlgn="base" hangingPunct="0">
              <a:spcBef>
                <a:spcPct val="0"/>
              </a:spcBef>
              <a:spcAft>
                <a:spcPct val="0"/>
              </a:spcAft>
              <a:defRPr>
                <a:solidFill>
                  <a:schemeClr val="tx1"/>
                </a:solidFill>
                <a:latin typeface="Times New Roman" pitchFamily="18" charset="0"/>
              </a:defRPr>
            </a:lvl6pPr>
            <a:lvl7pPr marL="2971800" indent="-228600" defTabSz="928688" eaLnBrk="0" fontAlgn="base" hangingPunct="0">
              <a:spcBef>
                <a:spcPct val="0"/>
              </a:spcBef>
              <a:spcAft>
                <a:spcPct val="0"/>
              </a:spcAft>
              <a:defRPr>
                <a:solidFill>
                  <a:schemeClr val="tx1"/>
                </a:solidFill>
                <a:latin typeface="Times New Roman" pitchFamily="18" charset="0"/>
              </a:defRPr>
            </a:lvl7pPr>
            <a:lvl8pPr marL="3429000" indent="-228600" defTabSz="928688" eaLnBrk="0" fontAlgn="base" hangingPunct="0">
              <a:spcBef>
                <a:spcPct val="0"/>
              </a:spcBef>
              <a:spcAft>
                <a:spcPct val="0"/>
              </a:spcAft>
              <a:defRPr>
                <a:solidFill>
                  <a:schemeClr val="tx1"/>
                </a:solidFill>
                <a:latin typeface="Times New Roman" pitchFamily="18" charset="0"/>
              </a:defRPr>
            </a:lvl8pPr>
            <a:lvl9pPr marL="3886200" indent="-228600" defTabSz="928688" eaLnBrk="0" fontAlgn="base" hangingPunct="0">
              <a:spcBef>
                <a:spcPct val="0"/>
              </a:spcBef>
              <a:spcAft>
                <a:spcPct val="0"/>
              </a:spcAft>
              <a:defRPr>
                <a:solidFill>
                  <a:schemeClr val="tx1"/>
                </a:solidFill>
                <a:latin typeface="Times New Roman" pitchFamily="18" charset="0"/>
              </a:defRPr>
            </a:lvl9pPr>
          </a:lstStyle>
          <a:p>
            <a:pPr algn="r"/>
            <a:fld id="{63F1B9B0-2331-4EF4-85DF-000ADEF8DA7B}" type="slidenum">
              <a:rPr lang="zh-TW" altLang="en-US" sz="1200"/>
              <a:pPr algn="r"/>
              <a:t>21</a:t>
            </a:fld>
            <a:endParaRPr lang="en-US" altLang="zh-TW"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54E91-B22E-7741-95A1-568688B6E262}" type="slidenum">
              <a:rPr lang="en-US"/>
              <a:pPr/>
              <a:t>22</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06F62-0372-F342-8966-A1DDA6184A7C}" type="slidenum">
              <a:rPr lang="en-US"/>
              <a:pPr/>
              <a:t>23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53D12-2C9A-B946-A0B9-26FFC10E3279}" type="slidenum">
              <a:rPr lang="en-US"/>
              <a:pPr/>
              <a:t>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nchor="t"/>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E5CE9-B5D4-4046-89AE-C0BB7525CB9C}" type="slidenum">
              <a:rPr lang="en-US"/>
              <a:pPr/>
              <a:t>3</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D408C-FA60-EE44-98F9-6C8E6AAE0D7A}" type="slidenum">
              <a:rPr lang="en-US"/>
              <a:pPr/>
              <a:t>4</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215C5-944B-1B49-9475-276F50911E04}" type="slidenum">
              <a:rPr lang="en-US"/>
              <a:pPr/>
              <a:t>5</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09381-A40C-534A-872F-2DCAA3579026}" type="slidenum">
              <a:rPr lang="en-US"/>
              <a:pPr/>
              <a:t>6</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wrap="square" anchor="t"/>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447BC-DD28-7E41-A2C1-A49BEF36270A}" type="slidenum">
              <a:rPr lang="en-US"/>
              <a:pPr/>
              <a:t>7</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ED504B-6459-AB48-BDD2-5B3902FB01CB}" type="slidenum">
              <a:rPr lang="en-US"/>
              <a:pPr/>
              <a:t>8</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7C1C2-62FB-A545-BB26-DE5A3AE86422}" type="slidenum">
              <a:rPr lang="en-US"/>
              <a:pPr/>
              <a:t>9</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xfrm>
            <a:off x="1236664" y="3328318"/>
            <a:ext cx="6823075" cy="3157926"/>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r>
              <a:rPr lang="en-US" smtClean="0"/>
              <a:t>9/16/2013,  9/18/2013</a:t>
            </a:r>
            <a:endParaRPr lang="en-US" dirty="0"/>
          </a:p>
        </p:txBody>
      </p:sp>
      <p:sp>
        <p:nvSpPr>
          <p:cNvPr id="5" name="Footer Placeholder 4"/>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lvl1pPr>
              <a:defRPr smtClean="0"/>
            </a:lvl1pPr>
          </a:lstStyle>
          <a:p>
            <a:endParaRPr lang="en-US"/>
          </a:p>
          <a:p>
            <a:fld id="{138853A2-B135-E949-A6C3-8E840BD3FCD7}"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r>
              <a:rPr lang="en-US" smtClean="0"/>
              <a:t>9/16/2013,  9/18/2013</a:t>
            </a:r>
            <a:endParaRPr lang="en-US"/>
          </a:p>
        </p:txBody>
      </p:sp>
      <p:sp>
        <p:nvSpPr>
          <p:cNvPr id="5" name="Footer Placeholder 4"/>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lvl1pPr>
              <a:defRPr smtClean="0"/>
            </a:lvl1pPr>
          </a:lstStyle>
          <a:p>
            <a:endParaRPr lang="en-US"/>
          </a:p>
          <a:p>
            <a:fld id="{1FA1C85E-D330-FB43-A726-2ECE74C84ED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91175" y="304800"/>
            <a:ext cx="1685925" cy="777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4905375" cy="777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r>
              <a:rPr lang="en-US" smtClean="0"/>
              <a:t>9/16/2013,  9/18/2013</a:t>
            </a:r>
            <a:endParaRPr lang="en-US"/>
          </a:p>
        </p:txBody>
      </p:sp>
      <p:sp>
        <p:nvSpPr>
          <p:cNvPr id="5" name="Footer Placeholder 4"/>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lvl1pPr>
              <a:defRPr smtClean="0"/>
            </a:lvl1pPr>
          </a:lstStyle>
          <a:p>
            <a:endParaRPr lang="en-US"/>
          </a:p>
          <a:p>
            <a:fld id="{20499488-AC2B-694D-9D21-527E8E266B4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r>
              <a:rPr lang="en-US" smtClean="0"/>
              <a:t>9/16/2013,  9/18/2013</a:t>
            </a:r>
            <a:endParaRPr lang="en-US"/>
          </a:p>
        </p:txBody>
      </p:sp>
      <p:sp>
        <p:nvSpPr>
          <p:cNvPr id="5" name="Footer Placeholder 4"/>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lvl1pPr>
              <a:defRPr smtClean="0"/>
            </a:lvl1pPr>
          </a:lstStyle>
          <a:p>
            <a:endParaRPr lang="en-US"/>
          </a:p>
          <a:p>
            <a:fld id="{CC228EB8-F29F-6D40-83D7-114AB915B004}"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r>
              <a:rPr lang="en-US" smtClean="0"/>
              <a:t>9/16/2013,  9/18/2013</a:t>
            </a:r>
            <a:endParaRPr lang="en-US"/>
          </a:p>
        </p:txBody>
      </p:sp>
      <p:sp>
        <p:nvSpPr>
          <p:cNvPr id="5" name="Footer Placeholder 4"/>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lvl1pPr>
              <a:defRPr smtClean="0"/>
            </a:lvl1pPr>
          </a:lstStyle>
          <a:p>
            <a:endParaRPr lang="en-US"/>
          </a:p>
          <a:p>
            <a:fld id="{E5F522F3-A0A9-794A-BA1B-A8B114201BB2}" type="slidenum">
              <a:rPr lang="en-US"/>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05000"/>
            <a:ext cx="283845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24250" y="1905000"/>
            <a:ext cx="283845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r>
              <a:rPr lang="en-US" smtClean="0"/>
              <a:t>9/16/2013,  9/18/2013</a:t>
            </a:r>
            <a:endParaRPr lang="en-US"/>
          </a:p>
        </p:txBody>
      </p:sp>
      <p:sp>
        <p:nvSpPr>
          <p:cNvPr id="6" name="Footer Placeholder 5"/>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7" name="Slide Number Placeholder 6"/>
          <p:cNvSpPr>
            <a:spLocks noGrp="1"/>
          </p:cNvSpPr>
          <p:nvPr>
            <p:ph type="sldNum" sz="quarter" idx="12"/>
          </p:nvPr>
        </p:nvSpPr>
        <p:spPr/>
        <p:txBody>
          <a:bodyPr/>
          <a:lstStyle>
            <a:lvl1pPr>
              <a:defRPr smtClean="0"/>
            </a:lvl1pPr>
          </a:lstStyle>
          <a:p>
            <a:endParaRPr lang="en-US"/>
          </a:p>
          <a:p>
            <a:fld id="{DBA63E00-8DDC-6A43-86D6-689EF3D13BA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r>
              <a:rPr lang="en-US" smtClean="0"/>
              <a:t>9/16/2013,  9/18/2013</a:t>
            </a:r>
            <a:endParaRPr lang="en-US"/>
          </a:p>
        </p:txBody>
      </p:sp>
      <p:sp>
        <p:nvSpPr>
          <p:cNvPr id="8" name="Footer Placeholder 7"/>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9" name="Slide Number Placeholder 8"/>
          <p:cNvSpPr>
            <a:spLocks noGrp="1"/>
          </p:cNvSpPr>
          <p:nvPr>
            <p:ph type="sldNum" sz="quarter" idx="12"/>
          </p:nvPr>
        </p:nvSpPr>
        <p:spPr/>
        <p:txBody>
          <a:bodyPr/>
          <a:lstStyle>
            <a:lvl1pPr>
              <a:defRPr smtClean="0"/>
            </a:lvl1pPr>
          </a:lstStyle>
          <a:p>
            <a:endParaRPr lang="en-US"/>
          </a:p>
          <a:p>
            <a:fld id="{99EC3A42-608B-674B-ACA8-2BD82D06CCC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r>
              <a:rPr lang="en-US" smtClean="0"/>
              <a:t>9/16/2013,  9/18/2013</a:t>
            </a:r>
            <a:endParaRPr lang="en-US"/>
          </a:p>
        </p:txBody>
      </p:sp>
      <p:sp>
        <p:nvSpPr>
          <p:cNvPr id="4" name="Footer Placeholder 3"/>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5" name="Slide Number Placeholder 4"/>
          <p:cNvSpPr>
            <a:spLocks noGrp="1"/>
          </p:cNvSpPr>
          <p:nvPr>
            <p:ph type="sldNum" sz="quarter" idx="12"/>
          </p:nvPr>
        </p:nvSpPr>
        <p:spPr/>
        <p:txBody>
          <a:bodyPr/>
          <a:lstStyle>
            <a:lvl1pPr>
              <a:defRPr smtClean="0"/>
            </a:lvl1pPr>
          </a:lstStyle>
          <a:p>
            <a:endParaRPr lang="en-US"/>
          </a:p>
          <a:p>
            <a:fld id="{027E5B2B-D53F-954B-9943-A4A6D3A81CC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r>
              <a:rPr lang="en-US" smtClean="0"/>
              <a:t>9/16/2013,  9/18/2013</a:t>
            </a:r>
            <a:endParaRPr lang="en-US"/>
          </a:p>
        </p:txBody>
      </p:sp>
      <p:sp>
        <p:nvSpPr>
          <p:cNvPr id="3" name="Footer Placeholder 2"/>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4" name="Slide Number Placeholder 3"/>
          <p:cNvSpPr>
            <a:spLocks noGrp="1"/>
          </p:cNvSpPr>
          <p:nvPr>
            <p:ph type="sldNum" sz="quarter" idx="12"/>
          </p:nvPr>
        </p:nvSpPr>
        <p:spPr/>
        <p:txBody>
          <a:bodyPr/>
          <a:lstStyle>
            <a:lvl1pPr>
              <a:defRPr smtClean="0"/>
            </a:lvl1pPr>
          </a:lstStyle>
          <a:p>
            <a:endParaRPr lang="en-US"/>
          </a:p>
          <a:p>
            <a:fld id="{A69AF48C-C0F9-EE45-B544-A8B7117506D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r>
              <a:rPr lang="en-US" smtClean="0"/>
              <a:t>9/16/2013,  9/18/2013</a:t>
            </a:r>
            <a:endParaRPr lang="en-US"/>
          </a:p>
        </p:txBody>
      </p:sp>
      <p:sp>
        <p:nvSpPr>
          <p:cNvPr id="6" name="Footer Placeholder 5"/>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7" name="Slide Number Placeholder 6"/>
          <p:cNvSpPr>
            <a:spLocks noGrp="1"/>
          </p:cNvSpPr>
          <p:nvPr>
            <p:ph type="sldNum" sz="quarter" idx="12"/>
          </p:nvPr>
        </p:nvSpPr>
        <p:spPr/>
        <p:txBody>
          <a:bodyPr/>
          <a:lstStyle>
            <a:lvl1pPr>
              <a:defRPr smtClean="0"/>
            </a:lvl1pPr>
          </a:lstStyle>
          <a:p>
            <a:endParaRPr lang="en-US"/>
          </a:p>
          <a:p>
            <a:fld id="{36663E85-9125-A448-8EAD-6F55E446B0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r>
              <a:rPr lang="en-US" smtClean="0"/>
              <a:t>9/16/2013,  9/18/2013</a:t>
            </a:r>
            <a:endParaRPr lang="en-US"/>
          </a:p>
        </p:txBody>
      </p:sp>
      <p:sp>
        <p:nvSpPr>
          <p:cNvPr id="6" name="Footer Placeholder 5"/>
          <p:cNvSpPr>
            <a:spLocks noGrp="1"/>
          </p:cNvSpPr>
          <p:nvPr>
            <p:ph type="ftr" sz="quarter" idx="11"/>
          </p:nvPr>
        </p:nvSpPr>
        <p:spPr/>
        <p:txBody>
          <a:bodyPr/>
          <a:lstStyle>
            <a:lvl1pPr>
              <a:defRPr smtClean="0"/>
            </a:lvl1pPr>
          </a:lstStyle>
          <a:p>
            <a:r>
              <a:rPr lang="en-US" smtClean="0"/>
              <a:t>Professor Dong Washington University in St. Louis, MO</a:t>
            </a:r>
            <a:endParaRPr lang="en-US"/>
          </a:p>
        </p:txBody>
      </p:sp>
      <p:sp>
        <p:nvSpPr>
          <p:cNvPr id="7" name="Slide Number Placeholder 6"/>
          <p:cNvSpPr>
            <a:spLocks noGrp="1"/>
          </p:cNvSpPr>
          <p:nvPr>
            <p:ph type="sldNum" sz="quarter" idx="12"/>
          </p:nvPr>
        </p:nvSpPr>
        <p:spPr/>
        <p:txBody>
          <a:bodyPr/>
          <a:lstStyle>
            <a:lvl1pPr>
              <a:defRPr smtClean="0"/>
            </a:lvl1pPr>
          </a:lstStyle>
          <a:p>
            <a:endParaRPr lang="en-US"/>
          </a:p>
          <a:p>
            <a:fld id="{9D2BA293-6782-0244-8C77-A72A3764CF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304800"/>
            <a:ext cx="5829300" cy="1524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33400" y="1905000"/>
            <a:ext cx="5829300" cy="617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14350" y="83058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r>
              <a:rPr lang="en-US" smtClean="0"/>
              <a:t>9/16/2013,  9/18/2013</a:t>
            </a:r>
            <a:endParaRPr lang="en-US" dirty="0"/>
          </a:p>
        </p:txBody>
      </p:sp>
      <p:sp>
        <p:nvSpPr>
          <p:cNvPr id="1029" name="Rectangle 5"/>
          <p:cNvSpPr>
            <a:spLocks noGrp="1" noChangeArrowheads="1"/>
          </p:cNvSpPr>
          <p:nvPr>
            <p:ph type="ftr" sz="quarter" idx="3"/>
          </p:nvPr>
        </p:nvSpPr>
        <p:spPr bwMode="auto">
          <a:xfrm>
            <a:off x="1752600" y="8305800"/>
            <a:ext cx="33528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r>
              <a:rPr lang="en-US" smtClean="0"/>
              <a:t>Professor Dong Washington University in St. Louis, MO</a:t>
            </a:r>
            <a:endParaRPr lang="en-US" dirty="0"/>
          </a:p>
        </p:txBody>
      </p:sp>
      <p:sp>
        <p:nvSpPr>
          <p:cNvPr id="1030" name="Rectangle 6"/>
          <p:cNvSpPr>
            <a:spLocks noGrp="1" noChangeArrowheads="1"/>
          </p:cNvSpPr>
          <p:nvPr>
            <p:ph type="sldNum" sz="quarter" idx="4"/>
          </p:nvPr>
        </p:nvSpPr>
        <p:spPr bwMode="auto">
          <a:xfrm>
            <a:off x="4914900" y="83058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endParaRPr lang="en-US" dirty="0"/>
          </a:p>
          <a:p>
            <a:fld id="{85D39DE6-F2F5-514C-B87E-230C993A880A}" type="slidenum">
              <a:rPr lang="en-US"/>
              <a:pPr/>
              <a:t>‹#›</a:t>
            </a:fld>
            <a:endParaRPr lang="en-US" dirty="0"/>
          </a:p>
        </p:txBody>
      </p:sp>
      <p:sp>
        <p:nvSpPr>
          <p:cNvPr id="1031" name="Line 7"/>
          <p:cNvSpPr>
            <a:spLocks noChangeShapeType="1"/>
          </p:cNvSpPr>
          <p:nvPr/>
        </p:nvSpPr>
        <p:spPr bwMode="auto">
          <a:xfrm>
            <a:off x="514350" y="1524000"/>
            <a:ext cx="58293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pic>
        <p:nvPicPr>
          <p:cNvPr id="1038" name="Picture 14" descr="BS01915_"/>
          <p:cNvPicPr>
            <a:picLocks noChangeAspect="1" noChangeArrowheads="1"/>
          </p:cNvPicPr>
          <p:nvPr userDrawn="1"/>
        </p:nvPicPr>
        <p:blipFill>
          <a:blip r:embed="rId13"/>
          <a:srcRect/>
          <a:stretch>
            <a:fillRect/>
          </a:stretch>
        </p:blipFill>
        <p:spPr bwMode="auto">
          <a:xfrm>
            <a:off x="152400" y="533400"/>
            <a:ext cx="1295400" cy="909638"/>
          </a:xfrm>
          <a:prstGeom prst="rect">
            <a:avLst/>
          </a:prstGeom>
          <a:noFill/>
        </p:spPr>
      </p:pic>
      <p:sp>
        <p:nvSpPr>
          <p:cNvPr id="9" name="Text Box 10"/>
          <p:cNvSpPr txBox="1">
            <a:spLocks noChangeArrowheads="1"/>
          </p:cNvSpPr>
          <p:nvPr userDrawn="1"/>
        </p:nvSpPr>
        <p:spPr bwMode="auto">
          <a:xfrm>
            <a:off x="0" y="76200"/>
            <a:ext cx="1852613" cy="457200"/>
          </a:xfrm>
          <a:prstGeom prst="rect">
            <a:avLst/>
          </a:prstGeom>
          <a:noFill/>
          <a:ln w="9525">
            <a:noFill/>
            <a:miter lim="800000"/>
            <a:headEnd/>
            <a:tailEnd/>
          </a:ln>
          <a:effectLst/>
        </p:spPr>
        <p:txBody>
          <a:bodyPr wrap="none" anchor="ctr">
            <a:spAutoFit/>
          </a:bodyPr>
          <a:lstStyle/>
          <a:p>
            <a:pPr algn="l"/>
            <a:r>
              <a:rPr lang="en-US" sz="1200" dirty="0">
                <a:latin typeface="Century Gothic" pitchFamily="34" charset="0"/>
              </a:rPr>
              <a:t>OSCM 230 </a:t>
            </a:r>
            <a:r>
              <a:rPr lang="en-US" sz="1200" dirty="0" smtClean="0">
                <a:latin typeface="Century Gothic" pitchFamily="34" charset="0"/>
              </a:rPr>
              <a:t>Fall </a:t>
            </a:r>
            <a:r>
              <a:rPr lang="en-US" sz="1200" dirty="0" smtClean="0">
                <a:latin typeface="Century Gothic" pitchFamily="34" charset="0"/>
              </a:rPr>
              <a:t>2013</a:t>
            </a:r>
            <a:endParaRPr lang="en-US" sz="1200" dirty="0">
              <a:latin typeface="Century Gothic" pitchFamily="34" charset="0"/>
            </a:endParaRPr>
          </a:p>
          <a:p>
            <a:pPr algn="l"/>
            <a:r>
              <a:rPr lang="en-US" sz="1200" dirty="0">
                <a:latin typeface="Century Gothic" pitchFamily="34" charset="0"/>
              </a:rPr>
              <a:t>Management Science</a:t>
            </a:r>
            <a:endParaRPr lang="en-US" dirty="0">
              <a:latin typeface="Century Gothic" pitchFamily="34" charset="0"/>
            </a:endParaRPr>
          </a:p>
        </p:txBody>
      </p:sp>
      <p:sp>
        <p:nvSpPr>
          <p:cNvPr id="10" name="Text Box 12"/>
          <p:cNvSpPr txBox="1">
            <a:spLocks noChangeArrowheads="1"/>
          </p:cNvSpPr>
          <p:nvPr userDrawn="1"/>
        </p:nvSpPr>
        <p:spPr bwMode="auto">
          <a:xfrm>
            <a:off x="5019675" y="76200"/>
            <a:ext cx="1820863" cy="457200"/>
          </a:xfrm>
          <a:prstGeom prst="rect">
            <a:avLst/>
          </a:prstGeom>
          <a:noFill/>
          <a:ln w="9525">
            <a:noFill/>
            <a:miter lim="800000"/>
            <a:headEnd/>
            <a:tailEnd/>
          </a:ln>
          <a:effectLst/>
        </p:spPr>
        <p:txBody>
          <a:bodyPr wrap="none" anchor="ctr">
            <a:spAutoFit/>
          </a:bodyPr>
          <a:lstStyle/>
          <a:p>
            <a:pPr algn="r"/>
            <a:r>
              <a:rPr lang="en-US" sz="1200">
                <a:latin typeface="Century Gothic" pitchFamily="34" charset="0"/>
              </a:rPr>
              <a:t>Lecture 5</a:t>
            </a:r>
          </a:p>
          <a:p>
            <a:pPr algn="r"/>
            <a:r>
              <a:rPr lang="en-US" sz="1200">
                <a:latin typeface="Century Gothic" pitchFamily="34" charset="0"/>
              </a:rPr>
              <a:t>Linear Programming III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Century Gothic" charset="0"/>
        </a:defRPr>
      </a:lvl2pPr>
      <a:lvl3pPr algn="l" rtl="0" eaLnBrk="0" fontAlgn="base" hangingPunct="0">
        <a:spcBef>
          <a:spcPct val="0"/>
        </a:spcBef>
        <a:spcAft>
          <a:spcPct val="0"/>
        </a:spcAft>
        <a:defRPr sz="2800">
          <a:solidFill>
            <a:schemeClr val="tx2"/>
          </a:solidFill>
          <a:latin typeface="Century Gothic" charset="0"/>
        </a:defRPr>
      </a:lvl3pPr>
      <a:lvl4pPr algn="l" rtl="0" eaLnBrk="0" fontAlgn="base" hangingPunct="0">
        <a:spcBef>
          <a:spcPct val="0"/>
        </a:spcBef>
        <a:spcAft>
          <a:spcPct val="0"/>
        </a:spcAft>
        <a:defRPr sz="2800">
          <a:solidFill>
            <a:schemeClr val="tx2"/>
          </a:solidFill>
          <a:latin typeface="Century Gothic" charset="0"/>
        </a:defRPr>
      </a:lvl4pPr>
      <a:lvl5pPr algn="l" rtl="0" eaLnBrk="0" fontAlgn="base" hangingPunct="0">
        <a:spcBef>
          <a:spcPct val="0"/>
        </a:spcBef>
        <a:spcAft>
          <a:spcPct val="0"/>
        </a:spcAft>
        <a:defRPr sz="2800">
          <a:solidFill>
            <a:schemeClr val="tx2"/>
          </a:solidFill>
          <a:latin typeface="Century Gothic" charset="0"/>
        </a:defRPr>
      </a:lvl5pPr>
      <a:lvl6pPr marL="457200" algn="l" rtl="0" eaLnBrk="0" fontAlgn="base" hangingPunct="0">
        <a:spcBef>
          <a:spcPct val="0"/>
        </a:spcBef>
        <a:spcAft>
          <a:spcPct val="0"/>
        </a:spcAft>
        <a:defRPr sz="2800">
          <a:solidFill>
            <a:schemeClr val="tx2"/>
          </a:solidFill>
          <a:latin typeface="Century Gothic" charset="0"/>
        </a:defRPr>
      </a:lvl6pPr>
      <a:lvl7pPr marL="914400" algn="l" rtl="0" eaLnBrk="0" fontAlgn="base" hangingPunct="0">
        <a:spcBef>
          <a:spcPct val="0"/>
        </a:spcBef>
        <a:spcAft>
          <a:spcPct val="0"/>
        </a:spcAft>
        <a:defRPr sz="2800">
          <a:solidFill>
            <a:schemeClr val="tx2"/>
          </a:solidFill>
          <a:latin typeface="Century Gothic" charset="0"/>
        </a:defRPr>
      </a:lvl7pPr>
      <a:lvl8pPr marL="1371600" algn="l" rtl="0" eaLnBrk="0" fontAlgn="base" hangingPunct="0">
        <a:spcBef>
          <a:spcPct val="0"/>
        </a:spcBef>
        <a:spcAft>
          <a:spcPct val="0"/>
        </a:spcAft>
        <a:defRPr sz="2800">
          <a:solidFill>
            <a:schemeClr val="tx2"/>
          </a:solidFill>
          <a:latin typeface="Century Gothic" charset="0"/>
        </a:defRPr>
      </a:lvl8pPr>
      <a:lvl9pPr marL="1828800" algn="l" rtl="0" eaLnBrk="0" fontAlgn="base" hangingPunct="0">
        <a:spcBef>
          <a:spcPct val="0"/>
        </a:spcBef>
        <a:spcAft>
          <a:spcPct val="0"/>
        </a:spcAft>
        <a:defRPr sz="2800">
          <a:solidFill>
            <a:schemeClr val="tx2"/>
          </a:solidFill>
          <a:latin typeface="Century Gothic"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12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12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12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1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6.pdf"/></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C1C6E4A2-8FB2-294A-8A12-81E2CFB1AF82}" type="slidenum">
              <a:rPr lang="en-US"/>
              <a:pPr/>
              <a:t>1</a:t>
            </a:fld>
            <a:endParaRPr lang="en-US"/>
          </a:p>
        </p:txBody>
      </p:sp>
      <p:sp>
        <p:nvSpPr>
          <p:cNvPr id="2050" name="Rectangle 2"/>
          <p:cNvSpPr>
            <a:spLocks noGrp="1" noChangeArrowheads="1"/>
          </p:cNvSpPr>
          <p:nvPr>
            <p:ph type="ctrTitle"/>
          </p:nvPr>
        </p:nvSpPr>
        <p:spPr>
          <a:xfrm>
            <a:off x="228600" y="2743200"/>
            <a:ext cx="6248400" cy="1524000"/>
          </a:xfrm>
        </p:spPr>
        <p:txBody>
          <a:bodyPr/>
          <a:lstStyle/>
          <a:p>
            <a:pPr algn="ctr"/>
            <a:r>
              <a:rPr lang="en-US" dirty="0"/>
              <a:t>Lecture </a:t>
            </a:r>
            <a:r>
              <a:rPr lang="en-US" dirty="0" smtClean="0"/>
              <a:t>5</a:t>
            </a:r>
            <a:r>
              <a:rPr lang="en-US" dirty="0"/>
              <a:t/>
            </a:r>
            <a:br>
              <a:rPr lang="en-US" dirty="0"/>
            </a:br>
            <a:r>
              <a:rPr lang="en-US" dirty="0"/>
              <a:t/>
            </a:r>
            <a:br>
              <a:rPr lang="en-US" dirty="0"/>
            </a:br>
            <a:r>
              <a:rPr lang="en-US" dirty="0"/>
              <a:t>Linear Programming III</a:t>
            </a:r>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23F59A6E-4217-4D44-BB1B-31099BD759B6}" type="slidenum">
              <a:rPr lang="en-US"/>
              <a:pPr/>
              <a:t>10</a:t>
            </a:fld>
            <a:endParaRPr lang="en-US"/>
          </a:p>
        </p:txBody>
      </p:sp>
      <p:sp>
        <p:nvSpPr>
          <p:cNvPr id="177154" name="Rectangle 2"/>
          <p:cNvSpPr>
            <a:spLocks noGrp="1" noChangeArrowheads="1"/>
          </p:cNvSpPr>
          <p:nvPr>
            <p:ph type="title"/>
          </p:nvPr>
        </p:nvSpPr>
        <p:spPr/>
        <p:txBody>
          <a:bodyPr/>
          <a:lstStyle/>
          <a:p>
            <a:r>
              <a:rPr lang="en-US"/>
              <a:t>Transportation Problem</a:t>
            </a:r>
          </a:p>
        </p:txBody>
      </p:sp>
      <p:sp>
        <p:nvSpPr>
          <p:cNvPr id="177155" name="Rectangle 3"/>
          <p:cNvSpPr>
            <a:spLocks noGrp="1" noChangeArrowheads="1"/>
          </p:cNvSpPr>
          <p:nvPr>
            <p:ph type="body" idx="1"/>
          </p:nvPr>
        </p:nvSpPr>
        <p:spPr/>
        <p:txBody>
          <a:bodyPr/>
          <a:lstStyle/>
          <a:p>
            <a:pPr>
              <a:buFontTx/>
              <a:buNone/>
            </a:pPr>
            <a:r>
              <a:rPr lang="en-US"/>
              <a:t>1. What must be decided? What are the decision variables? </a:t>
            </a:r>
          </a:p>
          <a:p>
            <a:endParaRPr lang="en-US"/>
          </a:p>
          <a:p>
            <a:endParaRPr lang="en-US"/>
          </a:p>
          <a:p>
            <a:endParaRPr lang="en-US"/>
          </a:p>
          <a:p>
            <a:pPr>
              <a:buFontTx/>
              <a:buNone/>
            </a:pPr>
            <a:r>
              <a:rPr lang="en-US"/>
              <a:t>2. What measure should we use to compare alternative sets of decisions?</a:t>
            </a:r>
          </a:p>
          <a:p>
            <a:pPr>
              <a:buFontTx/>
              <a:buNone/>
            </a:pPr>
            <a:endParaRPr lang="en-US"/>
          </a:p>
          <a:p>
            <a:pPr>
              <a:buFontTx/>
              <a:buNone/>
            </a:pPr>
            <a:endParaRPr lang="en-US"/>
          </a:p>
          <a:p>
            <a:pPr>
              <a:buFontTx/>
              <a:buNone/>
            </a:pPr>
            <a:r>
              <a:rPr lang="en-US"/>
              <a:t>3. What restrictions limit our choices?</a:t>
            </a:r>
            <a:r>
              <a:rPr lang="en-US">
                <a:latin typeface="Lucida Sans" charset="0"/>
              </a:rPr>
              <a:t> </a:t>
            </a: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4. Formulate the objective function:</a:t>
            </a:r>
          </a:p>
          <a:p>
            <a:pPr>
              <a:buFontTx/>
              <a:buNone/>
            </a:pPr>
            <a:endParaRPr lang="en-US"/>
          </a:p>
          <a:p>
            <a:endParaRPr lang="en-US"/>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D1D77C4D-4A9E-B441-814F-8C84961DBC20}" type="slidenum">
              <a:rPr lang="en-US"/>
              <a:pPr/>
              <a:t>11</a:t>
            </a:fld>
            <a:endParaRPr lang="en-US"/>
          </a:p>
        </p:txBody>
      </p:sp>
      <p:sp>
        <p:nvSpPr>
          <p:cNvPr id="178178" name="Rectangle 2"/>
          <p:cNvSpPr>
            <a:spLocks noGrp="1" noChangeArrowheads="1"/>
          </p:cNvSpPr>
          <p:nvPr>
            <p:ph type="title"/>
          </p:nvPr>
        </p:nvSpPr>
        <p:spPr/>
        <p:txBody>
          <a:bodyPr/>
          <a:lstStyle/>
          <a:p>
            <a:r>
              <a:rPr lang="en-US"/>
              <a:t>Transportation Problem</a:t>
            </a:r>
          </a:p>
        </p:txBody>
      </p:sp>
      <p:sp>
        <p:nvSpPr>
          <p:cNvPr id="178179" name="Rectangle 3"/>
          <p:cNvSpPr>
            <a:spLocks noGrp="1" noChangeArrowheads="1"/>
          </p:cNvSpPr>
          <p:nvPr>
            <p:ph type="body" idx="1"/>
          </p:nvPr>
        </p:nvSpPr>
        <p:spPr/>
        <p:txBody>
          <a:bodyPr/>
          <a:lstStyle/>
          <a:p>
            <a:pPr>
              <a:buFontTx/>
              <a:buNone/>
            </a:pPr>
            <a:r>
              <a:rPr lang="en-US"/>
              <a:t>5. Formulate the constraints:</a:t>
            </a:r>
          </a:p>
          <a:p>
            <a:endParaRPr lang="en-US"/>
          </a:p>
          <a:p>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6. Do we need non-negativity constraints?</a:t>
            </a:r>
          </a:p>
          <a:p>
            <a:endParaRPr lang="en-US"/>
          </a:p>
          <a:p>
            <a:endParaRPr lang="en-US"/>
          </a:p>
          <a:p>
            <a:pPr>
              <a:buFontTx/>
              <a:buNone/>
            </a:pPr>
            <a:r>
              <a:rPr lang="en-US"/>
              <a:t>7. Write down the total problem formulation:</a:t>
            </a:r>
          </a:p>
          <a:p>
            <a:endParaRPr lang="en-US"/>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endParaRPr lang="en-US"/>
          </a:p>
          <a:p>
            <a:fld id="{F36ECC72-DAE5-A84C-87ED-6FDF22906014}" type="slidenum">
              <a:rPr lang="en-US"/>
              <a:pPr/>
              <a:t>12</a:t>
            </a:fld>
            <a:endParaRPr lang="en-US"/>
          </a:p>
        </p:txBody>
      </p:sp>
      <p:sp>
        <p:nvSpPr>
          <p:cNvPr id="179202" name="Rectangle 2"/>
          <p:cNvSpPr>
            <a:spLocks noGrp="1" noChangeArrowheads="1"/>
          </p:cNvSpPr>
          <p:nvPr>
            <p:ph type="title"/>
          </p:nvPr>
        </p:nvSpPr>
        <p:spPr>
          <a:xfrm>
            <a:off x="1143000" y="457200"/>
            <a:ext cx="5829300" cy="1524000"/>
          </a:xfrm>
        </p:spPr>
        <p:txBody>
          <a:bodyPr/>
          <a:lstStyle/>
          <a:p>
            <a:r>
              <a:rPr lang="en-US" sz="2400"/>
              <a:t>Network Model:  Assignment Problem</a:t>
            </a:r>
            <a:endParaRPr lang="en-US"/>
          </a:p>
        </p:txBody>
      </p:sp>
      <p:sp>
        <p:nvSpPr>
          <p:cNvPr id="179203" name="Rectangle 3"/>
          <p:cNvSpPr>
            <a:spLocks noGrp="1" noChangeArrowheads="1"/>
          </p:cNvSpPr>
          <p:nvPr>
            <p:ph type="body" idx="1"/>
          </p:nvPr>
        </p:nvSpPr>
        <p:spPr>
          <a:xfrm>
            <a:off x="533400" y="1676400"/>
            <a:ext cx="5829300" cy="6400800"/>
          </a:xfrm>
        </p:spPr>
        <p:txBody>
          <a:bodyPr/>
          <a:lstStyle/>
          <a:p>
            <a:pPr marL="0" indent="0" algn="just">
              <a:buFontTx/>
              <a:buNone/>
            </a:pPr>
            <a:r>
              <a:rPr lang="en-US" sz="1600" dirty="0"/>
              <a:t>Coach </a:t>
            </a:r>
            <a:r>
              <a:rPr lang="en-US" sz="1600" dirty="0" err="1"/>
              <a:t>Kemppel</a:t>
            </a:r>
            <a:r>
              <a:rPr lang="en-US" sz="1600" dirty="0"/>
              <a:t> is the coach of the Buchanan Swim Club’s co-ed team. Her team competes against other swim clubs, and a perennial question for the coach is how to organize the medley relay team. The medley relay requires each of four swimmers to swim a different stroke: </a:t>
            </a:r>
            <a:r>
              <a:rPr lang="en-US" sz="1600" b="1" dirty="0"/>
              <a:t>butterfly, breaststroke, backstroke, and freestyle</a:t>
            </a:r>
            <a:r>
              <a:rPr lang="en-US" sz="1600" dirty="0"/>
              <a:t>. The relay is the final event in the competition, and the outcome of the swim meet often depends on the performance of the relay team.</a:t>
            </a:r>
          </a:p>
          <a:p>
            <a:pPr marL="0" indent="0" algn="just">
              <a:buFontTx/>
              <a:buNone/>
            </a:pPr>
            <a:r>
              <a:rPr lang="en-US" sz="1600" dirty="0"/>
              <a:t>During practice, Coach </a:t>
            </a:r>
            <a:r>
              <a:rPr lang="en-US" sz="1600" dirty="0" err="1"/>
              <a:t>Kemppel</a:t>
            </a:r>
            <a:r>
              <a:rPr lang="en-US" sz="1600" dirty="0"/>
              <a:t> has asked each of her top four swimmers to try each of the four stokes, and she has tracked their times (in seconds), as shown in the following table.</a:t>
            </a:r>
          </a:p>
          <a:p>
            <a:pPr marL="0" indent="0">
              <a:buFontTx/>
              <a:buNone/>
            </a:pPr>
            <a:r>
              <a:rPr lang="en-US" sz="1600" dirty="0"/>
              <a:t>                                              </a:t>
            </a:r>
            <a:r>
              <a:rPr lang="en-US" sz="1600" u="sng" dirty="0"/>
              <a:t>Stroke</a:t>
            </a:r>
            <a:endParaRPr lang="en-US" sz="1600" dirty="0"/>
          </a:p>
          <a:p>
            <a:pPr marL="0" indent="0">
              <a:buFontTx/>
              <a:buNone/>
            </a:pPr>
            <a:r>
              <a:rPr lang="en-US" sz="1600" dirty="0"/>
              <a:t>	            </a:t>
            </a:r>
            <a:r>
              <a:rPr lang="en-US" sz="1600" u="sng" dirty="0"/>
              <a:t>BF</a:t>
            </a:r>
            <a:r>
              <a:rPr lang="en-US" sz="1600" dirty="0"/>
              <a:t>       </a:t>
            </a:r>
            <a:r>
              <a:rPr lang="en-US" sz="1600" u="sng" dirty="0"/>
              <a:t>BR</a:t>
            </a:r>
            <a:r>
              <a:rPr lang="en-US" sz="1600" dirty="0"/>
              <a:t>       </a:t>
            </a:r>
            <a:r>
              <a:rPr lang="en-US" sz="1600" u="sng" dirty="0"/>
              <a:t>BK</a:t>
            </a:r>
            <a:r>
              <a:rPr lang="en-US" sz="1600" dirty="0"/>
              <a:t>     </a:t>
            </a:r>
            <a:r>
              <a:rPr lang="en-US" sz="1600" u="sng" dirty="0"/>
              <a:t>FR</a:t>
            </a:r>
            <a:r>
              <a:rPr lang="en-US" sz="1600" dirty="0"/>
              <a:t> </a:t>
            </a:r>
          </a:p>
          <a:p>
            <a:pPr marL="0" indent="0">
              <a:buFontTx/>
              <a:buNone/>
            </a:pPr>
            <a:r>
              <a:rPr lang="en-US" sz="1600" dirty="0"/>
              <a:t>          Todd        38       75     44       27  </a:t>
            </a:r>
          </a:p>
          <a:p>
            <a:pPr marL="0" indent="0">
              <a:buFontTx/>
              <a:buNone/>
            </a:pPr>
            <a:r>
              <a:rPr lang="en-US" sz="1600" dirty="0"/>
              <a:t>          </a:t>
            </a:r>
            <a:r>
              <a:rPr lang="en-US" sz="1600" dirty="0" err="1"/>
              <a:t>Besty</a:t>
            </a:r>
            <a:r>
              <a:rPr lang="en-US" sz="1600" dirty="0"/>
              <a:t>        34       76     43       25</a:t>
            </a:r>
          </a:p>
          <a:p>
            <a:pPr marL="0" indent="0">
              <a:buFontTx/>
              <a:buNone/>
            </a:pPr>
            <a:r>
              <a:rPr lang="en-US" sz="1600" dirty="0"/>
              <a:t>          Lee           41       71     41       26</a:t>
            </a:r>
          </a:p>
          <a:p>
            <a:pPr marL="0" indent="0">
              <a:buFontTx/>
              <a:buNone/>
            </a:pPr>
            <a:r>
              <a:rPr lang="en-US" sz="1600" dirty="0"/>
              <a:t>         </a:t>
            </a:r>
            <a:r>
              <a:rPr lang="en-US" sz="1600" dirty="0" err="1"/>
              <a:t>Carly</a:t>
            </a:r>
            <a:r>
              <a:rPr lang="en-US" sz="1600" dirty="0"/>
              <a:t>         33       80     45       30</a:t>
            </a:r>
          </a:p>
          <a:p>
            <a:pPr marL="0" indent="0">
              <a:buFontTx/>
              <a:buNone/>
            </a:pPr>
            <a:r>
              <a:rPr lang="en-US" sz="1600" dirty="0"/>
              <a:t>	</a:t>
            </a:r>
          </a:p>
          <a:p>
            <a:pPr marL="0" indent="0" algn="just">
              <a:buFontTx/>
              <a:buNone/>
            </a:pPr>
            <a:r>
              <a:rPr lang="en-US" sz="1600" dirty="0"/>
              <a:t>With this information, Coach </a:t>
            </a:r>
            <a:r>
              <a:rPr lang="en-US" sz="1600" dirty="0" err="1"/>
              <a:t>Kemppel</a:t>
            </a:r>
            <a:r>
              <a:rPr lang="en-US" sz="1600" dirty="0"/>
              <a:t> is ready to assign swimmers to stokes in the relay race, but she can see that a lot of combinations are possible. Formulate a linear programming model to help Coach </a:t>
            </a:r>
          </a:p>
          <a:p>
            <a:pPr marL="0" indent="0" algn="just">
              <a:buFontTx/>
              <a:buNone/>
            </a:pPr>
            <a:r>
              <a:rPr lang="en-US" sz="1600" dirty="0" err="1"/>
              <a:t>Kemppel</a:t>
            </a:r>
            <a:r>
              <a:rPr lang="en-US" sz="1600" dirty="0"/>
              <a:t> make this decision.</a:t>
            </a:r>
          </a:p>
          <a:p>
            <a:pPr marL="0" indent="0">
              <a:buFontTx/>
              <a:buNone/>
            </a:pPr>
            <a:endParaRPr lang="en-US" sz="1600" dirty="0"/>
          </a:p>
        </p:txBody>
      </p:sp>
      <p:pic>
        <p:nvPicPr>
          <p:cNvPr id="179205" name="Picture 5" descr="MCj02309110000[1]"/>
          <p:cNvPicPr>
            <a:picLocks noChangeAspect="1" noChangeArrowheads="1"/>
          </p:cNvPicPr>
          <p:nvPr/>
        </p:nvPicPr>
        <p:blipFill>
          <a:blip r:embed="rId3"/>
          <a:srcRect/>
          <a:stretch>
            <a:fillRect/>
          </a:stretch>
        </p:blipFill>
        <p:spPr bwMode="auto">
          <a:xfrm>
            <a:off x="4648200" y="7740650"/>
            <a:ext cx="2224088" cy="946150"/>
          </a:xfrm>
          <a:prstGeom prst="rect">
            <a:avLst/>
          </a:prstGeom>
          <a:noFill/>
        </p:spPr>
      </p:pic>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half" idx="10"/>
          </p:nvPr>
        </p:nvSpPr>
        <p:spPr/>
        <p:txBody>
          <a:bodyPr/>
          <a:lstStyle/>
          <a:p>
            <a:r>
              <a:rPr lang="en-US" smtClean="0"/>
              <a:t>9/16/2013,  9/18/2013</a:t>
            </a:r>
            <a:endParaRPr lang="en-US"/>
          </a:p>
        </p:txBody>
      </p:sp>
      <p:sp>
        <p:nvSpPr>
          <p:cNvPr id="33" name="Slide Number Placeholder 5"/>
          <p:cNvSpPr>
            <a:spLocks noGrp="1"/>
          </p:cNvSpPr>
          <p:nvPr>
            <p:ph type="sldNum" sz="quarter" idx="12"/>
          </p:nvPr>
        </p:nvSpPr>
        <p:spPr/>
        <p:txBody>
          <a:bodyPr/>
          <a:lstStyle/>
          <a:p>
            <a:endParaRPr lang="en-US"/>
          </a:p>
          <a:p>
            <a:fld id="{BFF271DE-3705-9541-A146-D7C7BBEE62F8}" type="slidenum">
              <a:rPr lang="en-US"/>
              <a:pPr/>
              <a:t>13</a:t>
            </a:fld>
            <a:endParaRPr lang="en-US"/>
          </a:p>
        </p:txBody>
      </p:sp>
      <p:sp>
        <p:nvSpPr>
          <p:cNvPr id="181250" name="Rectangle 2"/>
          <p:cNvSpPr>
            <a:spLocks noGrp="1" noChangeArrowheads="1"/>
          </p:cNvSpPr>
          <p:nvPr>
            <p:ph type="title"/>
          </p:nvPr>
        </p:nvSpPr>
        <p:spPr/>
        <p:txBody>
          <a:bodyPr/>
          <a:lstStyle/>
          <a:p>
            <a:r>
              <a:rPr lang="en-US" sz="2400"/>
              <a:t>Assignment Problem</a:t>
            </a:r>
          </a:p>
        </p:txBody>
      </p:sp>
      <p:sp>
        <p:nvSpPr>
          <p:cNvPr id="181251" name="Rectangle 3"/>
          <p:cNvSpPr>
            <a:spLocks noGrp="1" noChangeArrowheads="1"/>
          </p:cNvSpPr>
          <p:nvPr>
            <p:ph type="body" idx="1"/>
          </p:nvPr>
        </p:nvSpPr>
        <p:spPr/>
        <p:txBody>
          <a:bodyPr/>
          <a:lstStyle/>
          <a:p>
            <a:r>
              <a:rPr lang="en-US" dirty="0">
                <a:solidFill>
                  <a:schemeClr val="tx2"/>
                </a:solidFill>
              </a:rPr>
              <a:t>Data for the Assignment Problem:</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Decision Variables:</a:t>
            </a:r>
          </a:p>
          <a:p>
            <a:pPr lvl="1">
              <a:buFontTx/>
              <a:buNone/>
            </a:pPr>
            <a:r>
              <a:rPr lang="en-US" b="1" dirty="0" err="1"/>
              <a:t>x</a:t>
            </a:r>
            <a:r>
              <a:rPr lang="en-US" b="1" baseline="-25000" dirty="0" err="1"/>
              <a:t>ij</a:t>
            </a:r>
            <a:r>
              <a:rPr lang="en-US" b="1" dirty="0"/>
              <a:t> =1 assign swimmer </a:t>
            </a:r>
            <a:r>
              <a:rPr lang="en-US" b="1" dirty="0" err="1"/>
              <a:t>i</a:t>
            </a:r>
            <a:r>
              <a:rPr lang="en-US" b="1" dirty="0"/>
              <a:t> to stroke </a:t>
            </a:r>
            <a:r>
              <a:rPr lang="en-US" b="1" dirty="0" err="1"/>
              <a:t>j</a:t>
            </a:r>
            <a:endParaRPr lang="en-US" b="1" dirty="0"/>
          </a:p>
          <a:p>
            <a:pPr lvl="1">
              <a:buFontTx/>
              <a:buNone/>
            </a:pPr>
            <a:r>
              <a:rPr lang="en-US" b="1" dirty="0"/>
              <a:t>     =0 not assign swimmer </a:t>
            </a:r>
            <a:r>
              <a:rPr lang="en-US" b="1" dirty="0" err="1"/>
              <a:t>i</a:t>
            </a:r>
            <a:r>
              <a:rPr lang="en-US" b="1" dirty="0"/>
              <a:t> to stroke </a:t>
            </a:r>
            <a:r>
              <a:rPr lang="en-US" b="1" dirty="0" err="1"/>
              <a:t>j</a:t>
            </a:r>
            <a:endParaRPr lang="en-US" b="1" dirty="0"/>
          </a:p>
          <a:p>
            <a:pPr lvl="1">
              <a:buFontTx/>
              <a:buNone/>
            </a:pPr>
            <a:r>
              <a:rPr lang="en-US" b="1" dirty="0" err="1"/>
              <a:t>i</a:t>
            </a:r>
            <a:r>
              <a:rPr lang="en-US" b="1" dirty="0"/>
              <a:t>=A, B, C,D, </a:t>
            </a:r>
            <a:r>
              <a:rPr lang="en-US" b="1" dirty="0" err="1"/>
              <a:t>j</a:t>
            </a:r>
            <a:r>
              <a:rPr lang="en-US" b="1" dirty="0"/>
              <a:t>=1,2,3,4</a:t>
            </a:r>
          </a:p>
          <a:p>
            <a:pPr lvl="1">
              <a:buFontTx/>
              <a:buNone/>
            </a:pPr>
            <a:r>
              <a:rPr lang="en-US" dirty="0">
                <a:solidFill>
                  <a:schemeClr val="tx2"/>
                </a:solidFill>
              </a:rPr>
              <a:t>		</a:t>
            </a:r>
            <a:r>
              <a:rPr lang="en-US" dirty="0"/>
              <a:t>	</a:t>
            </a:r>
          </a:p>
          <a:p>
            <a:r>
              <a:rPr lang="en-US" dirty="0">
                <a:solidFill>
                  <a:schemeClr val="tx2"/>
                </a:solidFill>
              </a:rPr>
              <a:t>Objective Function</a:t>
            </a:r>
          </a:p>
          <a:p>
            <a:pPr lvl="1">
              <a:buFontTx/>
              <a:buNone/>
            </a:pPr>
            <a:r>
              <a:rPr lang="en-US" dirty="0" smtClean="0">
                <a:solidFill>
                  <a:schemeClr val="tx2"/>
                </a:solidFill>
              </a:rPr>
              <a:t>	</a:t>
            </a:r>
            <a:endParaRPr lang="en-US" b="1" dirty="0" smtClean="0">
              <a:sym typeface="Symbol" charset="2"/>
            </a:endParaRPr>
          </a:p>
          <a:p>
            <a:pPr lvl="1">
              <a:buFontTx/>
              <a:buNone/>
            </a:pPr>
            <a:endParaRPr lang="en-US" b="1" dirty="0">
              <a:sym typeface="Symbol" charset="2"/>
            </a:endParaRPr>
          </a:p>
          <a:p>
            <a:pPr lvl="1">
              <a:buFontTx/>
              <a:buNone/>
            </a:pPr>
            <a:r>
              <a:rPr lang="en-US" b="1" dirty="0" err="1">
                <a:sym typeface="Symbol" charset="2"/>
              </a:rPr>
              <a:t>t</a:t>
            </a:r>
            <a:r>
              <a:rPr lang="en-US" b="1" baseline="-25000" dirty="0" err="1">
                <a:sym typeface="Symbol" charset="2"/>
              </a:rPr>
              <a:t>ij</a:t>
            </a:r>
            <a:r>
              <a:rPr lang="en-US" b="1" dirty="0">
                <a:sym typeface="Symbol" charset="2"/>
              </a:rPr>
              <a:t> is the time that swimmer </a:t>
            </a:r>
            <a:r>
              <a:rPr lang="en-US" b="1" dirty="0" err="1">
                <a:sym typeface="Symbol" charset="2"/>
              </a:rPr>
              <a:t>i</a:t>
            </a:r>
            <a:r>
              <a:rPr lang="en-US" b="1" dirty="0">
                <a:sym typeface="Symbol" charset="2"/>
              </a:rPr>
              <a:t> swims stroke </a:t>
            </a:r>
            <a:r>
              <a:rPr lang="en-US" b="1" dirty="0" err="1">
                <a:sym typeface="Symbol" charset="2"/>
              </a:rPr>
              <a:t>j</a:t>
            </a:r>
            <a:endParaRPr lang="en-US" b="1" baseline="-25000" dirty="0">
              <a:sym typeface="Symbol" charset="2"/>
            </a:endParaRPr>
          </a:p>
        </p:txBody>
      </p:sp>
      <p:pic>
        <p:nvPicPr>
          <p:cNvPr id="181253" name="Picture 5" descr="MCj02309110000[1]"/>
          <p:cNvPicPr>
            <a:picLocks noChangeAspect="1" noChangeArrowheads="1"/>
          </p:cNvPicPr>
          <p:nvPr/>
        </p:nvPicPr>
        <p:blipFill>
          <a:blip r:embed="rId3"/>
          <a:srcRect/>
          <a:stretch>
            <a:fillRect/>
          </a:stretch>
        </p:blipFill>
        <p:spPr bwMode="auto">
          <a:xfrm>
            <a:off x="4633913" y="7696200"/>
            <a:ext cx="2224087" cy="946150"/>
          </a:xfrm>
          <a:prstGeom prst="rect">
            <a:avLst/>
          </a:prstGeom>
          <a:noFill/>
        </p:spPr>
      </p:pic>
      <p:sp>
        <p:nvSpPr>
          <p:cNvPr id="181254" name="Oval 6"/>
          <p:cNvSpPr>
            <a:spLocks noChangeArrowheads="1"/>
          </p:cNvSpPr>
          <p:nvPr/>
        </p:nvSpPr>
        <p:spPr bwMode="auto">
          <a:xfrm>
            <a:off x="1676400" y="2514600"/>
            <a:ext cx="76200" cy="762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81255" name="Oval 7"/>
          <p:cNvSpPr>
            <a:spLocks noChangeArrowheads="1"/>
          </p:cNvSpPr>
          <p:nvPr/>
        </p:nvSpPr>
        <p:spPr bwMode="auto">
          <a:xfrm>
            <a:off x="1676400" y="3048000"/>
            <a:ext cx="76200" cy="762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81256" name="Oval 8"/>
          <p:cNvSpPr>
            <a:spLocks noChangeArrowheads="1"/>
          </p:cNvSpPr>
          <p:nvPr/>
        </p:nvSpPr>
        <p:spPr bwMode="auto">
          <a:xfrm>
            <a:off x="1676400" y="3581400"/>
            <a:ext cx="76200" cy="762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81257" name="Oval 9"/>
          <p:cNvSpPr>
            <a:spLocks noChangeArrowheads="1"/>
          </p:cNvSpPr>
          <p:nvPr/>
        </p:nvSpPr>
        <p:spPr bwMode="auto">
          <a:xfrm>
            <a:off x="1676400" y="4114800"/>
            <a:ext cx="76200" cy="7620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81258" name="Oval 10"/>
          <p:cNvSpPr>
            <a:spLocks noChangeArrowheads="1"/>
          </p:cNvSpPr>
          <p:nvPr/>
        </p:nvSpPr>
        <p:spPr bwMode="auto">
          <a:xfrm>
            <a:off x="3429000" y="2514600"/>
            <a:ext cx="76200" cy="76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259" name="Oval 11"/>
          <p:cNvSpPr>
            <a:spLocks noChangeArrowheads="1"/>
          </p:cNvSpPr>
          <p:nvPr/>
        </p:nvSpPr>
        <p:spPr bwMode="auto">
          <a:xfrm>
            <a:off x="3429000" y="3048000"/>
            <a:ext cx="76200" cy="76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260" name="Oval 12"/>
          <p:cNvSpPr>
            <a:spLocks noChangeArrowheads="1"/>
          </p:cNvSpPr>
          <p:nvPr/>
        </p:nvSpPr>
        <p:spPr bwMode="auto">
          <a:xfrm>
            <a:off x="3429000" y="3581400"/>
            <a:ext cx="76200" cy="76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261" name="Oval 13"/>
          <p:cNvSpPr>
            <a:spLocks noChangeArrowheads="1"/>
          </p:cNvSpPr>
          <p:nvPr/>
        </p:nvSpPr>
        <p:spPr bwMode="auto">
          <a:xfrm>
            <a:off x="3429000" y="4114800"/>
            <a:ext cx="76200" cy="76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cxnSp>
        <p:nvCxnSpPr>
          <p:cNvPr id="181262" name="AutoShape 14"/>
          <p:cNvCxnSpPr>
            <a:cxnSpLocks noChangeShapeType="1"/>
            <a:stCxn id="181254" idx="6"/>
            <a:endCxn id="181258" idx="2"/>
          </p:cNvCxnSpPr>
          <p:nvPr/>
        </p:nvCxnSpPr>
        <p:spPr bwMode="auto">
          <a:xfrm>
            <a:off x="1752600" y="2552700"/>
            <a:ext cx="1676400" cy="0"/>
          </a:xfrm>
          <a:prstGeom prst="straightConnector1">
            <a:avLst/>
          </a:prstGeom>
          <a:noFill/>
          <a:ln w="3175">
            <a:solidFill>
              <a:schemeClr val="tx1"/>
            </a:solidFill>
            <a:round/>
            <a:headEnd/>
            <a:tailEnd/>
          </a:ln>
          <a:effectLst/>
        </p:spPr>
      </p:cxnSp>
      <p:cxnSp>
        <p:nvCxnSpPr>
          <p:cNvPr id="181263" name="AutoShape 15"/>
          <p:cNvCxnSpPr>
            <a:cxnSpLocks noChangeShapeType="1"/>
            <a:stCxn id="181254" idx="6"/>
            <a:endCxn id="181259" idx="2"/>
          </p:cNvCxnSpPr>
          <p:nvPr/>
        </p:nvCxnSpPr>
        <p:spPr bwMode="auto">
          <a:xfrm>
            <a:off x="1752600" y="2552700"/>
            <a:ext cx="1676400" cy="533400"/>
          </a:xfrm>
          <a:prstGeom prst="straightConnector1">
            <a:avLst/>
          </a:prstGeom>
          <a:noFill/>
          <a:ln w="9525">
            <a:solidFill>
              <a:schemeClr val="tx1"/>
            </a:solidFill>
            <a:round/>
            <a:headEnd/>
            <a:tailEnd/>
          </a:ln>
          <a:effectLst/>
        </p:spPr>
      </p:cxnSp>
      <p:cxnSp>
        <p:nvCxnSpPr>
          <p:cNvPr id="181264" name="AutoShape 16"/>
          <p:cNvCxnSpPr>
            <a:cxnSpLocks noChangeShapeType="1"/>
            <a:stCxn id="181254" idx="6"/>
            <a:endCxn id="181260" idx="2"/>
          </p:cNvCxnSpPr>
          <p:nvPr/>
        </p:nvCxnSpPr>
        <p:spPr bwMode="auto">
          <a:xfrm>
            <a:off x="1752600" y="2552700"/>
            <a:ext cx="1676400" cy="1066800"/>
          </a:xfrm>
          <a:prstGeom prst="straightConnector1">
            <a:avLst/>
          </a:prstGeom>
          <a:noFill/>
          <a:ln w="9525">
            <a:solidFill>
              <a:schemeClr val="tx1"/>
            </a:solidFill>
            <a:round/>
            <a:headEnd/>
            <a:tailEnd/>
          </a:ln>
          <a:effectLst/>
        </p:spPr>
      </p:cxnSp>
      <p:cxnSp>
        <p:nvCxnSpPr>
          <p:cNvPr id="181265" name="AutoShape 17"/>
          <p:cNvCxnSpPr>
            <a:cxnSpLocks noChangeShapeType="1"/>
            <a:stCxn id="181254" idx="6"/>
            <a:endCxn id="181261" idx="2"/>
          </p:cNvCxnSpPr>
          <p:nvPr/>
        </p:nvCxnSpPr>
        <p:spPr bwMode="auto">
          <a:xfrm>
            <a:off x="1752600" y="2552700"/>
            <a:ext cx="1676400" cy="1600200"/>
          </a:xfrm>
          <a:prstGeom prst="straightConnector1">
            <a:avLst/>
          </a:prstGeom>
          <a:noFill/>
          <a:ln w="9525">
            <a:solidFill>
              <a:schemeClr val="tx1"/>
            </a:solidFill>
            <a:round/>
            <a:headEnd/>
            <a:tailEnd/>
          </a:ln>
          <a:effectLst/>
        </p:spPr>
      </p:cxnSp>
      <p:cxnSp>
        <p:nvCxnSpPr>
          <p:cNvPr id="181266" name="AutoShape 18"/>
          <p:cNvCxnSpPr>
            <a:cxnSpLocks noChangeShapeType="1"/>
            <a:stCxn id="181255" idx="6"/>
            <a:endCxn id="181258" idx="2"/>
          </p:cNvCxnSpPr>
          <p:nvPr/>
        </p:nvCxnSpPr>
        <p:spPr bwMode="auto">
          <a:xfrm flipV="1">
            <a:off x="1752600" y="2552700"/>
            <a:ext cx="1676400" cy="533400"/>
          </a:xfrm>
          <a:prstGeom prst="straightConnector1">
            <a:avLst/>
          </a:prstGeom>
          <a:noFill/>
          <a:ln w="9525">
            <a:solidFill>
              <a:schemeClr val="tx1"/>
            </a:solidFill>
            <a:round/>
            <a:headEnd/>
            <a:tailEnd/>
          </a:ln>
          <a:effectLst/>
        </p:spPr>
      </p:cxnSp>
      <p:cxnSp>
        <p:nvCxnSpPr>
          <p:cNvPr id="181267" name="AutoShape 19"/>
          <p:cNvCxnSpPr>
            <a:cxnSpLocks noChangeShapeType="1"/>
            <a:stCxn id="181255" idx="6"/>
            <a:endCxn id="181259" idx="2"/>
          </p:cNvCxnSpPr>
          <p:nvPr/>
        </p:nvCxnSpPr>
        <p:spPr bwMode="auto">
          <a:xfrm>
            <a:off x="1752600" y="3086100"/>
            <a:ext cx="1676400" cy="0"/>
          </a:xfrm>
          <a:prstGeom prst="straightConnector1">
            <a:avLst/>
          </a:prstGeom>
          <a:noFill/>
          <a:ln w="9525">
            <a:solidFill>
              <a:schemeClr val="tx1"/>
            </a:solidFill>
            <a:round/>
            <a:headEnd/>
            <a:tailEnd/>
          </a:ln>
          <a:effectLst/>
        </p:spPr>
      </p:cxnSp>
      <p:cxnSp>
        <p:nvCxnSpPr>
          <p:cNvPr id="181268" name="AutoShape 20"/>
          <p:cNvCxnSpPr>
            <a:cxnSpLocks noChangeShapeType="1"/>
            <a:stCxn id="181255" idx="6"/>
            <a:endCxn id="181260" idx="2"/>
          </p:cNvCxnSpPr>
          <p:nvPr/>
        </p:nvCxnSpPr>
        <p:spPr bwMode="auto">
          <a:xfrm>
            <a:off x="1752600" y="3086100"/>
            <a:ext cx="1676400" cy="533400"/>
          </a:xfrm>
          <a:prstGeom prst="straightConnector1">
            <a:avLst/>
          </a:prstGeom>
          <a:noFill/>
          <a:ln w="9525">
            <a:solidFill>
              <a:schemeClr val="tx1"/>
            </a:solidFill>
            <a:round/>
            <a:headEnd/>
            <a:tailEnd/>
          </a:ln>
          <a:effectLst/>
        </p:spPr>
      </p:cxnSp>
      <p:cxnSp>
        <p:nvCxnSpPr>
          <p:cNvPr id="181269" name="AutoShape 21"/>
          <p:cNvCxnSpPr>
            <a:cxnSpLocks noChangeShapeType="1"/>
            <a:stCxn id="181255" idx="6"/>
            <a:endCxn id="181261" idx="2"/>
          </p:cNvCxnSpPr>
          <p:nvPr/>
        </p:nvCxnSpPr>
        <p:spPr bwMode="auto">
          <a:xfrm>
            <a:off x="1752600" y="3086100"/>
            <a:ext cx="1676400" cy="1066800"/>
          </a:xfrm>
          <a:prstGeom prst="straightConnector1">
            <a:avLst/>
          </a:prstGeom>
          <a:noFill/>
          <a:ln w="9525">
            <a:solidFill>
              <a:schemeClr val="tx1"/>
            </a:solidFill>
            <a:round/>
            <a:headEnd/>
            <a:tailEnd/>
          </a:ln>
          <a:effectLst/>
        </p:spPr>
      </p:cxnSp>
      <p:cxnSp>
        <p:nvCxnSpPr>
          <p:cNvPr id="181270" name="AutoShape 22"/>
          <p:cNvCxnSpPr>
            <a:cxnSpLocks noChangeShapeType="1"/>
            <a:stCxn id="181256" idx="6"/>
            <a:endCxn id="181258" idx="2"/>
          </p:cNvCxnSpPr>
          <p:nvPr/>
        </p:nvCxnSpPr>
        <p:spPr bwMode="auto">
          <a:xfrm flipV="1">
            <a:off x="1752600" y="2552700"/>
            <a:ext cx="1676400" cy="1066800"/>
          </a:xfrm>
          <a:prstGeom prst="straightConnector1">
            <a:avLst/>
          </a:prstGeom>
          <a:noFill/>
          <a:ln w="9525">
            <a:solidFill>
              <a:schemeClr val="tx1"/>
            </a:solidFill>
            <a:round/>
            <a:headEnd/>
            <a:tailEnd/>
          </a:ln>
          <a:effectLst/>
        </p:spPr>
      </p:cxnSp>
      <p:cxnSp>
        <p:nvCxnSpPr>
          <p:cNvPr id="181271" name="AutoShape 23"/>
          <p:cNvCxnSpPr>
            <a:cxnSpLocks noChangeShapeType="1"/>
            <a:stCxn id="181256" idx="6"/>
            <a:endCxn id="181259" idx="2"/>
          </p:cNvCxnSpPr>
          <p:nvPr/>
        </p:nvCxnSpPr>
        <p:spPr bwMode="auto">
          <a:xfrm flipV="1">
            <a:off x="1752600" y="3086100"/>
            <a:ext cx="1676400" cy="533400"/>
          </a:xfrm>
          <a:prstGeom prst="straightConnector1">
            <a:avLst/>
          </a:prstGeom>
          <a:noFill/>
          <a:ln w="9525">
            <a:solidFill>
              <a:schemeClr val="tx1"/>
            </a:solidFill>
            <a:round/>
            <a:headEnd/>
            <a:tailEnd/>
          </a:ln>
          <a:effectLst/>
        </p:spPr>
      </p:cxnSp>
      <p:cxnSp>
        <p:nvCxnSpPr>
          <p:cNvPr id="181272" name="AutoShape 24"/>
          <p:cNvCxnSpPr>
            <a:cxnSpLocks noChangeShapeType="1"/>
            <a:stCxn id="181256" idx="6"/>
            <a:endCxn id="181260" idx="2"/>
          </p:cNvCxnSpPr>
          <p:nvPr/>
        </p:nvCxnSpPr>
        <p:spPr bwMode="auto">
          <a:xfrm>
            <a:off x="1752600" y="3619500"/>
            <a:ext cx="1676400" cy="0"/>
          </a:xfrm>
          <a:prstGeom prst="straightConnector1">
            <a:avLst/>
          </a:prstGeom>
          <a:noFill/>
          <a:ln w="9525">
            <a:solidFill>
              <a:schemeClr val="tx1"/>
            </a:solidFill>
            <a:round/>
            <a:headEnd/>
            <a:tailEnd/>
          </a:ln>
          <a:effectLst/>
        </p:spPr>
      </p:cxnSp>
      <p:cxnSp>
        <p:nvCxnSpPr>
          <p:cNvPr id="181273" name="AutoShape 25"/>
          <p:cNvCxnSpPr>
            <a:cxnSpLocks noChangeShapeType="1"/>
            <a:stCxn id="181256" idx="6"/>
            <a:endCxn id="181261" idx="2"/>
          </p:cNvCxnSpPr>
          <p:nvPr/>
        </p:nvCxnSpPr>
        <p:spPr bwMode="auto">
          <a:xfrm>
            <a:off x="1752600" y="3619500"/>
            <a:ext cx="1676400" cy="533400"/>
          </a:xfrm>
          <a:prstGeom prst="straightConnector1">
            <a:avLst/>
          </a:prstGeom>
          <a:noFill/>
          <a:ln w="9525">
            <a:solidFill>
              <a:schemeClr val="tx1"/>
            </a:solidFill>
            <a:round/>
            <a:headEnd/>
            <a:tailEnd/>
          </a:ln>
          <a:effectLst/>
        </p:spPr>
      </p:cxnSp>
      <p:cxnSp>
        <p:nvCxnSpPr>
          <p:cNvPr id="181274" name="AutoShape 26"/>
          <p:cNvCxnSpPr>
            <a:cxnSpLocks noChangeShapeType="1"/>
            <a:stCxn id="181257" idx="6"/>
            <a:endCxn id="181258" idx="2"/>
          </p:cNvCxnSpPr>
          <p:nvPr/>
        </p:nvCxnSpPr>
        <p:spPr bwMode="auto">
          <a:xfrm flipV="1">
            <a:off x="1752600" y="2552700"/>
            <a:ext cx="1676400" cy="1600200"/>
          </a:xfrm>
          <a:prstGeom prst="straightConnector1">
            <a:avLst/>
          </a:prstGeom>
          <a:noFill/>
          <a:ln w="9525">
            <a:solidFill>
              <a:schemeClr val="tx1"/>
            </a:solidFill>
            <a:round/>
            <a:headEnd/>
            <a:tailEnd/>
          </a:ln>
          <a:effectLst/>
        </p:spPr>
      </p:cxnSp>
      <p:cxnSp>
        <p:nvCxnSpPr>
          <p:cNvPr id="181275" name="AutoShape 27"/>
          <p:cNvCxnSpPr>
            <a:cxnSpLocks noChangeShapeType="1"/>
            <a:stCxn id="181257" idx="6"/>
            <a:endCxn id="181259" idx="2"/>
          </p:cNvCxnSpPr>
          <p:nvPr/>
        </p:nvCxnSpPr>
        <p:spPr bwMode="auto">
          <a:xfrm flipV="1">
            <a:off x="1752600" y="3086100"/>
            <a:ext cx="1676400" cy="1066800"/>
          </a:xfrm>
          <a:prstGeom prst="straightConnector1">
            <a:avLst/>
          </a:prstGeom>
          <a:noFill/>
          <a:ln w="9525">
            <a:solidFill>
              <a:schemeClr val="tx1"/>
            </a:solidFill>
            <a:round/>
            <a:headEnd/>
            <a:tailEnd/>
          </a:ln>
          <a:effectLst/>
        </p:spPr>
      </p:cxnSp>
      <p:cxnSp>
        <p:nvCxnSpPr>
          <p:cNvPr id="181276" name="AutoShape 28"/>
          <p:cNvCxnSpPr>
            <a:cxnSpLocks noChangeShapeType="1"/>
            <a:stCxn id="181257" idx="6"/>
            <a:endCxn id="181260" idx="2"/>
          </p:cNvCxnSpPr>
          <p:nvPr/>
        </p:nvCxnSpPr>
        <p:spPr bwMode="auto">
          <a:xfrm flipV="1">
            <a:off x="1752600" y="3619500"/>
            <a:ext cx="1676400" cy="533400"/>
          </a:xfrm>
          <a:prstGeom prst="straightConnector1">
            <a:avLst/>
          </a:prstGeom>
          <a:noFill/>
          <a:ln w="9525">
            <a:solidFill>
              <a:schemeClr val="tx1"/>
            </a:solidFill>
            <a:round/>
            <a:headEnd/>
            <a:tailEnd/>
          </a:ln>
          <a:effectLst/>
        </p:spPr>
      </p:cxnSp>
      <p:cxnSp>
        <p:nvCxnSpPr>
          <p:cNvPr id="181277" name="AutoShape 29"/>
          <p:cNvCxnSpPr>
            <a:cxnSpLocks noChangeShapeType="1"/>
            <a:stCxn id="181257" idx="6"/>
            <a:endCxn id="181261" idx="2"/>
          </p:cNvCxnSpPr>
          <p:nvPr/>
        </p:nvCxnSpPr>
        <p:spPr bwMode="auto">
          <a:xfrm>
            <a:off x="1752600" y="4152900"/>
            <a:ext cx="1676400" cy="0"/>
          </a:xfrm>
          <a:prstGeom prst="straightConnector1">
            <a:avLst/>
          </a:prstGeom>
          <a:noFill/>
          <a:ln w="9525">
            <a:solidFill>
              <a:schemeClr val="tx1"/>
            </a:solidFill>
            <a:round/>
            <a:headEnd/>
            <a:tailEnd/>
          </a:ln>
          <a:effectLst/>
        </p:spPr>
      </p:cxnSp>
      <p:sp>
        <p:nvSpPr>
          <p:cNvPr id="181278" name="Text Box 30"/>
          <p:cNvSpPr txBox="1">
            <a:spLocks noChangeArrowheads="1"/>
          </p:cNvSpPr>
          <p:nvPr/>
        </p:nvSpPr>
        <p:spPr bwMode="auto">
          <a:xfrm>
            <a:off x="612775" y="2397125"/>
            <a:ext cx="1066800" cy="1793875"/>
          </a:xfrm>
          <a:prstGeom prst="rect">
            <a:avLst/>
          </a:prstGeom>
          <a:noFill/>
          <a:ln w="9525">
            <a:noFill/>
            <a:miter lim="800000"/>
            <a:headEnd/>
            <a:tailEnd/>
          </a:ln>
          <a:effectLst/>
        </p:spPr>
        <p:txBody>
          <a:bodyPr wrap="none">
            <a:prstTxWarp prst="textNoShape">
              <a:avLst/>
            </a:prstTxWarp>
            <a:spAutoFit/>
          </a:bodyPr>
          <a:lstStyle/>
          <a:p>
            <a:r>
              <a:rPr lang="en-US" sz="1400" b="1">
                <a:latin typeface="Century Gothic" charset="0"/>
              </a:rPr>
              <a:t>Swimmer</a:t>
            </a:r>
          </a:p>
          <a:p>
            <a:r>
              <a:rPr lang="en-US" sz="1400" b="1">
                <a:latin typeface="Century Gothic" charset="0"/>
              </a:rPr>
              <a:t>A(Todd)</a:t>
            </a:r>
          </a:p>
          <a:p>
            <a:endParaRPr lang="en-US" sz="1400" b="1">
              <a:latin typeface="Century Gothic" charset="0"/>
            </a:endParaRPr>
          </a:p>
          <a:p>
            <a:r>
              <a:rPr lang="en-US" sz="1400" b="1">
                <a:latin typeface="Century Gothic" charset="0"/>
              </a:rPr>
              <a:t>B (Besty)</a:t>
            </a:r>
          </a:p>
          <a:p>
            <a:endParaRPr lang="en-US" sz="1400" b="1">
              <a:latin typeface="Century Gothic" charset="0"/>
            </a:endParaRPr>
          </a:p>
          <a:p>
            <a:r>
              <a:rPr lang="en-US" sz="1400" b="1">
                <a:latin typeface="Century Gothic" charset="0"/>
              </a:rPr>
              <a:t>C (Lee)</a:t>
            </a:r>
          </a:p>
          <a:p>
            <a:endParaRPr lang="en-US" sz="1400" b="1">
              <a:latin typeface="Century Gothic" charset="0"/>
            </a:endParaRPr>
          </a:p>
          <a:p>
            <a:r>
              <a:rPr lang="en-US" sz="1400" b="1">
                <a:latin typeface="Century Gothic" charset="0"/>
              </a:rPr>
              <a:t>D (Carley)</a:t>
            </a:r>
          </a:p>
        </p:txBody>
      </p:sp>
      <p:sp>
        <p:nvSpPr>
          <p:cNvPr id="181279" name="Text Box 31"/>
          <p:cNvSpPr txBox="1">
            <a:spLocks noChangeArrowheads="1"/>
          </p:cNvSpPr>
          <p:nvPr/>
        </p:nvSpPr>
        <p:spPr bwMode="auto">
          <a:xfrm>
            <a:off x="3781425" y="2209800"/>
            <a:ext cx="719138" cy="2006600"/>
          </a:xfrm>
          <a:prstGeom prst="rect">
            <a:avLst/>
          </a:prstGeom>
          <a:noFill/>
          <a:ln w="9525">
            <a:noFill/>
            <a:miter lim="800000"/>
            <a:headEnd/>
            <a:tailEnd/>
          </a:ln>
          <a:effectLst/>
        </p:spPr>
        <p:txBody>
          <a:bodyPr wrap="none">
            <a:prstTxWarp prst="textNoShape">
              <a:avLst/>
            </a:prstTxWarp>
            <a:spAutoFit/>
          </a:bodyPr>
          <a:lstStyle/>
          <a:p>
            <a:pPr algn="l"/>
            <a:r>
              <a:rPr lang="en-US" sz="1400" b="1">
                <a:latin typeface="Century Gothic" charset="0"/>
              </a:rPr>
              <a:t>Stroke</a:t>
            </a:r>
          </a:p>
          <a:p>
            <a:pPr algn="l"/>
            <a:r>
              <a:rPr lang="en-US" sz="1400" b="1">
                <a:latin typeface="Century Gothic" charset="0"/>
              </a:rPr>
              <a:t>1(BF)</a:t>
            </a:r>
          </a:p>
          <a:p>
            <a:pPr algn="l"/>
            <a:endParaRPr lang="en-US" sz="1400" b="1">
              <a:latin typeface="Century Gothic" charset="0"/>
            </a:endParaRPr>
          </a:p>
          <a:p>
            <a:pPr algn="l"/>
            <a:endParaRPr lang="en-US" sz="1400" b="1">
              <a:latin typeface="Century Gothic" charset="0"/>
            </a:endParaRPr>
          </a:p>
          <a:p>
            <a:pPr algn="l"/>
            <a:r>
              <a:rPr lang="en-US" sz="1400" b="1">
                <a:latin typeface="Century Gothic" charset="0"/>
              </a:rPr>
              <a:t>2 (BR)</a:t>
            </a:r>
          </a:p>
          <a:p>
            <a:pPr algn="l"/>
            <a:endParaRPr lang="en-US" sz="1400" b="1">
              <a:latin typeface="Century Gothic" charset="0"/>
            </a:endParaRPr>
          </a:p>
          <a:p>
            <a:pPr algn="l"/>
            <a:r>
              <a:rPr lang="en-US" sz="1400" b="1">
                <a:latin typeface="Century Gothic" charset="0"/>
              </a:rPr>
              <a:t>3 (BK)</a:t>
            </a:r>
          </a:p>
          <a:p>
            <a:pPr algn="l"/>
            <a:endParaRPr lang="en-US" sz="1400" b="1">
              <a:latin typeface="Century Gothic" charset="0"/>
            </a:endParaRPr>
          </a:p>
          <a:p>
            <a:pPr algn="l"/>
            <a:r>
              <a:rPr lang="en-US" sz="1400" b="1">
                <a:latin typeface="Century Gothic" charset="0"/>
              </a:rPr>
              <a:t>4 (FR)</a:t>
            </a:r>
          </a:p>
        </p:txBody>
      </p:sp>
      <p:pic>
        <p:nvPicPr>
          <p:cNvPr id="34" name="Picture 33"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981200" y="6553200"/>
            <a:ext cx="1524000" cy="623114"/>
          </a:xfrm>
          <a:prstGeom prst="rect">
            <a:avLst/>
          </a:prstGeom>
        </p:spPr>
      </p:pic>
      <p:sp>
        <p:nvSpPr>
          <p:cNvPr id="35" name="Footer Placeholder 34"/>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smtClean="0"/>
              <a:t>9/16/2013,  9/18/2013</a:t>
            </a:r>
            <a:endParaRPr lang="en-US"/>
          </a:p>
        </p:txBody>
      </p:sp>
      <p:sp>
        <p:nvSpPr>
          <p:cNvPr id="11" name="Slide Number Placeholder 5"/>
          <p:cNvSpPr>
            <a:spLocks noGrp="1"/>
          </p:cNvSpPr>
          <p:nvPr>
            <p:ph type="sldNum" sz="quarter" idx="12"/>
          </p:nvPr>
        </p:nvSpPr>
        <p:spPr/>
        <p:txBody>
          <a:bodyPr/>
          <a:lstStyle/>
          <a:p>
            <a:endParaRPr lang="en-US"/>
          </a:p>
          <a:p>
            <a:fld id="{C1F952B9-714A-D246-993E-2073F8E48334}" type="slidenum">
              <a:rPr lang="en-US"/>
              <a:pPr/>
              <a:t>14</a:t>
            </a:fld>
            <a:endParaRPr lang="en-US"/>
          </a:p>
        </p:txBody>
      </p:sp>
      <p:sp>
        <p:nvSpPr>
          <p:cNvPr id="183298" name="Rectangle 2"/>
          <p:cNvSpPr>
            <a:spLocks noGrp="1" noChangeArrowheads="1"/>
          </p:cNvSpPr>
          <p:nvPr>
            <p:ph type="title"/>
          </p:nvPr>
        </p:nvSpPr>
        <p:spPr/>
        <p:txBody>
          <a:bodyPr/>
          <a:lstStyle/>
          <a:p>
            <a:r>
              <a:rPr lang="en-US" sz="2400"/>
              <a:t>Assignment Problem</a:t>
            </a:r>
          </a:p>
        </p:txBody>
      </p:sp>
      <p:sp>
        <p:nvSpPr>
          <p:cNvPr id="183299" name="Rectangle 3"/>
          <p:cNvSpPr>
            <a:spLocks noGrp="1" noChangeArrowheads="1"/>
          </p:cNvSpPr>
          <p:nvPr>
            <p:ph type="body" idx="1"/>
          </p:nvPr>
        </p:nvSpPr>
        <p:spPr/>
        <p:txBody>
          <a:bodyPr/>
          <a:lstStyle/>
          <a:p>
            <a:r>
              <a:rPr lang="en-US" dirty="0">
                <a:solidFill>
                  <a:schemeClr val="tx2"/>
                </a:solidFill>
              </a:rPr>
              <a:t>Constraints:</a:t>
            </a:r>
          </a:p>
          <a:p>
            <a:pPr lvl="1">
              <a:buFontTx/>
              <a:buNone/>
            </a:pPr>
            <a:r>
              <a:rPr lang="en-US" dirty="0">
                <a:solidFill>
                  <a:schemeClr val="tx2"/>
                </a:solidFill>
              </a:rPr>
              <a:t>	 </a:t>
            </a:r>
            <a:endParaRPr lang="en-US" dirty="0"/>
          </a:p>
          <a:p>
            <a:pPr>
              <a:buFontTx/>
              <a:buNone/>
            </a:pPr>
            <a:r>
              <a:rPr lang="en-US" dirty="0"/>
              <a:t>	x</a:t>
            </a:r>
            <a:r>
              <a:rPr lang="en-US" baseline="-25000" dirty="0"/>
              <a:t>A1</a:t>
            </a:r>
            <a:r>
              <a:rPr lang="en-US" dirty="0"/>
              <a:t>+x</a:t>
            </a:r>
            <a:r>
              <a:rPr lang="en-US" baseline="-25000" dirty="0"/>
              <a:t>B1</a:t>
            </a:r>
            <a:r>
              <a:rPr lang="en-US" dirty="0"/>
              <a:t>+x</a:t>
            </a:r>
            <a:r>
              <a:rPr lang="en-US" baseline="-25000" dirty="0"/>
              <a:t>C1</a:t>
            </a:r>
            <a:r>
              <a:rPr lang="en-US" dirty="0"/>
              <a:t>+x</a:t>
            </a:r>
            <a:r>
              <a:rPr lang="en-US" baseline="-25000" dirty="0"/>
              <a:t>D1</a:t>
            </a:r>
            <a:r>
              <a:rPr lang="en-US" dirty="0"/>
              <a:t>=1</a:t>
            </a:r>
          </a:p>
          <a:p>
            <a:pPr>
              <a:buFontTx/>
              <a:buNone/>
            </a:pPr>
            <a:r>
              <a:rPr lang="en-US" dirty="0"/>
              <a:t>	x</a:t>
            </a:r>
            <a:r>
              <a:rPr lang="en-US" baseline="-25000" dirty="0"/>
              <a:t>A2</a:t>
            </a:r>
            <a:r>
              <a:rPr lang="en-US" dirty="0"/>
              <a:t>+x</a:t>
            </a:r>
            <a:r>
              <a:rPr lang="en-US" baseline="-25000" dirty="0"/>
              <a:t>B2</a:t>
            </a:r>
            <a:r>
              <a:rPr lang="en-US" dirty="0"/>
              <a:t>+x</a:t>
            </a:r>
            <a:r>
              <a:rPr lang="en-US" baseline="-25000" dirty="0"/>
              <a:t>C2</a:t>
            </a:r>
            <a:r>
              <a:rPr lang="en-US" dirty="0"/>
              <a:t>+x</a:t>
            </a:r>
            <a:r>
              <a:rPr lang="en-US" baseline="-25000" dirty="0"/>
              <a:t>D2</a:t>
            </a:r>
            <a:r>
              <a:rPr lang="en-US" dirty="0"/>
              <a:t>=1</a:t>
            </a:r>
          </a:p>
          <a:p>
            <a:pPr>
              <a:buFontTx/>
              <a:buNone/>
            </a:pPr>
            <a:r>
              <a:rPr lang="en-US" dirty="0"/>
              <a:t>	x</a:t>
            </a:r>
            <a:r>
              <a:rPr lang="en-US" baseline="-25000" dirty="0"/>
              <a:t>A3</a:t>
            </a:r>
            <a:r>
              <a:rPr lang="en-US" dirty="0"/>
              <a:t>+x</a:t>
            </a:r>
            <a:r>
              <a:rPr lang="en-US" baseline="-25000" dirty="0"/>
              <a:t>B3</a:t>
            </a:r>
            <a:r>
              <a:rPr lang="en-US" dirty="0"/>
              <a:t>+x</a:t>
            </a:r>
            <a:r>
              <a:rPr lang="en-US" baseline="-25000" dirty="0"/>
              <a:t>C3</a:t>
            </a:r>
            <a:r>
              <a:rPr lang="en-US" dirty="0"/>
              <a:t>+x</a:t>
            </a:r>
            <a:r>
              <a:rPr lang="en-US" baseline="-25000" dirty="0"/>
              <a:t>D3</a:t>
            </a:r>
            <a:r>
              <a:rPr lang="en-US" dirty="0"/>
              <a:t>=1</a:t>
            </a:r>
          </a:p>
          <a:p>
            <a:pPr>
              <a:buFontTx/>
              <a:buNone/>
            </a:pPr>
            <a:r>
              <a:rPr lang="en-US" dirty="0"/>
              <a:t>	x</a:t>
            </a:r>
            <a:r>
              <a:rPr lang="en-US" baseline="-25000" dirty="0"/>
              <a:t>A4</a:t>
            </a:r>
            <a:r>
              <a:rPr lang="en-US" dirty="0"/>
              <a:t>+x</a:t>
            </a:r>
            <a:r>
              <a:rPr lang="en-US" baseline="-25000" dirty="0"/>
              <a:t>B4</a:t>
            </a:r>
            <a:r>
              <a:rPr lang="en-US" dirty="0"/>
              <a:t>+x</a:t>
            </a:r>
            <a:r>
              <a:rPr lang="en-US" baseline="-25000" dirty="0"/>
              <a:t>C4</a:t>
            </a:r>
            <a:r>
              <a:rPr lang="en-US" dirty="0"/>
              <a:t>+x</a:t>
            </a:r>
            <a:r>
              <a:rPr lang="en-US" baseline="-25000" dirty="0"/>
              <a:t>D4</a:t>
            </a:r>
            <a:r>
              <a:rPr lang="en-US" dirty="0"/>
              <a:t>=1</a:t>
            </a:r>
          </a:p>
          <a:p>
            <a:pPr>
              <a:buFontTx/>
              <a:buNone/>
            </a:pPr>
            <a:endParaRPr lang="en-US" dirty="0"/>
          </a:p>
          <a:p>
            <a:pPr>
              <a:buFontTx/>
              <a:buNone/>
            </a:pPr>
            <a:endParaRPr lang="en-US" dirty="0"/>
          </a:p>
          <a:p>
            <a:pPr>
              <a:buFontTx/>
              <a:buNone/>
            </a:pPr>
            <a:r>
              <a:rPr lang="en-US" dirty="0"/>
              <a:t>	x</a:t>
            </a:r>
            <a:r>
              <a:rPr lang="en-US" baseline="-25000" dirty="0"/>
              <a:t>A1</a:t>
            </a:r>
            <a:r>
              <a:rPr lang="en-US" dirty="0"/>
              <a:t>+x</a:t>
            </a:r>
            <a:r>
              <a:rPr lang="en-US" baseline="-25000" dirty="0"/>
              <a:t>A2</a:t>
            </a:r>
            <a:r>
              <a:rPr lang="en-US" dirty="0"/>
              <a:t>+x</a:t>
            </a:r>
            <a:r>
              <a:rPr lang="en-US" baseline="-25000" dirty="0"/>
              <a:t>A3</a:t>
            </a:r>
            <a:r>
              <a:rPr lang="en-US" dirty="0"/>
              <a:t>+x</a:t>
            </a:r>
            <a:r>
              <a:rPr lang="en-US" baseline="-25000" dirty="0"/>
              <a:t>A4</a:t>
            </a:r>
            <a:r>
              <a:rPr lang="en-US" dirty="0"/>
              <a:t>=1</a:t>
            </a:r>
          </a:p>
          <a:p>
            <a:pPr>
              <a:buFontTx/>
              <a:buNone/>
            </a:pPr>
            <a:r>
              <a:rPr lang="en-US" dirty="0"/>
              <a:t>	x</a:t>
            </a:r>
            <a:r>
              <a:rPr lang="en-US" baseline="-25000" dirty="0"/>
              <a:t>B1</a:t>
            </a:r>
            <a:r>
              <a:rPr lang="en-US" dirty="0"/>
              <a:t>+x</a:t>
            </a:r>
            <a:r>
              <a:rPr lang="en-US" baseline="-25000" dirty="0"/>
              <a:t>B2</a:t>
            </a:r>
            <a:r>
              <a:rPr lang="en-US" dirty="0"/>
              <a:t>+x</a:t>
            </a:r>
            <a:r>
              <a:rPr lang="en-US" baseline="-25000" dirty="0"/>
              <a:t>B3</a:t>
            </a:r>
            <a:r>
              <a:rPr lang="en-US" dirty="0"/>
              <a:t>+x</a:t>
            </a:r>
            <a:r>
              <a:rPr lang="en-US" baseline="-25000" dirty="0"/>
              <a:t>b4 </a:t>
            </a:r>
            <a:r>
              <a:rPr lang="en-US" dirty="0"/>
              <a:t>=1</a:t>
            </a:r>
          </a:p>
          <a:p>
            <a:pPr>
              <a:buFontTx/>
              <a:buNone/>
            </a:pPr>
            <a:r>
              <a:rPr lang="en-US" dirty="0"/>
              <a:t>	x</a:t>
            </a:r>
            <a:r>
              <a:rPr lang="en-US" baseline="-25000" dirty="0"/>
              <a:t>c1</a:t>
            </a:r>
            <a:r>
              <a:rPr lang="en-US" dirty="0"/>
              <a:t>+x</a:t>
            </a:r>
            <a:r>
              <a:rPr lang="en-US" baseline="-25000" dirty="0"/>
              <a:t>c2</a:t>
            </a:r>
            <a:r>
              <a:rPr lang="en-US" dirty="0"/>
              <a:t>+x</a:t>
            </a:r>
            <a:r>
              <a:rPr lang="en-US" baseline="-25000" dirty="0"/>
              <a:t>c3</a:t>
            </a:r>
            <a:r>
              <a:rPr lang="en-US" dirty="0"/>
              <a:t>+x</a:t>
            </a:r>
            <a:r>
              <a:rPr lang="en-US" baseline="-25000" dirty="0"/>
              <a:t>c4 </a:t>
            </a:r>
            <a:r>
              <a:rPr lang="en-US" dirty="0"/>
              <a:t>=1</a:t>
            </a:r>
          </a:p>
          <a:p>
            <a:pPr>
              <a:buFontTx/>
              <a:buNone/>
            </a:pPr>
            <a:r>
              <a:rPr lang="en-US" dirty="0"/>
              <a:t>	x</a:t>
            </a:r>
            <a:r>
              <a:rPr lang="en-US" baseline="-25000" dirty="0"/>
              <a:t>D1</a:t>
            </a:r>
            <a:r>
              <a:rPr lang="en-US" dirty="0"/>
              <a:t>+x</a:t>
            </a:r>
            <a:r>
              <a:rPr lang="en-US" baseline="-25000" dirty="0"/>
              <a:t>D2</a:t>
            </a:r>
            <a:r>
              <a:rPr lang="en-US" dirty="0"/>
              <a:t>+x</a:t>
            </a:r>
            <a:r>
              <a:rPr lang="en-US" baseline="-25000" dirty="0"/>
              <a:t>D3</a:t>
            </a:r>
            <a:r>
              <a:rPr lang="en-US" dirty="0"/>
              <a:t>+x</a:t>
            </a:r>
            <a:r>
              <a:rPr lang="en-US" baseline="-25000" dirty="0"/>
              <a:t>D4 </a:t>
            </a:r>
            <a:r>
              <a:rPr lang="en-US" dirty="0"/>
              <a:t>=1</a:t>
            </a:r>
          </a:p>
          <a:p>
            <a:pPr>
              <a:buFontTx/>
              <a:buNone/>
            </a:pPr>
            <a:endParaRPr lang="en-US" dirty="0"/>
          </a:p>
          <a:p>
            <a:pPr>
              <a:buFontTx/>
              <a:buNone/>
            </a:pPr>
            <a:endParaRPr lang="en-US" dirty="0"/>
          </a:p>
          <a:p>
            <a:pPr>
              <a:buFontTx/>
              <a:buNone/>
            </a:pPr>
            <a:endParaRPr lang="en-US" dirty="0"/>
          </a:p>
          <a:p>
            <a:pPr>
              <a:buFontTx/>
              <a:buNone/>
            </a:pPr>
            <a:endParaRPr lang="en-US" dirty="0"/>
          </a:p>
          <a:p>
            <a:pPr>
              <a:buFontTx/>
              <a:buNone/>
            </a:pPr>
            <a:endParaRPr lang="en-US" dirty="0"/>
          </a:p>
        </p:txBody>
      </p:sp>
      <p:pic>
        <p:nvPicPr>
          <p:cNvPr id="183309" name="Picture 13" descr="MCj02309110000[1]"/>
          <p:cNvPicPr>
            <a:picLocks noChangeAspect="1" noChangeArrowheads="1"/>
          </p:cNvPicPr>
          <p:nvPr/>
        </p:nvPicPr>
        <p:blipFill>
          <a:blip r:embed="rId3"/>
          <a:srcRect/>
          <a:stretch>
            <a:fillRect/>
          </a:stretch>
        </p:blipFill>
        <p:spPr bwMode="auto">
          <a:xfrm>
            <a:off x="4633913" y="7696200"/>
            <a:ext cx="2224087" cy="946150"/>
          </a:xfrm>
          <a:prstGeom prst="rect">
            <a:avLst/>
          </a:prstGeom>
          <a:noFill/>
        </p:spPr>
      </p:pic>
      <p:sp>
        <p:nvSpPr>
          <p:cNvPr id="183310" name="AutoShape 14"/>
          <p:cNvSpPr>
            <a:spLocks/>
          </p:cNvSpPr>
          <p:nvPr/>
        </p:nvSpPr>
        <p:spPr bwMode="auto">
          <a:xfrm>
            <a:off x="3429000" y="2667000"/>
            <a:ext cx="152400" cy="1447800"/>
          </a:xfrm>
          <a:prstGeom prst="rightBrace">
            <a:avLst>
              <a:gd name="adj1" fmla="val 79167"/>
              <a:gd name="adj2" fmla="val 50000"/>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3311" name="Text Box 15"/>
          <p:cNvSpPr txBox="1">
            <a:spLocks noChangeArrowheads="1"/>
          </p:cNvSpPr>
          <p:nvPr/>
        </p:nvSpPr>
        <p:spPr bwMode="auto">
          <a:xfrm>
            <a:off x="3570288" y="3197225"/>
            <a:ext cx="1612900" cy="366713"/>
          </a:xfrm>
          <a:prstGeom prst="rect">
            <a:avLst/>
          </a:prstGeom>
          <a:noFill/>
          <a:ln w="9525">
            <a:noFill/>
            <a:miter lim="800000"/>
            <a:headEnd/>
            <a:tailEnd/>
          </a:ln>
          <a:effectLst/>
        </p:spPr>
        <p:txBody>
          <a:bodyPr wrap="none">
            <a:prstTxWarp prst="textNoShape">
              <a:avLst/>
            </a:prstTxWarp>
            <a:spAutoFit/>
          </a:bodyPr>
          <a:lstStyle/>
          <a:p>
            <a:r>
              <a:rPr lang="en-US" b="1">
                <a:latin typeface="Century Gothic" charset="0"/>
              </a:rPr>
              <a:t>Stroke nodes</a:t>
            </a:r>
          </a:p>
        </p:txBody>
      </p:sp>
      <p:sp>
        <p:nvSpPr>
          <p:cNvPr id="183312" name="AutoShape 16"/>
          <p:cNvSpPr>
            <a:spLocks/>
          </p:cNvSpPr>
          <p:nvPr/>
        </p:nvSpPr>
        <p:spPr bwMode="auto">
          <a:xfrm>
            <a:off x="3429000" y="4876800"/>
            <a:ext cx="152400" cy="1447800"/>
          </a:xfrm>
          <a:prstGeom prst="rightBrace">
            <a:avLst>
              <a:gd name="adj1" fmla="val 79167"/>
              <a:gd name="adj2" fmla="val 50000"/>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3313" name="Text Box 17"/>
          <p:cNvSpPr txBox="1">
            <a:spLocks noChangeArrowheads="1"/>
          </p:cNvSpPr>
          <p:nvPr/>
        </p:nvSpPr>
        <p:spPr bwMode="auto">
          <a:xfrm>
            <a:off x="3554413" y="5407025"/>
            <a:ext cx="1931987" cy="366713"/>
          </a:xfrm>
          <a:prstGeom prst="rect">
            <a:avLst/>
          </a:prstGeom>
          <a:noFill/>
          <a:ln w="9525">
            <a:noFill/>
            <a:miter lim="800000"/>
            <a:headEnd/>
            <a:tailEnd/>
          </a:ln>
          <a:effectLst/>
        </p:spPr>
        <p:txBody>
          <a:bodyPr wrap="none">
            <a:prstTxWarp prst="textNoShape">
              <a:avLst/>
            </a:prstTxWarp>
            <a:spAutoFit/>
          </a:bodyPr>
          <a:lstStyle/>
          <a:p>
            <a:r>
              <a:rPr lang="en-US" b="1">
                <a:latin typeface="Century Gothic" charset="0"/>
              </a:rPr>
              <a:t>Swimmer nodes</a:t>
            </a:r>
          </a:p>
        </p:txBody>
      </p:sp>
      <p:sp>
        <p:nvSpPr>
          <p:cNvPr id="12" name="Footer Placeholder 11"/>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Marketing</a:t>
            </a:r>
            <a:endParaRPr lang="en-US" dirty="0"/>
          </a:p>
        </p:txBody>
      </p:sp>
      <p:sp>
        <p:nvSpPr>
          <p:cNvPr id="3" name="Date Placeholder 2"/>
          <p:cNvSpPr>
            <a:spLocks noGrp="1"/>
          </p:cNvSpPr>
          <p:nvPr>
            <p:ph type="dt" sz="half" idx="10"/>
          </p:nvPr>
        </p:nvSpPr>
        <p:spPr/>
        <p:txBody>
          <a:bodyPr/>
          <a:lstStyle/>
          <a:p>
            <a:r>
              <a:rPr lang="en-US" smtClean="0"/>
              <a:t>9/16/2013,  9/18/2013</a:t>
            </a:r>
            <a:endParaRPr lang="en-US"/>
          </a:p>
        </p:txBody>
      </p:sp>
      <p:sp>
        <p:nvSpPr>
          <p:cNvPr id="4" name="Footer Placeholder 3"/>
          <p:cNvSpPr>
            <a:spLocks noGrp="1"/>
          </p:cNvSpPr>
          <p:nvPr>
            <p:ph type="ftr" sz="quarter" idx="11"/>
          </p:nvPr>
        </p:nvSpPr>
        <p:spPr/>
        <p:txBody>
          <a:bodyPr/>
          <a:lstStyle/>
          <a:p>
            <a:r>
              <a:rPr lang="en-US" smtClean="0"/>
              <a:t>Professor Dong Washington University in St. Louis, MO</a:t>
            </a:r>
            <a:endParaRPr lang="en-US" dirty="0"/>
          </a:p>
        </p:txBody>
      </p:sp>
      <p:sp>
        <p:nvSpPr>
          <p:cNvPr id="5" name="Slide Number Placeholder 4"/>
          <p:cNvSpPr>
            <a:spLocks noGrp="1"/>
          </p:cNvSpPr>
          <p:nvPr>
            <p:ph type="sldNum" sz="quarter" idx="12"/>
          </p:nvPr>
        </p:nvSpPr>
        <p:spPr/>
        <p:txBody>
          <a:bodyPr/>
          <a:lstStyle/>
          <a:p>
            <a:endParaRPr lang="en-US" smtClean="0"/>
          </a:p>
          <a:p>
            <a:fld id="{027E5B2B-D53F-954B-9943-A4A6D3A81CC9}" type="slidenum">
              <a:rPr lang="en-US" smtClean="0"/>
              <a:pPr/>
              <a:t>15</a:t>
            </a:fld>
            <a:endParaRPr lang="en-US"/>
          </a:p>
        </p:txBody>
      </p:sp>
      <p:sp>
        <p:nvSpPr>
          <p:cNvPr id="6" name="Rectangle 3"/>
          <p:cNvSpPr txBox="1">
            <a:spLocks noChangeArrowheads="1"/>
          </p:cNvSpPr>
          <p:nvPr/>
        </p:nvSpPr>
        <p:spPr>
          <a:xfrm>
            <a:off x="533400" y="1676400"/>
            <a:ext cx="5829300" cy="6400800"/>
          </a:xfrm>
          <a:prstGeom prst="rect">
            <a:avLst/>
          </a:prstGeom>
        </p:spPr>
        <p:txBody>
          <a:body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Pricing</a:t>
            </a:r>
            <a:r>
              <a:rPr kumimoji="0" lang="en-US" sz="1600" b="1" i="0" u="none" strike="noStrike" kern="0" cap="none" spc="0" normalizeH="0" noProof="0" dirty="0" smtClean="0">
                <a:ln>
                  <a:noFill/>
                </a:ln>
                <a:solidFill>
                  <a:schemeClr val="tx1"/>
                </a:solidFill>
                <a:effectLst/>
                <a:uLnTx/>
                <a:uFillTx/>
                <a:latin typeface="+mn-lt"/>
                <a:ea typeface="+mn-ea"/>
                <a:cs typeface="+mn-cs"/>
              </a:rPr>
              <a:t> </a:t>
            </a:r>
            <a:r>
              <a:rPr kumimoji="0" lang="en-US" sz="1600" b="1" i="0" u="none" strike="noStrike" kern="0" cap="none" spc="0" normalizeH="0" baseline="0" noProof="0" dirty="0" smtClean="0">
                <a:ln>
                  <a:noFill/>
                </a:ln>
                <a:solidFill>
                  <a:schemeClr val="tx1"/>
                </a:solidFill>
                <a:effectLst/>
                <a:uLnTx/>
                <a:uFillTx/>
                <a:latin typeface="+mn-lt"/>
                <a:ea typeface="+mn-ea"/>
                <a:cs typeface="+mn-cs"/>
              </a:rPr>
              <a:t>Advance</a:t>
            </a:r>
            <a:r>
              <a:rPr kumimoji="0" lang="en-US" sz="1600" b="1" i="0" u="none" strike="noStrike" kern="0" cap="none" spc="0" normalizeH="0" noProof="0" dirty="0" smtClean="0">
                <a:ln>
                  <a:noFill/>
                </a:ln>
                <a:solidFill>
                  <a:schemeClr val="tx1"/>
                </a:solidFill>
                <a:effectLst/>
                <a:uLnTx/>
                <a:uFillTx/>
                <a:latin typeface="+mn-lt"/>
                <a:ea typeface="+mn-ea"/>
                <a:cs typeface="+mn-cs"/>
              </a:rPr>
              <a:t> Purchase</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kern="0" dirty="0" smtClean="0">
                <a:latin typeface="+mn-lt"/>
              </a:rPr>
              <a:t>Airlines often use </a:t>
            </a:r>
            <a:r>
              <a:rPr lang="en-US" sz="1600" b="1" kern="0" dirty="0" smtClean="0">
                <a:latin typeface="+mn-lt"/>
              </a:rPr>
              <a:t>advance purchase discounts</a:t>
            </a:r>
            <a:r>
              <a:rPr lang="en-US" sz="1600" kern="0" dirty="0" smtClean="0">
                <a:latin typeface="+mn-lt"/>
              </a:rPr>
              <a:t> to  maximize revenue by segmenting customers by their willingness to pay at different times.</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kern="0" smtClean="0">
                <a:latin typeface="+mn-lt"/>
              </a:rPr>
              <a:t> </a:t>
            </a: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kern="0" dirty="0" smtClean="0">
                <a:latin typeface="+mn-lt"/>
              </a:rPr>
              <a:t>An airline has two types of customers: high-value customers and low-value customers. </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kern="0" dirty="0" smtClean="0">
                <a:latin typeface="+mn-lt"/>
              </a:rPr>
              <a:t>Let </a:t>
            </a:r>
            <a:r>
              <a:rPr lang="en-US" sz="1600" i="1" kern="0" dirty="0" smtClean="0">
                <a:latin typeface="Arial" pitchFamily="34" charset="0"/>
                <a:cs typeface="Arial" pitchFamily="34" charset="0"/>
              </a:rPr>
              <a:t>t </a:t>
            </a:r>
            <a:r>
              <a:rPr lang="en-US" sz="1600" i="1" kern="0" dirty="0" smtClean="0">
                <a:latin typeface="+mj-lt"/>
                <a:cs typeface="Arial" pitchFamily="34" charset="0"/>
              </a:rPr>
              <a:t>represent the time in advance that a ticket is purchased and </a:t>
            </a:r>
            <a:r>
              <a:rPr lang="en-US" sz="1600" b="1" i="1" kern="0" dirty="0" smtClean="0">
                <a:latin typeface="+mj-lt"/>
                <a:cs typeface="Arial" pitchFamily="34" charset="0"/>
              </a:rPr>
              <a:t>P</a:t>
            </a:r>
            <a:r>
              <a:rPr lang="en-US" sz="1600" i="1" kern="0" dirty="0" smtClean="0">
                <a:latin typeface="+mj-lt"/>
                <a:cs typeface="Arial" pitchFamily="34" charset="0"/>
              </a:rPr>
              <a:t> represent price offered at that time.</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i="1" u="none" strike="noStrike" kern="0" cap="none" spc="0" normalizeH="0" noProof="0" dirty="0" smtClean="0">
              <a:ln>
                <a:noFill/>
              </a:ln>
              <a:solidFill>
                <a:schemeClr val="tx1"/>
              </a:solidFill>
              <a:effectLst/>
              <a:uLnTx/>
              <a:uFillTx/>
              <a:latin typeface="+mj-lt"/>
              <a:ea typeface="+mn-ea"/>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1600" i="0" u="none" strike="noStrike" kern="0" cap="none" spc="0" normalizeH="0" noProof="0" dirty="0" smtClean="0">
                <a:ln>
                  <a:noFill/>
                </a:ln>
                <a:solidFill>
                  <a:schemeClr val="tx1"/>
                </a:solidFill>
                <a:effectLst/>
                <a:uLnTx/>
                <a:uFillTx/>
                <a:latin typeface="+mn-lt"/>
                <a:ea typeface="+mn-ea"/>
                <a:cs typeface="+mn-cs"/>
              </a:rPr>
              <a:t>The utility function of a high-value customer is </a:t>
            </a:r>
          </a:p>
          <a:p>
            <a:pPr lvl="0" algn="just">
              <a:spcBef>
                <a:spcPct val="20000"/>
              </a:spcBef>
            </a:pPr>
            <a:r>
              <a:rPr lang="en-US" sz="1600" i="1" kern="0" dirty="0" smtClean="0">
                <a:latin typeface="Arial" pitchFamily="34" charset="0"/>
                <a:cs typeface="Arial" pitchFamily="34" charset="0"/>
              </a:rPr>
              <a:t>U</a:t>
            </a:r>
            <a:r>
              <a:rPr lang="en-US" sz="1600" i="1" kern="0" baseline="-25000" dirty="0" smtClean="0">
                <a:latin typeface="Arial" pitchFamily="34" charset="0"/>
                <a:cs typeface="Arial" pitchFamily="34" charset="0"/>
              </a:rPr>
              <a:t>H</a:t>
            </a:r>
            <a:r>
              <a:rPr lang="en-US" sz="1600" i="1" kern="0" dirty="0" smtClean="0">
                <a:latin typeface="Arial" pitchFamily="34" charset="0"/>
                <a:cs typeface="Arial" pitchFamily="34" charset="0"/>
              </a:rPr>
              <a:t>= 800 – 20 t – P</a:t>
            </a:r>
          </a:p>
          <a:p>
            <a:pPr algn="just">
              <a:spcBef>
                <a:spcPct val="20000"/>
              </a:spcBef>
            </a:pPr>
            <a:r>
              <a:rPr lang="en-US" sz="1600" kern="0" dirty="0" smtClean="0">
                <a:latin typeface="+mn-lt"/>
              </a:rPr>
              <a:t>The utility function of a low-value customer is </a:t>
            </a:r>
          </a:p>
          <a:p>
            <a:pPr lvl="0" algn="just">
              <a:spcBef>
                <a:spcPct val="20000"/>
              </a:spcBef>
            </a:pPr>
            <a:r>
              <a:rPr lang="en-US" sz="1600" i="1" kern="0" dirty="0" smtClean="0">
                <a:latin typeface="Arial" pitchFamily="34" charset="0"/>
                <a:cs typeface="Arial" pitchFamily="34" charset="0"/>
              </a:rPr>
              <a:t>U</a:t>
            </a:r>
            <a:r>
              <a:rPr lang="en-US" sz="1600" i="1" kern="0" baseline="-25000" dirty="0" smtClean="0">
                <a:latin typeface="Arial" pitchFamily="34" charset="0"/>
                <a:cs typeface="Arial" pitchFamily="34" charset="0"/>
              </a:rPr>
              <a:t>L</a:t>
            </a:r>
            <a:r>
              <a:rPr lang="en-US" sz="1600" i="1" kern="0" dirty="0" smtClean="0">
                <a:latin typeface="Arial" pitchFamily="34" charset="0"/>
                <a:cs typeface="Arial" pitchFamily="34" charset="0"/>
              </a:rPr>
              <a:t>= 350 – 5 t – P</a:t>
            </a:r>
          </a:p>
          <a:p>
            <a:pPr algn="just">
              <a:spcBef>
                <a:spcPct val="20000"/>
              </a:spcBef>
            </a:pPr>
            <a:endParaRPr lang="en-US" sz="1600" kern="0" dirty="0" smtClean="0">
              <a:latin typeface="+mn-lt"/>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i="1" kern="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i="1" u="none" strike="noStrike" kern="0" cap="none" spc="0" normalizeH="0" noProof="0" dirty="0" smtClean="0">
              <a:ln>
                <a:noFill/>
              </a:ln>
              <a:solidFill>
                <a:schemeClr val="tx1"/>
              </a:solidFill>
              <a:effectLst/>
              <a:uLnTx/>
              <a:uFillTx/>
              <a:latin typeface="Arial" pitchFamily="34" charset="0"/>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4" name="Text Box 3"/>
          <p:cNvSpPr txBox="1">
            <a:spLocks noChangeArrowheads="1"/>
          </p:cNvSpPr>
          <p:nvPr/>
        </p:nvSpPr>
        <p:spPr bwMode="auto">
          <a:xfrm>
            <a:off x="-152400" y="4105870"/>
            <a:ext cx="2438400" cy="830997"/>
          </a:xfrm>
          <a:prstGeom prst="rect">
            <a:avLst/>
          </a:prstGeom>
          <a:noFill/>
          <a:ln w="9525">
            <a:noFill/>
            <a:miter lim="800000"/>
            <a:headEnd/>
            <a:tailEnd/>
          </a:ln>
          <a:effectLst/>
        </p:spPr>
        <p:txBody>
          <a:bodyPr>
            <a:spAutoFit/>
          </a:bodyPr>
          <a:lstStyle/>
          <a:p>
            <a:pPr eaLnBrk="0" hangingPunct="0">
              <a:spcBef>
                <a:spcPct val="50000"/>
              </a:spcBef>
            </a:pPr>
            <a:r>
              <a:rPr lang="en-US" sz="1600" dirty="0">
                <a:latin typeface="Arial" pitchFamily="34" charset="0"/>
                <a:cs typeface="Arial" pitchFamily="34" charset="0"/>
              </a:rPr>
              <a:t>Purchase at Advance/Forward Price or Not</a:t>
            </a:r>
          </a:p>
        </p:txBody>
      </p:sp>
      <p:sp>
        <p:nvSpPr>
          <p:cNvPr id="15" name="Text Box 4"/>
          <p:cNvSpPr txBox="1">
            <a:spLocks noChangeArrowheads="1"/>
          </p:cNvSpPr>
          <p:nvPr/>
        </p:nvSpPr>
        <p:spPr bwMode="auto">
          <a:xfrm>
            <a:off x="2971800" y="4258270"/>
            <a:ext cx="2438400" cy="584775"/>
          </a:xfrm>
          <a:prstGeom prst="rect">
            <a:avLst/>
          </a:prstGeom>
          <a:noFill/>
          <a:ln w="9525">
            <a:noFill/>
            <a:miter lim="800000"/>
            <a:headEnd/>
            <a:tailEnd/>
          </a:ln>
          <a:effectLst/>
        </p:spPr>
        <p:txBody>
          <a:bodyPr>
            <a:spAutoFit/>
          </a:bodyPr>
          <a:lstStyle/>
          <a:p>
            <a:pPr eaLnBrk="0" hangingPunct="0">
              <a:spcBef>
                <a:spcPct val="50000"/>
              </a:spcBef>
            </a:pPr>
            <a:r>
              <a:rPr lang="en-US" sz="1600" dirty="0">
                <a:latin typeface="Arial" pitchFamily="34" charset="0"/>
                <a:cs typeface="Arial" pitchFamily="34" charset="0"/>
              </a:rPr>
              <a:t>Purchase at </a:t>
            </a:r>
            <a:r>
              <a:rPr lang="en-US" sz="1600" dirty="0" smtClean="0">
                <a:latin typeface="Arial" pitchFamily="34" charset="0"/>
                <a:cs typeface="Arial" pitchFamily="34" charset="0"/>
              </a:rPr>
              <a:t>Spot </a:t>
            </a:r>
            <a:r>
              <a:rPr lang="en-US" sz="1600" dirty="0">
                <a:latin typeface="Arial" pitchFamily="34" charset="0"/>
                <a:cs typeface="Arial" pitchFamily="34" charset="0"/>
              </a:rPr>
              <a:t>Price or Not</a:t>
            </a:r>
          </a:p>
        </p:txBody>
      </p:sp>
      <p:sp>
        <p:nvSpPr>
          <p:cNvPr id="16" name="Text Box 5"/>
          <p:cNvSpPr txBox="1">
            <a:spLocks noChangeArrowheads="1"/>
          </p:cNvSpPr>
          <p:nvPr/>
        </p:nvSpPr>
        <p:spPr bwMode="auto">
          <a:xfrm>
            <a:off x="3352800" y="2766020"/>
            <a:ext cx="2133600" cy="338554"/>
          </a:xfrm>
          <a:prstGeom prst="rect">
            <a:avLst/>
          </a:prstGeom>
          <a:noFill/>
          <a:ln w="9525">
            <a:noFill/>
            <a:miter lim="800000"/>
            <a:headEnd/>
            <a:tailEnd/>
          </a:ln>
          <a:effectLst/>
        </p:spPr>
        <p:txBody>
          <a:bodyPr>
            <a:spAutoFit/>
          </a:bodyPr>
          <a:lstStyle/>
          <a:p>
            <a:pPr eaLnBrk="0" hangingPunct="0">
              <a:spcBef>
                <a:spcPct val="50000"/>
              </a:spcBef>
            </a:pPr>
            <a:r>
              <a:rPr lang="en-US" sz="1600" dirty="0">
                <a:latin typeface="Arial" pitchFamily="34" charset="0"/>
                <a:cs typeface="Arial" pitchFamily="34" charset="0"/>
              </a:rPr>
              <a:t>Consumption</a:t>
            </a:r>
          </a:p>
        </p:txBody>
      </p:sp>
      <p:sp>
        <p:nvSpPr>
          <p:cNvPr id="17" name="AutoShape 6"/>
          <p:cNvSpPr>
            <a:spLocks noChangeArrowheads="1"/>
          </p:cNvSpPr>
          <p:nvPr/>
        </p:nvSpPr>
        <p:spPr bwMode="auto">
          <a:xfrm>
            <a:off x="914400" y="3801070"/>
            <a:ext cx="228600" cy="273050"/>
          </a:xfrm>
          <a:prstGeom prst="up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Line 8"/>
          <p:cNvSpPr>
            <a:spLocks noChangeShapeType="1"/>
          </p:cNvSpPr>
          <p:nvPr/>
        </p:nvSpPr>
        <p:spPr bwMode="auto">
          <a:xfrm>
            <a:off x="914400" y="3680420"/>
            <a:ext cx="4876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AutoShape 12"/>
          <p:cNvSpPr>
            <a:spLocks noChangeArrowheads="1"/>
          </p:cNvSpPr>
          <p:nvPr/>
        </p:nvSpPr>
        <p:spPr bwMode="auto">
          <a:xfrm>
            <a:off x="4191000" y="3223220"/>
            <a:ext cx="152400" cy="381000"/>
          </a:xfrm>
          <a:prstGeom prst="downArrow">
            <a:avLst>
              <a:gd name="adj1" fmla="val 50000"/>
              <a:gd name="adj2" fmla="val 62500"/>
            </a:avLst>
          </a:prstGeom>
          <a:solidFill>
            <a:srgbClr val="FF0000"/>
          </a:solidFill>
          <a:ln w="9525">
            <a:solidFill>
              <a:schemeClr val="tx1"/>
            </a:solidFill>
            <a:miter lim="800000"/>
            <a:headEnd/>
            <a:tailEnd/>
          </a:ln>
          <a:effectLst/>
        </p:spPr>
        <p:txBody>
          <a:bodyPr wrap="none" anchor="ctr"/>
          <a:lstStyle/>
          <a:p>
            <a:endParaRPr lang="en-US"/>
          </a:p>
        </p:txBody>
      </p:sp>
      <p:sp>
        <p:nvSpPr>
          <p:cNvPr id="21" name="AutoShape 6"/>
          <p:cNvSpPr>
            <a:spLocks noChangeArrowheads="1"/>
          </p:cNvSpPr>
          <p:nvPr/>
        </p:nvSpPr>
        <p:spPr bwMode="auto">
          <a:xfrm>
            <a:off x="4038600" y="3801070"/>
            <a:ext cx="228600" cy="273050"/>
          </a:xfrm>
          <a:prstGeom prst="up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3" name="Straight Connector 22"/>
          <p:cNvCxnSpPr/>
          <p:nvPr/>
        </p:nvCxnSpPr>
        <p:spPr bwMode="auto">
          <a:xfrm rot="10800000">
            <a:off x="1066800" y="3429000"/>
            <a:ext cx="2971800" cy="15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24" name="TextBox 23"/>
          <p:cNvSpPr txBox="1"/>
          <p:nvPr/>
        </p:nvSpPr>
        <p:spPr>
          <a:xfrm>
            <a:off x="2438400" y="3048000"/>
            <a:ext cx="248787" cy="369332"/>
          </a:xfrm>
          <a:prstGeom prst="rect">
            <a:avLst/>
          </a:prstGeom>
          <a:noFill/>
        </p:spPr>
        <p:txBody>
          <a:bodyPr wrap="none" rtlCol="0">
            <a:spAutoFit/>
          </a:bodyPr>
          <a:lstStyle/>
          <a:p>
            <a:r>
              <a:rPr lang="en-US" b="1" i="1" dirty="0" smtClean="0"/>
              <a:t>t</a:t>
            </a:r>
            <a:endParaRPr lang="en-US" b="1" i="1" dirty="0"/>
          </a:p>
        </p:txBody>
      </p:sp>
      <p:pic>
        <p:nvPicPr>
          <p:cNvPr id="1026" name="Picture 2" descr="C:\Documents and Settings\dong\Local Settings\Temporary Internet Files\Content.IE5\GABUTVL9\MCj02319590000[1].wmf"/>
          <p:cNvPicPr>
            <a:picLocks noChangeAspect="1" noChangeArrowheads="1"/>
          </p:cNvPicPr>
          <p:nvPr/>
        </p:nvPicPr>
        <p:blipFill>
          <a:blip r:embed="rId2"/>
          <a:srcRect/>
          <a:stretch>
            <a:fillRect/>
          </a:stretch>
        </p:blipFill>
        <p:spPr bwMode="auto">
          <a:xfrm>
            <a:off x="5105400" y="7162800"/>
            <a:ext cx="1456099" cy="121154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Purchase</a:t>
            </a:r>
            <a:endParaRPr lang="en-US" dirty="0"/>
          </a:p>
        </p:txBody>
      </p:sp>
      <p:sp>
        <p:nvSpPr>
          <p:cNvPr id="4" name="Date Placeholder 3"/>
          <p:cNvSpPr>
            <a:spLocks noGrp="1"/>
          </p:cNvSpPr>
          <p:nvPr>
            <p:ph type="dt" sz="half" idx="10"/>
          </p:nvPr>
        </p:nvSpPr>
        <p:spPr/>
        <p:txBody>
          <a:bodyPr/>
          <a:lstStyle/>
          <a:p>
            <a:r>
              <a:rPr lang="en-US" smtClean="0"/>
              <a:t>9/16/2013,  9/18/2013</a:t>
            </a:r>
            <a:endParaRPr lang="en-US"/>
          </a:p>
        </p:txBody>
      </p:sp>
      <p:sp>
        <p:nvSpPr>
          <p:cNvPr id="5" name="Footer Placeholder 4"/>
          <p:cNvSpPr>
            <a:spLocks noGrp="1"/>
          </p:cNvSpPr>
          <p:nvPr>
            <p:ph type="ftr" sz="quarter" idx="11"/>
          </p:nvPr>
        </p:nvSpPr>
        <p:spPr/>
        <p:txBody>
          <a:bodyPr/>
          <a:lstStyle/>
          <a:p>
            <a:r>
              <a:rPr lang="en-US" smtClean="0"/>
              <a:t>Professor Dong Washington University in St. Louis, MO</a:t>
            </a:r>
            <a:endParaRPr lang="en-US" dirty="0"/>
          </a:p>
        </p:txBody>
      </p:sp>
      <p:sp>
        <p:nvSpPr>
          <p:cNvPr id="6" name="Slide Number Placeholder 5"/>
          <p:cNvSpPr>
            <a:spLocks noGrp="1"/>
          </p:cNvSpPr>
          <p:nvPr>
            <p:ph type="sldNum" sz="quarter" idx="12"/>
          </p:nvPr>
        </p:nvSpPr>
        <p:spPr/>
        <p:txBody>
          <a:bodyPr/>
          <a:lstStyle/>
          <a:p>
            <a:endParaRPr lang="en-US" smtClean="0"/>
          </a:p>
          <a:p>
            <a:fld id="{1FA1C85E-D330-FB43-A726-2ECE74C84ED5}" type="slidenum">
              <a:rPr lang="en-US" smtClean="0"/>
              <a:pPr/>
              <a:t>16</a:t>
            </a:fld>
            <a:endParaRPr lang="en-US"/>
          </a:p>
        </p:txBody>
      </p:sp>
      <p:sp>
        <p:nvSpPr>
          <p:cNvPr id="8" name="Rectangle 3"/>
          <p:cNvSpPr txBox="1">
            <a:spLocks noChangeArrowheads="1"/>
          </p:cNvSpPr>
          <p:nvPr/>
        </p:nvSpPr>
        <p:spPr>
          <a:xfrm>
            <a:off x="533400" y="1676400"/>
            <a:ext cx="5829300" cy="6400800"/>
          </a:xfrm>
          <a:prstGeom prst="rect">
            <a:avLst/>
          </a:prstGeom>
        </p:spPr>
        <p:txBody>
          <a:bodyPr/>
          <a:lstStyle/>
          <a:p>
            <a:pPr lvl="0" algn="just">
              <a:spcBef>
                <a:spcPct val="20000"/>
              </a:spcBef>
            </a:pPr>
            <a:r>
              <a:rPr lang="en-US" sz="1600" kern="0" dirty="0" smtClean="0">
                <a:latin typeface="+mj-lt"/>
                <a:cs typeface="Arial" pitchFamily="34" charset="0"/>
              </a:rPr>
              <a:t>The low-value customers (e.g., leisure travelers) are less time sensitive and they are more likely to purchase in advance when price is low. The high-value customers (e.g., business travelers) are more time sensitive and they are likely to pay high spot price right before the departure time.</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latin typeface="+mj-lt"/>
                <a:cs typeface="Arial" pitchFamily="34" charset="0"/>
              </a:rPr>
              <a:t>The airline wants to know how to set the advance purchase price and the spot price to segment the two types of customers and maximize revenue.</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b="1"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latin typeface="+mj-lt"/>
                <a:cs typeface="Arial" pitchFamily="34" charset="0"/>
              </a:rPr>
              <a:t>Suppose the airline knows that 30% of its customers are low-value customers and 70% of its customers are high-value customers</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b="1"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b="1"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i="1" u="none" strike="noStrike" kern="0" cap="none" spc="0" normalizeH="0" noProof="0" dirty="0" smtClean="0">
              <a:ln>
                <a:noFill/>
              </a:ln>
              <a:solidFill>
                <a:schemeClr val="tx1"/>
              </a:solidFill>
              <a:effectLst/>
              <a:uLnTx/>
              <a:uFillTx/>
              <a:latin typeface="Arial" pitchFamily="34" charset="0"/>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Purchase</a:t>
            </a:r>
            <a:endParaRPr lang="en-US" dirty="0"/>
          </a:p>
        </p:txBody>
      </p:sp>
      <p:sp>
        <p:nvSpPr>
          <p:cNvPr id="4" name="Date Placeholder 3"/>
          <p:cNvSpPr>
            <a:spLocks noGrp="1"/>
          </p:cNvSpPr>
          <p:nvPr>
            <p:ph type="dt" sz="half" idx="10"/>
          </p:nvPr>
        </p:nvSpPr>
        <p:spPr/>
        <p:txBody>
          <a:bodyPr/>
          <a:lstStyle/>
          <a:p>
            <a:r>
              <a:rPr lang="en-US" smtClean="0"/>
              <a:t>9/16/2013,  9/18/2013</a:t>
            </a:r>
            <a:endParaRPr lang="en-US"/>
          </a:p>
        </p:txBody>
      </p:sp>
      <p:sp>
        <p:nvSpPr>
          <p:cNvPr id="5" name="Footer Placeholder 4"/>
          <p:cNvSpPr>
            <a:spLocks noGrp="1"/>
          </p:cNvSpPr>
          <p:nvPr>
            <p:ph type="ftr" sz="quarter" idx="11"/>
          </p:nvPr>
        </p:nvSpPr>
        <p:spPr/>
        <p:txBody>
          <a:bodyPr/>
          <a:lstStyle/>
          <a:p>
            <a:r>
              <a:rPr lang="en-US" smtClean="0"/>
              <a:t>Professor Dong Washington University in St. Louis, MO</a:t>
            </a:r>
            <a:endParaRPr lang="en-US" dirty="0"/>
          </a:p>
        </p:txBody>
      </p:sp>
      <p:sp>
        <p:nvSpPr>
          <p:cNvPr id="6" name="Slide Number Placeholder 5"/>
          <p:cNvSpPr>
            <a:spLocks noGrp="1"/>
          </p:cNvSpPr>
          <p:nvPr>
            <p:ph type="sldNum" sz="quarter" idx="12"/>
          </p:nvPr>
        </p:nvSpPr>
        <p:spPr/>
        <p:txBody>
          <a:bodyPr/>
          <a:lstStyle/>
          <a:p>
            <a:endParaRPr lang="en-US" smtClean="0"/>
          </a:p>
          <a:p>
            <a:fld id="{1FA1C85E-D330-FB43-A726-2ECE74C84ED5}" type="slidenum">
              <a:rPr lang="en-US" smtClean="0"/>
              <a:pPr/>
              <a:t>17</a:t>
            </a:fld>
            <a:endParaRPr lang="en-US"/>
          </a:p>
        </p:txBody>
      </p:sp>
      <p:sp>
        <p:nvSpPr>
          <p:cNvPr id="8" name="Rectangle 3"/>
          <p:cNvSpPr txBox="1">
            <a:spLocks noChangeArrowheads="1"/>
          </p:cNvSpPr>
          <p:nvPr/>
        </p:nvSpPr>
        <p:spPr>
          <a:xfrm>
            <a:off x="533400" y="1676400"/>
            <a:ext cx="5829300" cy="6400800"/>
          </a:xfrm>
          <a:prstGeom prst="rect">
            <a:avLst/>
          </a:prstGeom>
        </p:spPr>
        <p:txBody>
          <a:body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latin typeface="+mj-lt"/>
                <a:cs typeface="Arial" pitchFamily="34" charset="0"/>
              </a:rPr>
              <a:t>Define decision variables:</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solidFill>
                  <a:srgbClr val="0000FF"/>
                </a:solidFill>
                <a:latin typeface="+mj-lt"/>
                <a:cs typeface="Arial" pitchFamily="34" charset="0"/>
              </a:rPr>
              <a:t>P</a:t>
            </a:r>
            <a:r>
              <a:rPr lang="en-US" sz="1600" b="1" kern="0" baseline="-25000" dirty="0" smtClean="0">
                <a:solidFill>
                  <a:srgbClr val="0000FF"/>
                </a:solidFill>
                <a:latin typeface="+mj-lt"/>
                <a:cs typeface="Arial" pitchFamily="34" charset="0"/>
              </a:rPr>
              <a:t>1</a:t>
            </a:r>
            <a:r>
              <a:rPr lang="en-US" sz="1600" b="1" kern="0" dirty="0" smtClean="0">
                <a:solidFill>
                  <a:srgbClr val="0000FF"/>
                </a:solidFill>
                <a:latin typeface="+mj-lt"/>
                <a:cs typeface="Arial" pitchFamily="34" charset="0"/>
              </a:rPr>
              <a:t>= advance purchase price</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solidFill>
                  <a:srgbClr val="0000FF"/>
                </a:solidFill>
                <a:latin typeface="+mj-lt"/>
                <a:cs typeface="Arial" pitchFamily="34" charset="0"/>
              </a:rPr>
              <a:t>P</a:t>
            </a:r>
            <a:r>
              <a:rPr lang="en-US" sz="1600" b="1" kern="0" baseline="-25000" dirty="0" smtClean="0">
                <a:solidFill>
                  <a:srgbClr val="0000FF"/>
                </a:solidFill>
                <a:latin typeface="+mj-lt"/>
                <a:cs typeface="Arial" pitchFamily="34" charset="0"/>
              </a:rPr>
              <a:t>2 </a:t>
            </a:r>
            <a:r>
              <a:rPr lang="en-US" sz="1600" b="1" kern="0" dirty="0" smtClean="0">
                <a:solidFill>
                  <a:srgbClr val="0000FF"/>
                </a:solidFill>
                <a:latin typeface="+mj-lt"/>
                <a:cs typeface="Arial" pitchFamily="34" charset="0"/>
              </a:rPr>
              <a:t>=spot purchase price</a:t>
            </a: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solidFill>
                  <a:srgbClr val="0000FF"/>
                </a:solidFill>
                <a:latin typeface="+mj-lt"/>
                <a:cs typeface="Arial" pitchFamily="34" charset="0"/>
              </a:rPr>
              <a:t>t = timing of advance purchase</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r>
              <a:rPr lang="en-US" sz="1600" b="1" kern="0" dirty="0" smtClean="0">
                <a:latin typeface="+mj-lt"/>
                <a:cs typeface="Arial" pitchFamily="34" charset="0"/>
              </a:rPr>
              <a:t>LP Formulation</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j-lt"/>
              <a:cs typeface="Arial" pitchFamily="34" charset="0"/>
            </a:endParaRPr>
          </a:p>
          <a:p>
            <a:pPr lvl="0" algn="just">
              <a:spcBef>
                <a:spcPct val="20000"/>
              </a:spcBef>
            </a:pPr>
            <a:r>
              <a:rPr lang="en-US" sz="1600" b="1" kern="0" dirty="0" smtClean="0">
                <a:solidFill>
                  <a:srgbClr val="0000FF"/>
                </a:solidFill>
                <a:latin typeface="+mj-lt"/>
                <a:cs typeface="Arial" pitchFamily="34" charset="0"/>
              </a:rPr>
              <a:t>MAX    0.3 P</a:t>
            </a:r>
            <a:r>
              <a:rPr lang="en-US" sz="1600" b="1" kern="0" baseline="-25000" dirty="0" smtClean="0">
                <a:solidFill>
                  <a:srgbClr val="0000FF"/>
                </a:solidFill>
                <a:latin typeface="+mj-lt"/>
                <a:cs typeface="Arial" pitchFamily="34" charset="0"/>
              </a:rPr>
              <a:t>1 </a:t>
            </a:r>
            <a:r>
              <a:rPr lang="en-US" sz="1600" b="1" kern="0" dirty="0" smtClean="0">
                <a:solidFill>
                  <a:srgbClr val="0000FF"/>
                </a:solidFill>
                <a:latin typeface="+mj-lt"/>
                <a:cs typeface="Arial" pitchFamily="34" charset="0"/>
              </a:rPr>
              <a:t>+ 0.7 P</a:t>
            </a:r>
            <a:r>
              <a:rPr lang="en-US" sz="1600" b="1" kern="0" baseline="-25000" dirty="0" smtClean="0">
                <a:solidFill>
                  <a:srgbClr val="0000FF"/>
                </a:solidFill>
                <a:latin typeface="+mj-lt"/>
                <a:cs typeface="Arial" pitchFamily="34" charset="0"/>
              </a:rPr>
              <a:t>2</a:t>
            </a:r>
            <a:endParaRPr lang="en-US" sz="1600" b="1" kern="0" dirty="0" smtClean="0">
              <a:solidFill>
                <a:srgbClr val="0000FF"/>
              </a:solidFill>
              <a:latin typeface="+mj-lt"/>
              <a:cs typeface="Arial" pitchFamily="34" charset="0"/>
            </a:endParaRPr>
          </a:p>
          <a:p>
            <a:pPr lvl="0" algn="just">
              <a:spcBef>
                <a:spcPct val="20000"/>
              </a:spcBef>
            </a:pPr>
            <a:r>
              <a:rPr lang="en-US" sz="1600" b="1" kern="0" dirty="0" err="1" smtClean="0">
                <a:solidFill>
                  <a:srgbClr val="0000FF"/>
                </a:solidFill>
                <a:latin typeface="+mj-lt"/>
                <a:cs typeface="Arial" pitchFamily="34" charset="0"/>
              </a:rPr>
              <a:t>s.t</a:t>
            </a:r>
            <a:r>
              <a:rPr lang="en-US" sz="1600" b="1" kern="0" dirty="0" smtClean="0">
                <a:solidFill>
                  <a:srgbClr val="0000FF"/>
                </a:solidFill>
                <a:latin typeface="+mj-lt"/>
                <a:cs typeface="Arial" pitchFamily="34" charset="0"/>
              </a:rPr>
              <a:t>.</a:t>
            </a:r>
          </a:p>
          <a:p>
            <a:pPr lvl="0" algn="just">
              <a:spcBef>
                <a:spcPct val="20000"/>
              </a:spcBef>
            </a:pPr>
            <a:r>
              <a:rPr lang="en-US" sz="1600" b="1" kern="0" dirty="0" smtClean="0">
                <a:solidFill>
                  <a:srgbClr val="0000FF"/>
                </a:solidFill>
                <a:latin typeface="+mj-lt"/>
                <a:cs typeface="Arial" pitchFamily="34" charset="0"/>
              </a:rPr>
              <a:t>     350 – 5 t – P</a:t>
            </a:r>
            <a:r>
              <a:rPr lang="en-US" sz="1600" b="1" kern="0" baseline="-25000" dirty="0" smtClean="0">
                <a:solidFill>
                  <a:srgbClr val="0000FF"/>
                </a:solidFill>
                <a:latin typeface="+mj-lt"/>
                <a:cs typeface="Arial" pitchFamily="34" charset="0"/>
              </a:rPr>
              <a:t>1</a:t>
            </a:r>
            <a:r>
              <a:rPr lang="en-US" sz="1600" b="1" kern="0" dirty="0" smtClean="0">
                <a:solidFill>
                  <a:srgbClr val="0000FF"/>
                </a:solidFill>
                <a:latin typeface="+mj-lt"/>
                <a:cs typeface="Arial" pitchFamily="34" charset="0"/>
              </a:rPr>
              <a:t> </a:t>
            </a:r>
            <a:r>
              <a:rPr lang="en-US" sz="1600" b="1" kern="0" dirty="0" smtClean="0">
                <a:solidFill>
                  <a:srgbClr val="0000FF"/>
                </a:solidFill>
                <a:latin typeface="+mj-lt"/>
                <a:cs typeface="Arial" pitchFamily="34" charset="0"/>
                <a:sym typeface="Symbol"/>
              </a:rPr>
              <a:t></a:t>
            </a:r>
            <a:r>
              <a:rPr lang="en-US" sz="1600" b="1" kern="0" dirty="0" smtClean="0">
                <a:solidFill>
                  <a:srgbClr val="0000FF"/>
                </a:solidFill>
                <a:latin typeface="+mj-lt"/>
                <a:cs typeface="Arial" pitchFamily="34" charset="0"/>
              </a:rPr>
              <a:t> 350 </a:t>
            </a:r>
            <a:r>
              <a:rPr lang="en-US" sz="1600" b="1" kern="0" dirty="0" smtClean="0">
                <a:solidFill>
                  <a:srgbClr val="0000FF"/>
                </a:solidFill>
                <a:cs typeface="Arial" pitchFamily="34" charset="0"/>
              </a:rPr>
              <a:t>–</a:t>
            </a:r>
            <a:r>
              <a:rPr lang="en-US" sz="1600" b="1" kern="0" dirty="0" smtClean="0">
                <a:solidFill>
                  <a:srgbClr val="0000FF"/>
                </a:solidFill>
                <a:latin typeface="+mj-lt"/>
                <a:cs typeface="Arial" pitchFamily="34" charset="0"/>
              </a:rPr>
              <a:t> 5</a:t>
            </a:r>
            <a:r>
              <a:rPr lang="en-US" sz="1600" b="1" kern="0" dirty="0" smtClean="0">
                <a:solidFill>
                  <a:srgbClr val="0000FF"/>
                </a:solidFill>
                <a:latin typeface="+mj-lt"/>
                <a:cs typeface="Arial" pitchFamily="34" charset="0"/>
                <a:sym typeface="Symbol"/>
              </a:rPr>
              <a:t>0 – P</a:t>
            </a:r>
            <a:r>
              <a:rPr lang="en-US" sz="1600" b="1" kern="0" baseline="-25000" dirty="0" smtClean="0">
                <a:solidFill>
                  <a:srgbClr val="0000FF"/>
                </a:solidFill>
                <a:latin typeface="+mj-lt"/>
                <a:cs typeface="Arial" pitchFamily="34" charset="0"/>
                <a:sym typeface="Symbol"/>
              </a:rPr>
              <a:t>2 </a:t>
            </a:r>
            <a:r>
              <a:rPr lang="en-US" sz="1600" b="1" kern="0" dirty="0" smtClean="0">
                <a:solidFill>
                  <a:srgbClr val="0000FF"/>
                </a:solidFill>
                <a:latin typeface="+mj-lt"/>
                <a:cs typeface="Arial" pitchFamily="34" charset="0"/>
                <a:sym typeface="Symbol"/>
              </a:rPr>
              <a:t>+1 </a:t>
            </a:r>
          </a:p>
          <a:p>
            <a:pPr lvl="0" algn="just">
              <a:spcBef>
                <a:spcPct val="20000"/>
              </a:spcBef>
            </a:pPr>
            <a:r>
              <a:rPr lang="en-US" sz="1600" b="1" kern="0" dirty="0" smtClean="0">
                <a:solidFill>
                  <a:srgbClr val="0000FF"/>
                </a:solidFill>
                <a:latin typeface="+mj-lt"/>
                <a:cs typeface="Arial" pitchFamily="34" charset="0"/>
                <a:sym typeface="Symbol"/>
              </a:rPr>
              <a:t>     </a:t>
            </a:r>
            <a:r>
              <a:rPr lang="en-US" sz="1400" b="1" kern="0" dirty="0" smtClean="0">
                <a:solidFill>
                  <a:srgbClr val="0000FF"/>
                </a:solidFill>
                <a:latin typeface="+mj-lt"/>
                <a:cs typeface="Arial" pitchFamily="34" charset="0"/>
                <a:sym typeface="Symbol"/>
              </a:rPr>
              <a:t>(Low-value customer prefers advance)</a:t>
            </a:r>
          </a:p>
          <a:p>
            <a:pPr lvl="0" algn="just">
              <a:spcBef>
                <a:spcPct val="20000"/>
              </a:spcBef>
            </a:pPr>
            <a:r>
              <a:rPr lang="en-US" sz="1600" b="1" kern="0" dirty="0" smtClean="0">
                <a:solidFill>
                  <a:srgbClr val="0000FF"/>
                </a:solidFill>
                <a:latin typeface="+mj-lt"/>
                <a:cs typeface="Arial" pitchFamily="34" charset="0"/>
              </a:rPr>
              <a:t>    </a:t>
            </a:r>
          </a:p>
          <a:p>
            <a:pPr lvl="0" algn="just">
              <a:spcBef>
                <a:spcPct val="20000"/>
              </a:spcBef>
            </a:pPr>
            <a:r>
              <a:rPr lang="en-US" sz="1600" b="1" kern="0" dirty="0" smtClean="0">
                <a:solidFill>
                  <a:srgbClr val="0000FF"/>
                </a:solidFill>
                <a:latin typeface="+mj-lt"/>
                <a:cs typeface="Arial" pitchFamily="34" charset="0"/>
              </a:rPr>
              <a:t>       350 – 5 t – P</a:t>
            </a:r>
            <a:r>
              <a:rPr lang="en-US" sz="1600" b="1" kern="0" baseline="-25000" dirty="0" smtClean="0">
                <a:solidFill>
                  <a:srgbClr val="0000FF"/>
                </a:solidFill>
                <a:latin typeface="+mj-lt"/>
                <a:cs typeface="Arial" pitchFamily="34" charset="0"/>
              </a:rPr>
              <a:t>1</a:t>
            </a:r>
            <a:r>
              <a:rPr lang="en-US" sz="1600" b="1" kern="0" dirty="0" smtClean="0">
                <a:solidFill>
                  <a:srgbClr val="0000FF"/>
                </a:solidFill>
                <a:latin typeface="+mj-lt"/>
                <a:cs typeface="Arial" pitchFamily="34" charset="0"/>
              </a:rPr>
              <a:t> </a:t>
            </a:r>
            <a:r>
              <a:rPr lang="en-US" sz="1600" b="1" kern="0" dirty="0" smtClean="0">
                <a:solidFill>
                  <a:srgbClr val="0000FF"/>
                </a:solidFill>
                <a:latin typeface="+mj-lt"/>
                <a:cs typeface="Arial" pitchFamily="34" charset="0"/>
                <a:sym typeface="Symbol"/>
              </a:rPr>
              <a:t></a:t>
            </a:r>
            <a:r>
              <a:rPr lang="en-US" sz="1600" b="1" kern="0" dirty="0" smtClean="0">
                <a:solidFill>
                  <a:srgbClr val="0000FF"/>
                </a:solidFill>
                <a:latin typeface="+mj-lt"/>
                <a:cs typeface="Arial" pitchFamily="34" charset="0"/>
              </a:rPr>
              <a:t> </a:t>
            </a:r>
            <a:r>
              <a:rPr lang="en-US" sz="1600" b="1" kern="0" dirty="0" smtClean="0">
                <a:solidFill>
                  <a:srgbClr val="0000FF"/>
                </a:solidFill>
                <a:latin typeface="+mj-lt"/>
                <a:cs typeface="Arial" pitchFamily="34" charset="0"/>
                <a:sym typeface="Symbol"/>
              </a:rPr>
              <a:t>1 </a:t>
            </a:r>
          </a:p>
          <a:p>
            <a:pPr lvl="0" algn="just">
              <a:spcBef>
                <a:spcPct val="20000"/>
              </a:spcBef>
            </a:pPr>
            <a:r>
              <a:rPr lang="en-US" sz="1600" b="1" kern="0" dirty="0" smtClean="0">
                <a:solidFill>
                  <a:srgbClr val="0000FF"/>
                </a:solidFill>
                <a:latin typeface="+mj-lt"/>
                <a:cs typeface="Arial" pitchFamily="34" charset="0"/>
                <a:sym typeface="Symbol"/>
              </a:rPr>
              <a:t>      (</a:t>
            </a:r>
            <a:r>
              <a:rPr lang="en-US" sz="1400" b="1" kern="0" dirty="0" smtClean="0">
                <a:solidFill>
                  <a:srgbClr val="0000FF"/>
                </a:solidFill>
                <a:latin typeface="+mj-lt"/>
                <a:cs typeface="Arial" pitchFamily="34" charset="0"/>
                <a:sym typeface="Symbol"/>
              </a:rPr>
              <a:t>Low-value customer purchases in advance)</a:t>
            </a:r>
          </a:p>
          <a:p>
            <a:pPr lvl="0" algn="just">
              <a:spcBef>
                <a:spcPct val="20000"/>
              </a:spcBef>
            </a:pPr>
            <a:endParaRPr lang="en-US" sz="1600" b="1" kern="0" dirty="0" smtClean="0">
              <a:solidFill>
                <a:srgbClr val="0000FF"/>
              </a:solidFill>
              <a:latin typeface="+mj-lt"/>
              <a:cs typeface="Arial" pitchFamily="34" charset="0"/>
              <a:sym typeface="Symbol"/>
            </a:endParaRPr>
          </a:p>
          <a:p>
            <a:pPr lvl="0" algn="just">
              <a:spcBef>
                <a:spcPct val="20000"/>
              </a:spcBef>
            </a:pPr>
            <a:r>
              <a:rPr lang="en-US" sz="1600" b="1" kern="0" dirty="0" smtClean="0">
                <a:solidFill>
                  <a:srgbClr val="0000FF"/>
                </a:solidFill>
                <a:latin typeface="+mj-lt"/>
                <a:cs typeface="Arial" pitchFamily="34" charset="0"/>
                <a:sym typeface="Symbol"/>
              </a:rPr>
              <a:t>      800 – 20 t – p</a:t>
            </a:r>
            <a:r>
              <a:rPr lang="en-US" sz="1600" b="1" kern="0" baseline="-25000" dirty="0" smtClean="0">
                <a:solidFill>
                  <a:srgbClr val="0000FF"/>
                </a:solidFill>
                <a:latin typeface="+mj-lt"/>
                <a:cs typeface="Arial" pitchFamily="34" charset="0"/>
                <a:sym typeface="Symbol"/>
              </a:rPr>
              <a:t>1</a:t>
            </a:r>
            <a:r>
              <a:rPr lang="en-US" sz="1600" b="1" kern="0" dirty="0" smtClean="0">
                <a:solidFill>
                  <a:srgbClr val="0000FF"/>
                </a:solidFill>
                <a:latin typeface="+mj-lt"/>
                <a:cs typeface="Arial" pitchFamily="34" charset="0"/>
                <a:sym typeface="Symbol"/>
              </a:rPr>
              <a:t> +1  ≤  800 – 20 0 – P</a:t>
            </a:r>
            <a:r>
              <a:rPr lang="en-US" sz="1600" b="1" kern="0" baseline="-25000" dirty="0" smtClean="0">
                <a:solidFill>
                  <a:srgbClr val="0000FF"/>
                </a:solidFill>
                <a:latin typeface="+mj-lt"/>
                <a:cs typeface="Arial" pitchFamily="34" charset="0"/>
                <a:sym typeface="Symbol"/>
              </a:rPr>
              <a:t>2</a:t>
            </a:r>
            <a:r>
              <a:rPr lang="en-US" sz="1600" b="1" kern="0" dirty="0" smtClean="0">
                <a:solidFill>
                  <a:srgbClr val="0000FF"/>
                </a:solidFill>
                <a:latin typeface="+mj-lt"/>
                <a:cs typeface="Arial" pitchFamily="34" charset="0"/>
                <a:sym typeface="Symbol"/>
              </a:rPr>
              <a:t>  </a:t>
            </a:r>
          </a:p>
          <a:p>
            <a:pPr lvl="0" algn="just">
              <a:spcBef>
                <a:spcPct val="20000"/>
              </a:spcBef>
            </a:pPr>
            <a:r>
              <a:rPr lang="en-US" sz="1400" b="1" kern="0" dirty="0" smtClean="0">
                <a:solidFill>
                  <a:srgbClr val="0000FF"/>
                </a:solidFill>
                <a:latin typeface="+mj-lt"/>
                <a:cs typeface="Arial" pitchFamily="34" charset="0"/>
                <a:sym typeface="Symbol"/>
              </a:rPr>
              <a:t>       (high-value customer prefers spot) </a:t>
            </a:r>
          </a:p>
          <a:p>
            <a:pPr lvl="0" algn="just">
              <a:spcBef>
                <a:spcPct val="20000"/>
              </a:spcBef>
            </a:pPr>
            <a:r>
              <a:rPr lang="en-US" sz="1600" b="1" kern="0" dirty="0" smtClean="0">
                <a:solidFill>
                  <a:srgbClr val="0000FF"/>
                </a:solidFill>
                <a:latin typeface="+mj-lt"/>
                <a:cs typeface="Arial" pitchFamily="34" charset="0"/>
                <a:sym typeface="Symbol"/>
              </a:rPr>
              <a:t>     </a:t>
            </a:r>
          </a:p>
          <a:p>
            <a:pPr lvl="0" algn="just">
              <a:spcBef>
                <a:spcPct val="20000"/>
              </a:spcBef>
            </a:pPr>
            <a:r>
              <a:rPr lang="en-US" sz="1600" b="1" kern="0" dirty="0" smtClean="0">
                <a:solidFill>
                  <a:srgbClr val="0000FF"/>
                </a:solidFill>
                <a:latin typeface="+mj-lt"/>
                <a:cs typeface="Arial" pitchFamily="34" charset="0"/>
                <a:sym typeface="Symbol"/>
              </a:rPr>
              <a:t>      1  ≤  800 – 20 0 – P</a:t>
            </a:r>
            <a:r>
              <a:rPr lang="en-US" sz="1600" b="1" kern="0" baseline="-25000" dirty="0" smtClean="0">
                <a:solidFill>
                  <a:srgbClr val="0000FF"/>
                </a:solidFill>
                <a:latin typeface="+mj-lt"/>
                <a:cs typeface="Arial" pitchFamily="34" charset="0"/>
                <a:sym typeface="Symbol"/>
              </a:rPr>
              <a:t>2  </a:t>
            </a:r>
            <a:r>
              <a:rPr lang="en-US" sz="1600" b="1" kern="0" dirty="0" smtClean="0">
                <a:solidFill>
                  <a:srgbClr val="0000FF"/>
                </a:solidFill>
                <a:latin typeface="+mj-lt"/>
                <a:cs typeface="Arial" pitchFamily="34" charset="0"/>
                <a:sym typeface="Symbol"/>
              </a:rPr>
              <a:t>        </a:t>
            </a:r>
            <a:r>
              <a:rPr lang="en-US" sz="1400" b="1" kern="0" dirty="0" smtClean="0">
                <a:solidFill>
                  <a:srgbClr val="0000FF"/>
                </a:solidFill>
                <a:latin typeface="+mj-lt"/>
                <a:cs typeface="Arial" pitchFamily="34" charset="0"/>
                <a:sym typeface="Symbol"/>
              </a:rPr>
              <a:t> </a:t>
            </a:r>
          </a:p>
          <a:p>
            <a:pPr lvl="0" algn="l">
              <a:spcBef>
                <a:spcPct val="20000"/>
              </a:spcBef>
            </a:pPr>
            <a:r>
              <a:rPr lang="en-US" sz="1400" b="1" kern="0" dirty="0" smtClean="0">
                <a:solidFill>
                  <a:srgbClr val="0000FF"/>
                </a:solidFill>
                <a:latin typeface="+mj-lt"/>
                <a:cs typeface="Arial" pitchFamily="34" charset="0"/>
                <a:sym typeface="Symbol"/>
              </a:rPr>
              <a:t>       (high-value customer purchases at spot)</a:t>
            </a:r>
          </a:p>
          <a:p>
            <a:pPr lvl="0" algn="l">
              <a:spcBef>
                <a:spcPct val="20000"/>
              </a:spcBef>
            </a:pPr>
            <a:endParaRPr lang="en-US" sz="1400" b="1" kern="0" dirty="0" smtClean="0">
              <a:solidFill>
                <a:srgbClr val="0000FF"/>
              </a:solidFill>
              <a:latin typeface="+mj-lt"/>
              <a:cs typeface="Arial" pitchFamily="34" charset="0"/>
              <a:sym typeface="Symbol"/>
            </a:endParaRPr>
          </a:p>
          <a:p>
            <a:pPr lvl="0" algn="l">
              <a:spcBef>
                <a:spcPct val="20000"/>
              </a:spcBef>
            </a:pPr>
            <a:r>
              <a:rPr lang="en-US" sz="1600" b="1" kern="0" dirty="0" smtClean="0">
                <a:solidFill>
                  <a:srgbClr val="0000FF"/>
                </a:solidFill>
                <a:latin typeface="+mj-lt"/>
                <a:cs typeface="Arial" pitchFamily="34" charset="0"/>
                <a:sym typeface="Symbol"/>
              </a:rPr>
              <a:t>        p</a:t>
            </a:r>
            <a:r>
              <a:rPr lang="en-US" sz="1600" b="1" kern="0" baseline="-25000" dirty="0" smtClean="0">
                <a:solidFill>
                  <a:srgbClr val="0000FF"/>
                </a:solidFill>
                <a:latin typeface="+mj-lt"/>
                <a:cs typeface="Arial" pitchFamily="34" charset="0"/>
                <a:sym typeface="Symbol"/>
              </a:rPr>
              <a:t>1</a:t>
            </a:r>
            <a:r>
              <a:rPr lang="en-US" sz="1600" b="1" kern="0" dirty="0" smtClean="0">
                <a:solidFill>
                  <a:srgbClr val="0000FF"/>
                </a:solidFill>
                <a:latin typeface="+mj-lt"/>
                <a:cs typeface="Arial" pitchFamily="34" charset="0"/>
                <a:sym typeface="Symbol"/>
              </a:rPr>
              <a:t>, p</a:t>
            </a:r>
            <a:r>
              <a:rPr lang="en-US" sz="1600" b="1" kern="0" baseline="-25000" dirty="0" smtClean="0">
                <a:solidFill>
                  <a:srgbClr val="0000FF"/>
                </a:solidFill>
                <a:latin typeface="+mj-lt"/>
                <a:cs typeface="Arial" pitchFamily="34" charset="0"/>
                <a:sym typeface="Symbol"/>
              </a:rPr>
              <a:t>2</a:t>
            </a:r>
            <a:r>
              <a:rPr lang="en-US" sz="1600" b="1" kern="0" dirty="0" smtClean="0">
                <a:solidFill>
                  <a:srgbClr val="0000FF"/>
                </a:solidFill>
                <a:latin typeface="+mj-lt"/>
                <a:cs typeface="Arial" pitchFamily="34" charset="0"/>
                <a:sym typeface="Symbol"/>
              </a:rPr>
              <a:t>, t </a:t>
            </a:r>
            <a:r>
              <a:rPr lang="en-US" sz="1600" b="1" kern="0" dirty="0" smtClean="0">
                <a:solidFill>
                  <a:srgbClr val="0000FF"/>
                </a:solidFill>
                <a:cs typeface="Arial" pitchFamily="34" charset="0"/>
                <a:sym typeface="Symbol"/>
              </a:rPr>
              <a:t> 0 </a:t>
            </a:r>
            <a:r>
              <a:rPr lang="en-US" sz="1600" b="1" kern="0" dirty="0" smtClean="0">
                <a:solidFill>
                  <a:srgbClr val="0000FF"/>
                </a:solidFill>
                <a:latin typeface="+mj-lt"/>
                <a:cs typeface="Arial" pitchFamily="34" charset="0"/>
                <a:sym typeface="Symbol"/>
              </a:rPr>
              <a:t>and integers</a:t>
            </a:r>
            <a:r>
              <a:rPr lang="en-US" sz="1400" kern="0" dirty="0" smtClean="0">
                <a:latin typeface="+mj-lt"/>
                <a:cs typeface="Arial" pitchFamily="34" charset="0"/>
                <a:sym typeface="Symbol"/>
              </a:rPr>
              <a:t/>
            </a:r>
            <a:br>
              <a:rPr lang="en-US" sz="1400" kern="0" dirty="0" smtClean="0">
                <a:latin typeface="+mj-lt"/>
                <a:cs typeface="Arial" pitchFamily="34" charset="0"/>
                <a:sym typeface="Symbol"/>
              </a:rPr>
            </a:br>
            <a:endParaRPr lang="en-US" sz="1400" kern="0" dirty="0" smtClean="0">
              <a:latin typeface="+mj-lt"/>
              <a:cs typeface="Arial" pitchFamily="34" charset="0"/>
              <a:sym typeface="Symbol"/>
            </a:endParaRPr>
          </a:p>
          <a:p>
            <a:pPr lvl="0" algn="just">
              <a:spcBef>
                <a:spcPct val="20000"/>
              </a:spcBef>
            </a:pPr>
            <a:endParaRPr lang="en-US" sz="1400" kern="0" dirty="0" smtClean="0">
              <a:latin typeface="+mj-lt"/>
              <a:cs typeface="Arial" pitchFamily="34" charset="0"/>
              <a:sym typeface="Symbol"/>
            </a:endParaRPr>
          </a:p>
          <a:p>
            <a:pPr lvl="0" algn="just">
              <a:spcBef>
                <a:spcPct val="20000"/>
              </a:spcBef>
            </a:pPr>
            <a:endParaRPr lang="en-US" sz="1400" kern="0" dirty="0" smtClean="0">
              <a:latin typeface="+mj-lt"/>
              <a:cs typeface="Arial" pitchFamily="34" charset="0"/>
              <a:sym typeface="Symbol"/>
            </a:endParaRPr>
          </a:p>
          <a:p>
            <a:pPr lvl="0" algn="just">
              <a:spcBef>
                <a:spcPct val="20000"/>
              </a:spcBef>
            </a:pPr>
            <a:endParaRPr lang="en-US" sz="1400" kern="0" dirty="0" smtClean="0">
              <a:latin typeface="+mj-lt"/>
              <a:cs typeface="Arial" pitchFamily="34" charset="0"/>
              <a:sym typeface="Symbol"/>
            </a:endParaRPr>
          </a:p>
          <a:p>
            <a:pPr lvl="0" algn="just">
              <a:spcBef>
                <a:spcPct val="20000"/>
              </a:spcBef>
            </a:pPr>
            <a:endParaRPr lang="en-US" sz="1600"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lang="en-US" sz="1600" b="1" kern="0" dirty="0" smtClean="0">
              <a:latin typeface="+mj-lt"/>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i="1" u="none" strike="noStrike" kern="0" cap="none" spc="0" normalizeH="0" noProof="0" dirty="0" smtClean="0">
              <a:ln>
                <a:noFill/>
              </a:ln>
              <a:solidFill>
                <a:schemeClr val="tx1"/>
              </a:solidFill>
              <a:effectLst/>
              <a:uLnTx/>
              <a:uFillTx/>
              <a:latin typeface="Arial" pitchFamily="34" charset="0"/>
              <a:cs typeface="Arial" pitchFamily="34" charset="0"/>
            </a:endParaRP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3962400" y="2895600"/>
            <a:ext cx="2743200" cy="1477328"/>
          </a:xfrm>
          <a:prstGeom prst="rect">
            <a:avLst/>
          </a:prstGeom>
          <a:solidFill>
            <a:schemeClr val="accent3"/>
          </a:solidFill>
          <a:ln>
            <a:solidFill>
              <a:schemeClr val="tx1">
                <a:lumMod val="75000"/>
                <a:lumOff val="25000"/>
              </a:schemeClr>
            </a:solidFill>
          </a:ln>
          <a:effectLst>
            <a:outerShdw blurRad="50800" dist="38100" algn="l" rotWithShape="0">
              <a:prstClr val="black">
                <a:alpha val="40000"/>
              </a:prstClr>
            </a:outerShdw>
          </a:effectLst>
        </p:spPr>
        <p:txBody>
          <a:bodyPr wrap="square" rtlCol="0">
            <a:spAutoFit/>
          </a:bodyPr>
          <a:lstStyle/>
          <a:p>
            <a:pPr algn="l"/>
            <a:r>
              <a:rPr lang="en-US" b="1" dirty="0" smtClean="0">
                <a:solidFill>
                  <a:srgbClr val="FF0000"/>
                </a:solidFill>
                <a:latin typeface="+mj-lt"/>
              </a:rPr>
              <a:t>The optimal Solution</a:t>
            </a:r>
          </a:p>
          <a:p>
            <a:pPr algn="l"/>
            <a:endParaRPr lang="en-US" b="1" dirty="0" smtClean="0">
              <a:solidFill>
                <a:srgbClr val="FF0000"/>
              </a:solidFill>
              <a:latin typeface="+mj-lt"/>
            </a:endParaRPr>
          </a:p>
          <a:p>
            <a:pPr algn="l"/>
            <a:r>
              <a:rPr lang="en-US" b="1" dirty="0" smtClean="0">
                <a:solidFill>
                  <a:srgbClr val="FF0000"/>
                </a:solidFill>
                <a:latin typeface="+mj-lt"/>
              </a:rPr>
              <a:t>Charge $199 for a 30  day advance and $798 for spot purchase</a:t>
            </a:r>
            <a:endParaRPr lang="en-US" b="1" dirty="0">
              <a:solidFill>
                <a:srgbClr val="FF0000"/>
              </a:solidFill>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4914900" y="8305800"/>
            <a:ext cx="1428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endParaRPr lang="zh-TW" altLang="en-US" sz="1200">
              <a:latin typeface="Century Gothic" pitchFamily="34" charset="0"/>
              <a:ea typeface="新細明體" pitchFamily="18" charset="-120"/>
            </a:endParaRPr>
          </a:p>
          <a:p>
            <a:pPr algn="r"/>
            <a:fld id="{73946F26-BE2E-43ED-A3DA-091AB4D976A3}" type="slidenum">
              <a:rPr lang="zh-TW" altLang="en-US" sz="1400">
                <a:latin typeface="Century Gothic" pitchFamily="34" charset="0"/>
                <a:ea typeface="新細明體" pitchFamily="18" charset="-120"/>
              </a:rPr>
              <a:pPr algn="r"/>
              <a:t>18</a:t>
            </a:fld>
            <a:endParaRPr lang="en-US" altLang="zh-TW" sz="1400">
              <a:latin typeface="Century Gothic" pitchFamily="34" charset="0"/>
              <a:ea typeface="新細明體" pitchFamily="18" charset="-120"/>
            </a:endParaRPr>
          </a:p>
        </p:txBody>
      </p:sp>
      <p:sp>
        <p:nvSpPr>
          <p:cNvPr id="5123" name="Rectangle 2"/>
          <p:cNvSpPr>
            <a:spLocks noGrp="1" noChangeArrowheads="1"/>
          </p:cNvSpPr>
          <p:nvPr>
            <p:ph type="title" idx="4294967295"/>
          </p:nvPr>
        </p:nvSpPr>
        <p:spPr/>
        <p:txBody>
          <a:bodyPr/>
          <a:lstStyle/>
          <a:p>
            <a:r>
              <a:rPr lang="en-US" altLang="zh-CN" smtClean="0">
                <a:ea typeface="SimSun" pitchFamily="2" charset="-122"/>
              </a:rPr>
              <a:t>Aggregate Planning Problem</a:t>
            </a:r>
            <a:endParaRPr lang="en-US" altLang="zh-TW" smtClean="0">
              <a:ea typeface="SimSun" pitchFamily="2" charset="-122"/>
            </a:endParaRPr>
          </a:p>
        </p:txBody>
      </p:sp>
      <p:sp>
        <p:nvSpPr>
          <p:cNvPr id="5124" name="Rectangle 3"/>
          <p:cNvSpPr>
            <a:spLocks noChangeArrowheads="1"/>
          </p:cNvSpPr>
          <p:nvPr/>
        </p:nvSpPr>
        <p:spPr bwMode="auto">
          <a:xfrm>
            <a:off x="533400" y="1905000"/>
            <a:ext cx="58293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20000"/>
              </a:spcBef>
            </a:pPr>
            <a:r>
              <a:rPr lang="en-US" altLang="zh-CN" sz="2000" dirty="0">
                <a:latin typeface="Century Gothic" pitchFamily="34" charset="0"/>
                <a:ea typeface="SimSun" pitchFamily="2" charset="-122"/>
              </a:rPr>
              <a:t>During the next 4 months, the </a:t>
            </a:r>
            <a:r>
              <a:rPr lang="en-US" altLang="zh-CN" sz="2000" dirty="0" err="1">
                <a:latin typeface="Century Gothic" pitchFamily="34" charset="0"/>
                <a:ea typeface="SimSun" pitchFamily="2" charset="-122"/>
              </a:rPr>
              <a:t>SureStep</a:t>
            </a:r>
            <a:r>
              <a:rPr lang="en-US" altLang="zh-CN" sz="2000" dirty="0">
                <a:latin typeface="Century Gothic" pitchFamily="34" charset="0"/>
                <a:ea typeface="SimSun" pitchFamily="2" charset="-122"/>
              </a:rPr>
              <a:t> Company must meet (on time) the following demands for pairs of shoes:</a:t>
            </a: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a:p>
            <a:pPr algn="l" eaLnBrk="0" hangingPunct="0">
              <a:spcBef>
                <a:spcPct val="20000"/>
              </a:spcBef>
            </a:pPr>
            <a:r>
              <a:rPr lang="en-US" altLang="zh-CN" sz="2000" dirty="0">
                <a:latin typeface="Century Gothic" pitchFamily="34" charset="0"/>
                <a:ea typeface="SimSun" pitchFamily="2" charset="-122"/>
              </a:rPr>
              <a:t>At the beginning of the first month, 1500 pairs of shoes are on hand, and </a:t>
            </a:r>
            <a:r>
              <a:rPr lang="en-US" altLang="zh-CN" sz="2000" dirty="0" err="1">
                <a:latin typeface="Century Gothic" pitchFamily="34" charset="0"/>
                <a:ea typeface="SimSun" pitchFamily="2" charset="-122"/>
              </a:rPr>
              <a:t>SureStep</a:t>
            </a:r>
            <a:r>
              <a:rPr lang="en-US" altLang="zh-CN" sz="2000" dirty="0">
                <a:latin typeface="Century Gothic" pitchFamily="34" charset="0"/>
                <a:ea typeface="SimSun" pitchFamily="2" charset="-122"/>
              </a:rPr>
              <a:t> has 100 workers. </a:t>
            </a:r>
          </a:p>
          <a:p>
            <a:pPr eaLnBrk="0" hangingPunct="0">
              <a:spcBef>
                <a:spcPct val="20000"/>
              </a:spcBef>
            </a:pPr>
            <a:endParaRPr lang="en-US" altLang="zh-CN" sz="2000" dirty="0">
              <a:latin typeface="Century Gothic" pitchFamily="34" charset="0"/>
              <a:ea typeface="SimSun" pitchFamily="2" charset="-122"/>
            </a:endParaRPr>
          </a:p>
          <a:p>
            <a:pPr eaLnBrk="0" hangingPunct="0">
              <a:spcBef>
                <a:spcPct val="20000"/>
              </a:spcBef>
            </a:pPr>
            <a:endParaRPr lang="en-US" altLang="zh-CN" sz="2000" dirty="0">
              <a:latin typeface="Century Gothic" pitchFamily="34" charset="0"/>
              <a:ea typeface="SimSun" pitchFamily="2" charset="-122"/>
            </a:endParaRPr>
          </a:p>
        </p:txBody>
      </p:sp>
      <p:graphicFrame>
        <p:nvGraphicFramePr>
          <p:cNvPr id="153661" name="Group 61"/>
          <p:cNvGraphicFramePr>
            <a:graphicFrameLocks noGrp="1"/>
          </p:cNvGraphicFramePr>
          <p:nvPr/>
        </p:nvGraphicFramePr>
        <p:xfrm>
          <a:off x="1219200" y="3200400"/>
          <a:ext cx="3581400" cy="2367280"/>
        </p:xfrm>
        <a:graphic>
          <a:graphicData uri="http://schemas.openxmlformats.org/drawingml/2006/table">
            <a:tbl>
              <a:tblPr/>
              <a:tblGrid>
                <a:gridCol w="1790700"/>
                <a:gridCol w="17907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Century Gothic" pitchFamily="34" charset="0"/>
                          <a:ea typeface="SimSun" pitchFamily="2" charset="-122"/>
                        </a:rPr>
                        <a:t>Month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Gothic" pitchFamily="34" charset="0"/>
                          <a:ea typeface="SimSun" pitchFamily="2" charset="-122"/>
                        </a:rPr>
                        <a:t>Demand of shoes (pairs)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Century Gothic" pitchFamily="34" charset="0"/>
                          <a:ea typeface="SimSun"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Gothic" pitchFamily="34" charset="0"/>
                          <a:ea typeface="SimSun" pitchFamily="2" charset="-122"/>
                        </a:rPr>
                        <a:t>3,000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Century Gothic" pitchFamily="34" charset="0"/>
                          <a:ea typeface="SimSun"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Gothic" pitchFamily="34" charset="0"/>
                          <a:ea typeface="SimSun" pitchFamily="2" charset="-122"/>
                        </a:rPr>
                        <a:t>5,000</a:t>
                      </a:r>
                    </a:p>
                  </a:txBody>
                  <a:tcPr horzOverflow="overflow">
                    <a:lnL>
                      <a:noFill/>
                    </a:lnL>
                    <a:lnR>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Century Gothic" pitchFamily="34" charset="0"/>
                          <a:ea typeface="SimSun"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Gothic" pitchFamily="34" charset="0"/>
                          <a:ea typeface="SimSun" pitchFamily="2" charset="-122"/>
                        </a:rPr>
                        <a:t>2,000</a:t>
                      </a:r>
                    </a:p>
                  </a:txBody>
                  <a:tcPr horzOverflow="overflow">
                    <a:lnL>
                      <a:noFill/>
                    </a:lnL>
                    <a:lnR>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Century Gothic" pitchFamily="34" charset="0"/>
                          <a:ea typeface="SimSun" pitchFamily="2"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Gothic" pitchFamily="34" charset="0"/>
                          <a:ea typeface="SimSun" pitchFamily="2" charset="-122"/>
                        </a:rPr>
                        <a:t>1,000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
        <p:nvSpPr>
          <p:cNvPr id="4" name="Slide Number Placeholder 3"/>
          <p:cNvSpPr>
            <a:spLocks noGrp="1"/>
          </p:cNvSpPr>
          <p:nvPr>
            <p:ph type="sldNum" sz="quarter" idx="12"/>
          </p:nvPr>
        </p:nvSpPr>
        <p:spPr/>
        <p:txBody>
          <a:bodyPr/>
          <a:lstStyle/>
          <a:p>
            <a:endParaRPr lang="en-US" smtClean="0"/>
          </a:p>
          <a:p>
            <a:fld id="{CC228EB8-F29F-6D40-83D7-114AB915B004}" type="slidenum">
              <a:rPr lang="en-US" smtClean="0"/>
              <a:pPr/>
              <a:t>18</a:t>
            </a:fld>
            <a:endParaRPr lang="en-US"/>
          </a:p>
        </p:txBody>
      </p:sp>
    </p:spTree>
    <p:extLst>
      <p:ext uri="{BB962C8B-B14F-4D97-AF65-F5344CB8AC3E}">
        <p14:creationId xmlns:p14="http://schemas.microsoft.com/office/powerpoint/2010/main" val="829101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4914900" y="8305800"/>
            <a:ext cx="1428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endParaRPr lang="zh-TW" altLang="en-US" sz="1200">
              <a:latin typeface="Century Gothic" pitchFamily="34" charset="0"/>
              <a:ea typeface="新細明體" pitchFamily="18" charset="-120"/>
            </a:endParaRPr>
          </a:p>
          <a:p>
            <a:pPr algn="r"/>
            <a:fld id="{B0042043-4B4A-4E2B-9D61-37DF17418D05}" type="slidenum">
              <a:rPr lang="zh-TW" altLang="en-US" sz="1400">
                <a:latin typeface="Century Gothic" pitchFamily="34" charset="0"/>
                <a:ea typeface="新細明體" pitchFamily="18" charset="-120"/>
              </a:rPr>
              <a:pPr algn="r"/>
              <a:t>19</a:t>
            </a:fld>
            <a:endParaRPr lang="en-US" altLang="zh-TW" sz="1400">
              <a:latin typeface="Century Gothic" pitchFamily="34" charset="0"/>
              <a:ea typeface="新細明體" pitchFamily="18" charset="-120"/>
            </a:endParaRPr>
          </a:p>
        </p:txBody>
      </p:sp>
      <p:sp>
        <p:nvSpPr>
          <p:cNvPr id="6147" name="Rectangle 2"/>
          <p:cNvSpPr>
            <a:spLocks noGrp="1" noChangeArrowheads="1"/>
          </p:cNvSpPr>
          <p:nvPr>
            <p:ph type="title" idx="4294967295"/>
          </p:nvPr>
        </p:nvSpPr>
        <p:spPr/>
        <p:txBody>
          <a:bodyPr/>
          <a:lstStyle/>
          <a:p>
            <a:r>
              <a:rPr lang="en-US" altLang="zh-CN" dirty="0" smtClean="0">
                <a:ea typeface="SimSun" pitchFamily="2" charset="-122"/>
              </a:rPr>
              <a:t>Aggregate Planning Problem</a:t>
            </a:r>
            <a:endParaRPr lang="en-US" altLang="zh-TW" dirty="0" smtClean="0">
              <a:ea typeface="SimSun" pitchFamily="2" charset="-122"/>
            </a:endParaRPr>
          </a:p>
        </p:txBody>
      </p:sp>
      <p:sp>
        <p:nvSpPr>
          <p:cNvPr id="6148" name="Rectangle 3"/>
          <p:cNvSpPr>
            <a:spLocks noChangeArrowheads="1"/>
          </p:cNvSpPr>
          <p:nvPr/>
        </p:nvSpPr>
        <p:spPr bwMode="auto">
          <a:xfrm>
            <a:off x="533400" y="1905000"/>
            <a:ext cx="6019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20000"/>
              </a:spcBef>
            </a:pPr>
            <a:r>
              <a:rPr lang="en-US" altLang="zh-CN" sz="2000" dirty="0">
                <a:latin typeface="Century Gothic" pitchFamily="34" charset="0"/>
                <a:ea typeface="SimSun" pitchFamily="2" charset="-122"/>
              </a:rPr>
              <a:t>A worker is paid $1500 per month. Each worker can work up to 160 hours a month before he or she receives overtime. A worker can work up to 20 hours of overtime per month and is paid $13 per hour for overtime labor. </a:t>
            </a:r>
          </a:p>
          <a:p>
            <a:pPr algn="l" eaLnBrk="0" hangingPunct="0">
              <a:spcBef>
                <a:spcPct val="20000"/>
              </a:spcBef>
            </a:pPr>
            <a:endParaRPr lang="en-US" altLang="zh-CN" sz="2000" dirty="0">
              <a:latin typeface="Century Gothic" pitchFamily="34" charset="0"/>
              <a:ea typeface="SimSun" pitchFamily="2" charset="-122"/>
            </a:endParaRPr>
          </a:p>
          <a:p>
            <a:pPr algn="l" eaLnBrk="0" hangingPunct="0">
              <a:spcBef>
                <a:spcPct val="20000"/>
              </a:spcBef>
            </a:pPr>
            <a:r>
              <a:rPr lang="en-US" altLang="zh-CN" sz="2000" dirty="0">
                <a:latin typeface="Century Gothic" pitchFamily="34" charset="0"/>
                <a:ea typeface="SimSun" pitchFamily="2" charset="-122"/>
              </a:rPr>
              <a:t>It takes 4 hours of labor and $15 of raw material to produce a pair of shoes. </a:t>
            </a:r>
          </a:p>
          <a:p>
            <a:pPr algn="l" eaLnBrk="0" hangingPunct="0">
              <a:spcBef>
                <a:spcPct val="20000"/>
              </a:spcBef>
            </a:pPr>
            <a:endParaRPr lang="en-US" altLang="zh-CN" sz="2000" dirty="0">
              <a:latin typeface="Century Gothic" pitchFamily="34" charset="0"/>
              <a:ea typeface="SimSun" pitchFamily="2" charset="-122"/>
            </a:endParaRPr>
          </a:p>
          <a:p>
            <a:pPr algn="l" eaLnBrk="0" hangingPunct="0">
              <a:spcBef>
                <a:spcPct val="20000"/>
              </a:spcBef>
            </a:pPr>
            <a:r>
              <a:rPr lang="en-US" altLang="zh-CN" sz="2000" dirty="0">
                <a:latin typeface="Century Gothic" pitchFamily="34" charset="0"/>
                <a:ea typeface="SimSun" pitchFamily="2" charset="-122"/>
              </a:rPr>
              <a:t>At the beginning of each month, workers can be hired or fired. Each hired worker costs $1600, and each fired worker costs $2000. At the beginning of each month, a holding cost of $3 per pair of shoes left in inventory is incurred. All of the production in a given month can be used to meet that month’s demand.</a:t>
            </a:r>
          </a:p>
          <a:p>
            <a:pPr algn="l" eaLnBrk="0" hangingPunct="0">
              <a:spcBef>
                <a:spcPct val="20000"/>
              </a:spcBef>
            </a:pPr>
            <a:endParaRPr lang="en-US" altLang="zh-CN" sz="2000" dirty="0">
              <a:latin typeface="Century Gothic" pitchFamily="34" charset="0"/>
              <a:ea typeface="SimSun" pitchFamily="2" charset="-122"/>
            </a:endParaRPr>
          </a:p>
          <a:p>
            <a:pPr algn="l" eaLnBrk="0" hangingPunct="0">
              <a:spcBef>
                <a:spcPct val="20000"/>
              </a:spcBef>
            </a:pPr>
            <a:r>
              <a:rPr lang="en-US" altLang="zh-CN" sz="2000" dirty="0" err="1">
                <a:latin typeface="Century Gothic" pitchFamily="34" charset="0"/>
                <a:ea typeface="SimSun" pitchFamily="2" charset="-122"/>
              </a:rPr>
              <a:t>SureStep</a:t>
            </a:r>
            <a:r>
              <a:rPr lang="en-US" altLang="zh-CN" sz="2000" dirty="0">
                <a:latin typeface="Century Gothic" pitchFamily="34" charset="0"/>
                <a:ea typeface="SimSun" pitchFamily="2" charset="-122"/>
              </a:rPr>
              <a:t> wants to use LP to determine its optimal production schedule and labor policy.</a:t>
            </a:r>
          </a:p>
        </p:txBody>
      </p:sp>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
        <p:nvSpPr>
          <p:cNvPr id="4" name="Slide Number Placeholder 3"/>
          <p:cNvSpPr>
            <a:spLocks noGrp="1"/>
          </p:cNvSpPr>
          <p:nvPr>
            <p:ph type="sldNum" sz="quarter" idx="12"/>
          </p:nvPr>
        </p:nvSpPr>
        <p:spPr/>
        <p:txBody>
          <a:bodyPr/>
          <a:lstStyle/>
          <a:p>
            <a:endParaRPr lang="en-US" smtClean="0"/>
          </a:p>
          <a:p>
            <a:fld id="{CC228EB8-F29F-6D40-83D7-114AB915B004}" type="slidenum">
              <a:rPr lang="en-US" smtClean="0"/>
              <a:pPr/>
              <a:t>19</a:t>
            </a:fld>
            <a:endParaRPr lang="en-US"/>
          </a:p>
        </p:txBody>
      </p:sp>
    </p:spTree>
    <p:extLst>
      <p:ext uri="{BB962C8B-B14F-4D97-AF65-F5344CB8AC3E}">
        <p14:creationId xmlns:p14="http://schemas.microsoft.com/office/powerpoint/2010/main" val="425706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718A6759-E91E-E444-8799-A15035B85E5E}" type="slidenum">
              <a:rPr lang="en-US"/>
              <a:pPr/>
              <a:t>2</a:t>
            </a:fld>
            <a:endParaRPr lang="en-US"/>
          </a:p>
        </p:txBody>
      </p:sp>
      <p:sp>
        <p:nvSpPr>
          <p:cNvPr id="3074" name="Rectangle 2"/>
          <p:cNvSpPr>
            <a:spLocks noGrp="1" noChangeArrowheads="1"/>
          </p:cNvSpPr>
          <p:nvPr>
            <p:ph type="title"/>
          </p:nvPr>
        </p:nvSpPr>
        <p:spPr/>
        <p:txBody>
          <a:bodyPr/>
          <a:lstStyle/>
          <a:p>
            <a:r>
              <a:rPr lang="en-US"/>
              <a:t>Agenda</a:t>
            </a:r>
          </a:p>
        </p:txBody>
      </p:sp>
      <p:sp>
        <p:nvSpPr>
          <p:cNvPr id="3075" name="Rectangle 3"/>
          <p:cNvSpPr>
            <a:spLocks noGrp="1" noChangeArrowheads="1"/>
          </p:cNvSpPr>
          <p:nvPr>
            <p:ph type="body" idx="1"/>
          </p:nvPr>
        </p:nvSpPr>
        <p:spPr/>
        <p:txBody>
          <a:bodyPr/>
          <a:lstStyle/>
          <a:p>
            <a:r>
              <a:rPr lang="en-US" dirty="0"/>
              <a:t>Formulation Examples</a:t>
            </a:r>
          </a:p>
          <a:p>
            <a:pPr lvl="1"/>
            <a:r>
              <a:rPr lang="en-US" dirty="0"/>
              <a:t>Multi-period investment problem</a:t>
            </a:r>
          </a:p>
          <a:p>
            <a:pPr lvl="1"/>
            <a:r>
              <a:rPr lang="en-US" dirty="0"/>
              <a:t>Multi-period production problem</a:t>
            </a:r>
          </a:p>
          <a:p>
            <a:pPr lvl="1"/>
            <a:r>
              <a:rPr lang="en-US" dirty="0"/>
              <a:t>Network models</a:t>
            </a:r>
          </a:p>
          <a:p>
            <a:pPr lvl="2"/>
            <a:r>
              <a:rPr lang="en-US" dirty="0"/>
              <a:t>Transportation problem</a:t>
            </a:r>
          </a:p>
          <a:p>
            <a:pPr lvl="2"/>
            <a:r>
              <a:rPr lang="en-US" dirty="0"/>
              <a:t>Work assignment </a:t>
            </a:r>
            <a:r>
              <a:rPr lang="en-US" dirty="0" smtClean="0"/>
              <a:t>problem</a:t>
            </a:r>
          </a:p>
          <a:p>
            <a:pPr lvl="1"/>
            <a:r>
              <a:rPr lang="en-US" dirty="0" smtClean="0"/>
              <a:t>Pricing advance purchase – application to Marketing</a:t>
            </a:r>
          </a:p>
          <a:p>
            <a:pPr lvl="1"/>
            <a:r>
              <a:rPr lang="en-US" dirty="0" smtClean="0"/>
              <a:t>Aggregate </a:t>
            </a:r>
            <a:r>
              <a:rPr lang="en-US" smtClean="0"/>
              <a:t>planning problem – </a:t>
            </a:r>
            <a:r>
              <a:rPr lang="en-US" dirty="0"/>
              <a:t>application </a:t>
            </a:r>
            <a:r>
              <a:rPr lang="en-US" dirty="0" smtClean="0"/>
              <a:t>to OSCM</a:t>
            </a:r>
            <a:endParaRPr lang="en-US" dirty="0"/>
          </a:p>
          <a:p>
            <a:r>
              <a:rPr lang="en-US" dirty="0"/>
              <a:t>Summary</a:t>
            </a:r>
          </a:p>
          <a:p>
            <a:pPr lvl="1"/>
            <a:endParaRPr lang="en-US" dirty="0"/>
          </a:p>
          <a:p>
            <a:endParaRPr lang="en-US" dirty="0"/>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4914900" y="8305800"/>
            <a:ext cx="1428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endParaRPr lang="zh-TW" altLang="en-US" sz="1200">
              <a:latin typeface="Century Gothic" pitchFamily="34" charset="0"/>
              <a:ea typeface="新細明體" pitchFamily="18" charset="-120"/>
            </a:endParaRPr>
          </a:p>
          <a:p>
            <a:pPr algn="r"/>
            <a:fld id="{E414F92F-C2EF-43A5-B564-76932895352A}" type="slidenum">
              <a:rPr lang="zh-TW" altLang="en-US" sz="1400">
                <a:latin typeface="Century Gothic" pitchFamily="34" charset="0"/>
                <a:ea typeface="新細明體" pitchFamily="18" charset="-120"/>
              </a:rPr>
              <a:pPr algn="r"/>
              <a:t>20</a:t>
            </a:fld>
            <a:endParaRPr lang="en-US" altLang="zh-TW" sz="1400">
              <a:latin typeface="Century Gothic" pitchFamily="34" charset="0"/>
              <a:ea typeface="新細明體" pitchFamily="18" charset="-120"/>
            </a:endParaRPr>
          </a:p>
        </p:txBody>
      </p:sp>
      <p:sp>
        <p:nvSpPr>
          <p:cNvPr id="7171" name="Rectangle 2"/>
          <p:cNvSpPr>
            <a:spLocks noGrp="1" noChangeArrowheads="1"/>
          </p:cNvSpPr>
          <p:nvPr>
            <p:ph type="title" idx="4294967295"/>
          </p:nvPr>
        </p:nvSpPr>
        <p:spPr/>
        <p:txBody>
          <a:bodyPr/>
          <a:lstStyle/>
          <a:p>
            <a:r>
              <a:rPr lang="en-US" altLang="zh-CN" smtClean="0">
                <a:ea typeface="SimSun" pitchFamily="2" charset="-122"/>
              </a:rPr>
              <a:t>Aggregate Planning Problem</a:t>
            </a:r>
            <a:endParaRPr lang="en-US" altLang="zh-TW" smtClean="0">
              <a:ea typeface="SimSun" pitchFamily="2" charset="-122"/>
            </a:endParaRPr>
          </a:p>
        </p:txBody>
      </p:sp>
      <p:sp>
        <p:nvSpPr>
          <p:cNvPr id="7172" name="Rectangle 3"/>
          <p:cNvSpPr>
            <a:spLocks noChangeArrowheads="1"/>
          </p:cNvSpPr>
          <p:nvPr/>
        </p:nvSpPr>
        <p:spPr bwMode="auto">
          <a:xfrm>
            <a:off x="304800" y="1752600"/>
            <a:ext cx="2019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en-US" altLang="zh-CN" sz="2000" u="sng">
                <a:latin typeface="Century Gothic" pitchFamily="34" charset="0"/>
                <a:ea typeface="SimSun" pitchFamily="2" charset="-122"/>
              </a:rPr>
              <a:t>Analysis</a:t>
            </a:r>
          </a:p>
        </p:txBody>
      </p:sp>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
        <p:nvSpPr>
          <p:cNvPr id="4" name="Slide Number Placeholder 3"/>
          <p:cNvSpPr>
            <a:spLocks noGrp="1"/>
          </p:cNvSpPr>
          <p:nvPr>
            <p:ph type="sldNum" sz="quarter" idx="12"/>
          </p:nvPr>
        </p:nvSpPr>
        <p:spPr/>
        <p:txBody>
          <a:bodyPr/>
          <a:lstStyle/>
          <a:p>
            <a:endParaRPr lang="en-US" smtClean="0"/>
          </a:p>
          <a:p>
            <a:fld id="{CC228EB8-F29F-6D40-83D7-114AB915B004}" type="slidenum">
              <a:rPr lang="en-US" smtClean="0"/>
              <a:pPr/>
              <a:t>20</a:t>
            </a:fld>
            <a:endParaRPr lang="en-US"/>
          </a:p>
        </p:txBody>
      </p:sp>
    </p:spTree>
    <p:extLst>
      <p:ext uri="{BB962C8B-B14F-4D97-AF65-F5344CB8AC3E}">
        <p14:creationId xmlns:p14="http://schemas.microsoft.com/office/powerpoint/2010/main" val="4096779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4914900" y="8305800"/>
            <a:ext cx="1428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endParaRPr lang="zh-TW" altLang="en-US" sz="1200">
              <a:latin typeface="Century Gothic" pitchFamily="34" charset="0"/>
              <a:ea typeface="新細明體" pitchFamily="18" charset="-120"/>
            </a:endParaRPr>
          </a:p>
          <a:p>
            <a:pPr algn="r"/>
            <a:fld id="{D06D6614-6949-4675-9524-D55FEF178F42}" type="slidenum">
              <a:rPr lang="zh-TW" altLang="en-US" sz="1400">
                <a:latin typeface="Century Gothic" pitchFamily="34" charset="0"/>
                <a:ea typeface="新細明體" pitchFamily="18" charset="-120"/>
              </a:rPr>
              <a:pPr algn="r"/>
              <a:t>21</a:t>
            </a:fld>
            <a:endParaRPr lang="en-US" altLang="zh-TW" sz="1400">
              <a:latin typeface="Century Gothic" pitchFamily="34" charset="0"/>
              <a:ea typeface="新細明體" pitchFamily="18" charset="-120"/>
            </a:endParaRPr>
          </a:p>
        </p:txBody>
      </p:sp>
      <p:sp>
        <p:nvSpPr>
          <p:cNvPr id="8195" name="Rectangle 2"/>
          <p:cNvSpPr>
            <a:spLocks noGrp="1" noChangeArrowheads="1"/>
          </p:cNvSpPr>
          <p:nvPr>
            <p:ph type="title" idx="4294967295"/>
          </p:nvPr>
        </p:nvSpPr>
        <p:spPr/>
        <p:txBody>
          <a:bodyPr/>
          <a:lstStyle/>
          <a:p>
            <a:r>
              <a:rPr lang="en-US" altLang="zh-CN" smtClean="0">
                <a:ea typeface="SimSun" pitchFamily="2" charset="-122"/>
              </a:rPr>
              <a:t>Aggregate Planning Problem</a:t>
            </a:r>
            <a:endParaRPr lang="en-US" altLang="zh-TW" smtClean="0">
              <a:ea typeface="SimSun" pitchFamily="2" charset="-122"/>
            </a:endParaRPr>
          </a:p>
        </p:txBody>
      </p:sp>
      <p:sp>
        <p:nvSpPr>
          <p:cNvPr id="8196" name="Rectangle 3"/>
          <p:cNvSpPr>
            <a:spLocks noChangeArrowheads="1"/>
          </p:cNvSpPr>
          <p:nvPr/>
        </p:nvSpPr>
        <p:spPr bwMode="auto">
          <a:xfrm>
            <a:off x="304800" y="1752600"/>
            <a:ext cx="2019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en-US" altLang="zh-CN" sz="2000" u="sng">
                <a:latin typeface="Century Gothic" pitchFamily="34" charset="0"/>
                <a:ea typeface="SimSun" pitchFamily="2" charset="-122"/>
              </a:rPr>
              <a:t>Formulation</a:t>
            </a:r>
          </a:p>
        </p:txBody>
      </p:sp>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
        <p:nvSpPr>
          <p:cNvPr id="4" name="Slide Number Placeholder 3"/>
          <p:cNvSpPr>
            <a:spLocks noGrp="1"/>
          </p:cNvSpPr>
          <p:nvPr>
            <p:ph type="sldNum" sz="quarter" idx="12"/>
          </p:nvPr>
        </p:nvSpPr>
        <p:spPr/>
        <p:txBody>
          <a:bodyPr/>
          <a:lstStyle/>
          <a:p>
            <a:endParaRPr lang="en-US" smtClean="0"/>
          </a:p>
          <a:p>
            <a:fld id="{CC228EB8-F29F-6D40-83D7-114AB915B004}" type="slidenum">
              <a:rPr lang="en-US" smtClean="0"/>
              <a:pPr/>
              <a:t>21</a:t>
            </a:fld>
            <a:endParaRPr lang="en-US"/>
          </a:p>
        </p:txBody>
      </p:sp>
    </p:spTree>
    <p:extLst>
      <p:ext uri="{BB962C8B-B14F-4D97-AF65-F5344CB8AC3E}">
        <p14:creationId xmlns:p14="http://schemas.microsoft.com/office/powerpoint/2010/main" val="8189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E6811DFE-81B0-E045-AE8F-FB9B59134636}" type="slidenum">
              <a:rPr lang="en-US"/>
              <a:pPr/>
              <a:t>22</a:t>
            </a:fld>
            <a:endParaRPr lang="en-US"/>
          </a:p>
        </p:txBody>
      </p:sp>
      <p:sp>
        <p:nvSpPr>
          <p:cNvPr id="162818" name="Rectangle 2"/>
          <p:cNvSpPr>
            <a:spLocks noGrp="1" noChangeArrowheads="1"/>
          </p:cNvSpPr>
          <p:nvPr>
            <p:ph type="title"/>
          </p:nvPr>
        </p:nvSpPr>
        <p:spPr/>
        <p:txBody>
          <a:bodyPr/>
          <a:lstStyle/>
          <a:p>
            <a:r>
              <a:rPr lang="en-US"/>
              <a:t>Tips for Different Types of LP Applications</a:t>
            </a:r>
          </a:p>
        </p:txBody>
      </p:sp>
      <p:sp>
        <p:nvSpPr>
          <p:cNvPr id="162819" name="Rectangle 3"/>
          <p:cNvSpPr>
            <a:spLocks noGrp="1" noChangeArrowheads="1"/>
          </p:cNvSpPr>
          <p:nvPr>
            <p:ph type="body" idx="1"/>
          </p:nvPr>
        </p:nvSpPr>
        <p:spPr/>
        <p:txBody>
          <a:bodyPr/>
          <a:lstStyle/>
          <a:p>
            <a:pPr>
              <a:lnSpc>
                <a:spcPct val="80000"/>
              </a:lnSpc>
            </a:pPr>
            <a:r>
              <a:rPr lang="en-US" sz="1600" dirty="0"/>
              <a:t>Product Mix</a:t>
            </a:r>
            <a:endParaRPr lang="en-US" sz="1800" dirty="0"/>
          </a:p>
          <a:p>
            <a:pPr lvl="1">
              <a:lnSpc>
                <a:spcPct val="80000"/>
              </a:lnSpc>
            </a:pPr>
            <a:r>
              <a:rPr lang="en-US" sz="1400" dirty="0"/>
              <a:t>production constraints for each step of processing</a:t>
            </a:r>
          </a:p>
          <a:p>
            <a:pPr lvl="1">
              <a:lnSpc>
                <a:spcPct val="80000"/>
              </a:lnSpc>
            </a:pPr>
            <a:r>
              <a:rPr lang="en-US" sz="1400" dirty="0"/>
              <a:t>May also have constraints on amount of labor</a:t>
            </a:r>
          </a:p>
          <a:p>
            <a:pPr lvl="1">
              <a:lnSpc>
                <a:spcPct val="80000"/>
              </a:lnSpc>
            </a:pPr>
            <a:endParaRPr lang="en-US" sz="1400" dirty="0"/>
          </a:p>
          <a:p>
            <a:pPr>
              <a:lnSpc>
                <a:spcPct val="80000"/>
              </a:lnSpc>
            </a:pPr>
            <a:r>
              <a:rPr lang="en-US" sz="1600" dirty="0"/>
              <a:t>Work Scheduling</a:t>
            </a:r>
          </a:p>
          <a:p>
            <a:pPr lvl="1">
              <a:lnSpc>
                <a:spcPct val="80000"/>
              </a:lnSpc>
            </a:pPr>
            <a:r>
              <a:rPr lang="en-US" sz="1400" dirty="0"/>
              <a:t>Remember that the variable should be defined as the number of workers who start work on day </a:t>
            </a:r>
            <a:r>
              <a:rPr lang="en-US" sz="1400" i="1" dirty="0" err="1"/>
              <a:t>i</a:t>
            </a:r>
            <a:r>
              <a:rPr lang="en-US" sz="1400" dirty="0"/>
              <a:t> (or group </a:t>
            </a:r>
            <a:r>
              <a:rPr lang="en-US" sz="1400" i="1" dirty="0" err="1"/>
              <a:t>i</a:t>
            </a:r>
            <a:r>
              <a:rPr lang="en-US" sz="1400" dirty="0"/>
              <a:t>, shift </a:t>
            </a:r>
            <a:r>
              <a:rPr lang="en-US" sz="1400" dirty="0" err="1"/>
              <a:t>i</a:t>
            </a:r>
            <a:r>
              <a:rPr lang="en-US" sz="1400" dirty="0"/>
              <a:t>, etc…)</a:t>
            </a:r>
          </a:p>
          <a:p>
            <a:pPr lvl="1">
              <a:lnSpc>
                <a:spcPct val="80000"/>
              </a:lnSpc>
            </a:pPr>
            <a:endParaRPr lang="en-US" sz="1400" dirty="0"/>
          </a:p>
          <a:p>
            <a:pPr>
              <a:lnSpc>
                <a:spcPct val="80000"/>
              </a:lnSpc>
            </a:pPr>
            <a:r>
              <a:rPr lang="en-US" sz="1600" dirty="0"/>
              <a:t>Blending</a:t>
            </a:r>
          </a:p>
          <a:p>
            <a:pPr lvl="1">
              <a:lnSpc>
                <a:spcPct val="80000"/>
              </a:lnSpc>
            </a:pPr>
            <a:r>
              <a:rPr lang="en-US" sz="1400" dirty="0"/>
              <a:t>Often , the decision variable should be defined as the amount of each ingredient in each mix</a:t>
            </a:r>
          </a:p>
          <a:p>
            <a:pPr lvl="1">
              <a:lnSpc>
                <a:spcPct val="80000"/>
              </a:lnSpc>
            </a:pPr>
            <a:r>
              <a:rPr lang="en-US" sz="1400" dirty="0"/>
              <a:t>Certain percentages were needed such that various mixture amounts were achieved</a:t>
            </a:r>
          </a:p>
          <a:p>
            <a:pPr lvl="1">
              <a:lnSpc>
                <a:spcPct val="80000"/>
              </a:lnSpc>
            </a:pPr>
            <a:endParaRPr lang="en-US" sz="1400" dirty="0"/>
          </a:p>
          <a:p>
            <a:pPr>
              <a:lnSpc>
                <a:spcPct val="80000"/>
              </a:lnSpc>
            </a:pPr>
            <a:r>
              <a:rPr lang="en-US" sz="1600" dirty="0">
                <a:sym typeface="Symbol" charset="2"/>
              </a:rPr>
              <a:t>Multi-period Financial Investment</a:t>
            </a:r>
          </a:p>
          <a:p>
            <a:pPr lvl="1">
              <a:lnSpc>
                <a:spcPct val="80000"/>
              </a:lnSpc>
            </a:pPr>
            <a:r>
              <a:rPr lang="en-US" sz="1400" dirty="0">
                <a:sym typeface="Symbol" charset="2"/>
              </a:rPr>
              <a:t>Cash in-flow</a:t>
            </a:r>
            <a:r>
              <a:rPr lang="en-US" sz="1400" dirty="0" smtClean="0">
                <a:sym typeface="Symbol" charset="2"/>
              </a:rPr>
              <a:t> ≥ </a:t>
            </a:r>
            <a:r>
              <a:rPr lang="en-US" sz="1400" dirty="0">
                <a:sym typeface="Symbol" charset="2"/>
              </a:rPr>
              <a:t>Cash out-flow for each time period</a:t>
            </a:r>
          </a:p>
          <a:p>
            <a:pPr lvl="1">
              <a:lnSpc>
                <a:spcPct val="80000"/>
              </a:lnSpc>
            </a:pPr>
            <a:endParaRPr lang="en-US" sz="1400" dirty="0"/>
          </a:p>
          <a:p>
            <a:pPr lvl="1">
              <a:lnSpc>
                <a:spcPct val="80000"/>
              </a:lnSpc>
            </a:pPr>
            <a:endParaRPr lang="en-US" sz="1400" dirty="0">
              <a:sym typeface="Symbol" charset="2"/>
            </a:endParaRPr>
          </a:p>
          <a:p>
            <a:pPr>
              <a:lnSpc>
                <a:spcPct val="80000"/>
              </a:lnSpc>
            </a:pPr>
            <a:r>
              <a:rPr lang="en-US" sz="1600" dirty="0"/>
              <a:t>Multi-period Production Planning</a:t>
            </a:r>
          </a:p>
          <a:p>
            <a:pPr lvl="1">
              <a:lnSpc>
                <a:spcPct val="80000"/>
              </a:lnSpc>
            </a:pPr>
            <a:r>
              <a:rPr lang="en-US" sz="1400" dirty="0"/>
              <a:t>The key is to remember our accounting: </a:t>
            </a:r>
          </a:p>
          <a:p>
            <a:pPr lvl="1">
              <a:lnSpc>
                <a:spcPct val="80000"/>
              </a:lnSpc>
              <a:buFontTx/>
              <a:buNone/>
            </a:pPr>
            <a:r>
              <a:rPr lang="en-US" sz="1400" dirty="0"/>
              <a:t>Ending inventory = Beginning inventory + Production </a:t>
            </a:r>
          </a:p>
          <a:p>
            <a:pPr lvl="1">
              <a:lnSpc>
                <a:spcPct val="80000"/>
              </a:lnSpc>
              <a:buFontTx/>
              <a:buNone/>
            </a:pPr>
            <a:r>
              <a:rPr lang="en-US" sz="1400" dirty="0"/>
              <a:t>                                </a:t>
            </a:r>
            <a:r>
              <a:rPr lang="en-US" sz="1400" dirty="0" smtClean="0"/>
              <a:t> </a:t>
            </a:r>
            <a:r>
              <a:rPr lang="en-US" sz="1400" dirty="0">
                <a:sym typeface="Symbol" charset="2"/>
              </a:rPr>
              <a:t>-</a:t>
            </a:r>
            <a:r>
              <a:rPr lang="en-US" sz="1400" dirty="0" smtClean="0">
                <a:sym typeface="Symbol" charset="2"/>
              </a:rPr>
              <a:t> </a:t>
            </a:r>
            <a:r>
              <a:rPr lang="en-US" sz="1400" dirty="0">
                <a:sym typeface="Symbol" charset="2"/>
              </a:rPr>
              <a:t>Demand/Sales</a:t>
            </a:r>
          </a:p>
          <a:p>
            <a:pPr lvl="1">
              <a:lnSpc>
                <a:spcPct val="80000"/>
              </a:lnSpc>
            </a:pPr>
            <a:endParaRPr lang="en-US" sz="1400" dirty="0">
              <a:sym typeface="Symbol" charset="2"/>
            </a:endParaRPr>
          </a:p>
          <a:p>
            <a:pPr>
              <a:lnSpc>
                <a:spcPct val="80000"/>
              </a:lnSpc>
            </a:pPr>
            <a:r>
              <a:rPr lang="en-US" sz="1600" dirty="0">
                <a:sym typeface="Symbol" charset="2"/>
              </a:rPr>
              <a:t>Network Models (transportation, assignment)</a:t>
            </a:r>
          </a:p>
          <a:p>
            <a:pPr lvl="1">
              <a:lnSpc>
                <a:spcPct val="80000"/>
              </a:lnSpc>
            </a:pPr>
            <a:r>
              <a:rPr lang="en-US" sz="1400" dirty="0">
                <a:sym typeface="Symbol" charset="2"/>
              </a:rPr>
              <a:t>Decision variables: arcs in the network</a:t>
            </a:r>
          </a:p>
          <a:p>
            <a:pPr lvl="1">
              <a:lnSpc>
                <a:spcPct val="80000"/>
              </a:lnSpc>
            </a:pPr>
            <a:r>
              <a:rPr lang="en-US" sz="1400" dirty="0">
                <a:sym typeface="Symbol" charset="2"/>
              </a:rPr>
              <a:t>Constraints: nodes (material balance: material in</a:t>
            </a:r>
            <a:r>
              <a:rPr lang="en-US" sz="1400" dirty="0" smtClean="0">
                <a:sym typeface="Symbol" charset="2"/>
              </a:rPr>
              <a:t> ≥ </a:t>
            </a:r>
            <a:r>
              <a:rPr lang="en-US" sz="1400" dirty="0">
                <a:sym typeface="Symbol" charset="2"/>
              </a:rPr>
              <a:t>material out)</a:t>
            </a:r>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9/16/2013,  9/18/2013</a:t>
            </a:r>
            <a:endParaRPr lang="en-US"/>
          </a:p>
        </p:txBody>
      </p:sp>
      <p:sp>
        <p:nvSpPr>
          <p:cNvPr id="6" name="Slide Number Placeholder 5"/>
          <p:cNvSpPr>
            <a:spLocks noGrp="1"/>
          </p:cNvSpPr>
          <p:nvPr>
            <p:ph type="sldNum" sz="quarter" idx="12"/>
          </p:nvPr>
        </p:nvSpPr>
        <p:spPr/>
        <p:txBody>
          <a:bodyPr/>
          <a:lstStyle/>
          <a:p>
            <a:endParaRPr lang="en-US"/>
          </a:p>
          <a:p>
            <a:fld id="{811014C5-1BC5-EA43-A0F1-0EBE1B76366C}" type="slidenum">
              <a:rPr lang="en-US"/>
              <a:pPr/>
              <a:t>23</a:t>
            </a:fld>
            <a:endParaRPr lang="en-US"/>
          </a:p>
        </p:txBody>
      </p:sp>
      <p:sp>
        <p:nvSpPr>
          <p:cNvPr id="164866" name="Rectangle 2"/>
          <p:cNvSpPr>
            <a:spLocks noGrp="1" noChangeArrowheads="1"/>
          </p:cNvSpPr>
          <p:nvPr>
            <p:ph type="title"/>
          </p:nvPr>
        </p:nvSpPr>
        <p:spPr/>
        <p:txBody>
          <a:bodyPr/>
          <a:lstStyle/>
          <a:p>
            <a:r>
              <a:rPr lang="en-US"/>
              <a:t>Summary</a:t>
            </a:r>
          </a:p>
        </p:txBody>
      </p:sp>
      <p:sp>
        <p:nvSpPr>
          <p:cNvPr id="164867" name="Rectangle 3"/>
          <p:cNvSpPr>
            <a:spLocks noGrp="1" noChangeArrowheads="1"/>
          </p:cNvSpPr>
          <p:nvPr>
            <p:ph type="body" idx="1"/>
          </p:nvPr>
        </p:nvSpPr>
        <p:spPr/>
        <p:txBody>
          <a:bodyPr/>
          <a:lstStyle/>
          <a:p>
            <a:r>
              <a:rPr lang="en-US"/>
              <a:t>Linear Programming Formulation</a:t>
            </a:r>
          </a:p>
          <a:p>
            <a:pPr lvl="1"/>
            <a:r>
              <a:rPr lang="en-US"/>
              <a:t>Decision variables</a:t>
            </a:r>
          </a:p>
          <a:p>
            <a:pPr lvl="1"/>
            <a:r>
              <a:rPr lang="en-US"/>
              <a:t>Linear objective function</a:t>
            </a:r>
          </a:p>
          <a:p>
            <a:pPr lvl="1"/>
            <a:r>
              <a:rPr lang="en-US"/>
              <a:t>Linear constraints</a:t>
            </a:r>
          </a:p>
          <a:p>
            <a:pPr lvl="1"/>
            <a:r>
              <a:rPr lang="en-US"/>
              <a:t>Sign restriction</a:t>
            </a:r>
          </a:p>
          <a:p>
            <a:r>
              <a:rPr lang="en-US"/>
              <a:t>Applications</a:t>
            </a:r>
          </a:p>
          <a:p>
            <a:pPr lvl="1"/>
            <a:r>
              <a:rPr lang="en-US"/>
              <a:t>Product mix</a:t>
            </a:r>
          </a:p>
          <a:p>
            <a:pPr lvl="1"/>
            <a:r>
              <a:rPr lang="en-US"/>
              <a:t>Work scheduling</a:t>
            </a:r>
          </a:p>
          <a:p>
            <a:pPr lvl="1"/>
            <a:r>
              <a:rPr lang="en-US"/>
              <a:t>Blending</a:t>
            </a:r>
          </a:p>
          <a:p>
            <a:pPr lvl="1"/>
            <a:r>
              <a:rPr lang="en-US"/>
              <a:t>Multi-period investment </a:t>
            </a:r>
          </a:p>
          <a:p>
            <a:pPr lvl="1"/>
            <a:r>
              <a:rPr lang="en-US"/>
              <a:t>Multi-period production</a:t>
            </a:r>
          </a:p>
          <a:p>
            <a:pPr lvl="1"/>
            <a:r>
              <a:rPr lang="en-US"/>
              <a:t>Network models</a:t>
            </a:r>
          </a:p>
          <a:p>
            <a:pPr lvl="2"/>
            <a:r>
              <a:rPr lang="en-US"/>
              <a:t>Transportation</a:t>
            </a:r>
          </a:p>
          <a:p>
            <a:pPr lvl="2"/>
            <a:r>
              <a:rPr lang="en-US"/>
              <a:t>Work assignment</a:t>
            </a:r>
          </a:p>
          <a:p>
            <a:r>
              <a:rPr lang="en-US"/>
              <a:t>Solution</a:t>
            </a:r>
          </a:p>
          <a:p>
            <a:pPr lvl="1"/>
            <a:r>
              <a:rPr lang="en-US"/>
              <a:t>Simplex Method </a:t>
            </a:r>
          </a:p>
          <a:p>
            <a:pPr lvl="2"/>
            <a:r>
              <a:rPr lang="en-US"/>
              <a:t>Excel solver</a:t>
            </a:r>
          </a:p>
          <a:p>
            <a:pPr lvl="2"/>
            <a:r>
              <a:rPr lang="en-US"/>
              <a:t>Graphical LP</a:t>
            </a:r>
          </a:p>
        </p:txBody>
      </p:sp>
      <p:sp>
        <p:nvSpPr>
          <p:cNvPr id="7" name="Footer Placeholder 6"/>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Multi-Period Production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 “clumsy” formulation</a:t>
                </a:r>
              </a:p>
              <a:p>
                <a:pPr marL="0" indent="0">
                  <a:buNone/>
                </a:pPr>
                <a:r>
                  <a:rPr lang="en-US" u="sng" dirty="0" smtClean="0"/>
                  <a:t>Decision Variables:</a:t>
                </a:r>
              </a:p>
              <a:p>
                <a:pPr marL="0" indent="0">
                  <a:buNone/>
                </a:pPr>
                <a:r>
                  <a:rPr lang="en-US" dirty="0" smtClean="0"/>
                  <a:t>Xi=# of boats to produce </a:t>
                </a:r>
                <a:r>
                  <a:rPr lang="en-US" dirty="0"/>
                  <a:t>in regular time </a:t>
                </a:r>
                <a:r>
                  <a:rPr lang="en-US" dirty="0" smtClean="0"/>
                  <a:t>in quarter i, i=1,2,3,4</a:t>
                </a:r>
              </a:p>
              <a:p>
                <a:pPr marL="0" indent="0">
                  <a:buNone/>
                </a:pPr>
                <a:r>
                  <a:rPr lang="en-US" dirty="0" smtClean="0"/>
                  <a:t>Yi=# </a:t>
                </a:r>
                <a:r>
                  <a:rPr lang="en-US" dirty="0"/>
                  <a:t>of boats to produce in </a:t>
                </a:r>
                <a:r>
                  <a:rPr lang="en-US" dirty="0" smtClean="0"/>
                  <a:t>over </a:t>
                </a:r>
                <a:r>
                  <a:rPr lang="en-US" dirty="0"/>
                  <a:t>time in quarter i, </a:t>
                </a:r>
                <a:r>
                  <a:rPr lang="en-US" dirty="0" smtClean="0"/>
                  <a:t>i=1,2,3,4</a:t>
                </a:r>
                <a:endParaRPr lang="en-US" dirty="0"/>
              </a:p>
              <a:p>
                <a:pPr marL="0" indent="0">
                  <a:buNone/>
                </a:pPr>
                <a:r>
                  <a:rPr lang="en-US" u="sng" dirty="0" smtClean="0"/>
                  <a:t>Objective</a:t>
                </a:r>
              </a:p>
              <a:p>
                <a:pPr marL="0" indent="0">
                  <a:buNone/>
                </a:pPr>
                <a:r>
                  <a:rPr lang="en-US" dirty="0" smtClean="0"/>
                  <a:t>Min. </a:t>
                </a:r>
                <a14:m>
                  <m:oMath xmlns:m="http://schemas.openxmlformats.org/officeDocument/2006/math">
                    <m:r>
                      <a:rPr lang="en-US" b="0" i="1" smtClean="0">
                        <a:latin typeface="Cambria Math"/>
                      </a:rPr>
                      <m:t>400∗</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4</m:t>
                        </m:r>
                      </m:sup>
                      <m:e>
                        <m:sSub>
                          <m:sSubPr>
                            <m:ctrlPr>
                              <a:rPr lang="en-US" b="0" i="1" smtClean="0">
                                <a:latin typeface="Cambria Math"/>
                              </a:rPr>
                            </m:ctrlPr>
                          </m:sSubPr>
                          <m:e>
                            <m:r>
                              <a:rPr lang="en-US" b="0" i="1" smtClean="0">
                                <a:latin typeface="Cambria Math"/>
                              </a:rPr>
                              <m:t>𝑋</m:t>
                            </m:r>
                          </m:e>
                          <m:sub>
                            <m:r>
                              <a:rPr lang="en-US" b="0" i="1" smtClean="0">
                                <a:latin typeface="Cambria Math"/>
                              </a:rPr>
                              <m:t>𝑖</m:t>
                            </m:r>
                          </m:sub>
                        </m:sSub>
                      </m:e>
                    </m:nary>
                  </m:oMath>
                </a14:m>
                <a:r>
                  <a:rPr lang="en-US" dirty="0" smtClean="0"/>
                  <a:t>+</a:t>
                </a:r>
                <a14:m>
                  <m:oMath xmlns:m="http://schemas.openxmlformats.org/officeDocument/2006/math">
                    <m:r>
                      <a:rPr lang="en-US" i="1">
                        <a:latin typeface="Cambria Math"/>
                      </a:rPr>
                      <m:t>4</m:t>
                    </m:r>
                    <m:r>
                      <a:rPr lang="en-US" b="0" i="1" smtClean="0">
                        <a:latin typeface="Cambria Math"/>
                      </a:rPr>
                      <m:t>5</m:t>
                    </m:r>
                    <m:r>
                      <a:rPr lang="en-US" i="1">
                        <a:latin typeface="Cambria Math"/>
                      </a:rPr>
                      <m:t>0∗</m:t>
                    </m:r>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i="1">
                            <a:latin typeface="Cambria Math"/>
                          </a:rPr>
                          <m:t>4</m:t>
                        </m:r>
                      </m:sup>
                      <m:e>
                        <m:sSub>
                          <m:sSubPr>
                            <m:ctrlPr>
                              <a:rPr lang="en-US" i="1">
                                <a:latin typeface="Cambria Math"/>
                              </a:rPr>
                            </m:ctrlPr>
                          </m:sSubPr>
                          <m:e>
                            <m:r>
                              <a:rPr lang="en-US" b="0" i="1" smtClean="0">
                                <a:latin typeface="Cambria Math"/>
                              </a:rPr>
                              <m:t>𝑌</m:t>
                            </m:r>
                          </m:e>
                          <m:sub>
                            <m:r>
                              <a:rPr lang="en-US" i="1">
                                <a:latin typeface="Cambria Math"/>
                              </a:rPr>
                              <m:t>𝑖</m:t>
                            </m:r>
                          </m:sub>
                        </m:sSub>
                      </m:e>
                    </m:nary>
                    <m:r>
                      <a:rPr lang="en-US" b="0" i="1" smtClean="0">
                        <a:latin typeface="Cambria Math"/>
                      </a:rPr>
                      <m:t>+20∗</m:t>
                    </m:r>
                    <m:r>
                      <m:rPr>
                        <m:nor/>
                      </m:rPr>
                      <a:rPr lang="en-US" b="0" i="0" smtClean="0">
                        <a:latin typeface="Cambria Math"/>
                      </a:rPr>
                      <m:t>[</m:t>
                    </m:r>
                    <m:r>
                      <m:rPr>
                        <m:nor/>
                      </m:rPr>
                      <a:rPr lang="en-US" dirty="0"/>
                      <m:t>(</m:t>
                    </m:r>
                    <m:r>
                      <m:rPr>
                        <m:nor/>
                      </m:rPr>
                      <a:rPr lang="en-US" dirty="0"/>
                      <m:t>X</m:t>
                    </m:r>
                    <m:r>
                      <m:rPr>
                        <m:nor/>
                      </m:rPr>
                      <a:rPr lang="en-US" dirty="0"/>
                      <m:t>1+</m:t>
                    </m:r>
                    <m:r>
                      <m:rPr>
                        <m:nor/>
                      </m:rPr>
                      <a:rPr lang="en-US" dirty="0"/>
                      <m:t>Y</m:t>
                    </m:r>
                    <m:r>
                      <m:rPr>
                        <m:nor/>
                      </m:rPr>
                      <a:rPr lang="en-US" dirty="0"/>
                      <m:t>1−30)</m:t>
                    </m:r>
                  </m:oMath>
                </a14:m>
                <a:endParaRPr lang="en-US" dirty="0" smtClean="0"/>
              </a:p>
              <a:p>
                <a:pPr marL="0" indent="0">
                  <a:buNone/>
                </a:pPr>
                <a:r>
                  <a:rPr lang="en-US" dirty="0" smtClean="0"/>
                  <a:t>+(X2+Y2+X1+Y1-90)+</a:t>
                </a:r>
                <a:r>
                  <a:rPr lang="en-US" dirty="0"/>
                  <a:t>(X3+Y3+X2+Y2+X1+Y1-165</a:t>
                </a:r>
                <a:r>
                  <a:rPr lang="en-US" dirty="0" smtClean="0"/>
                  <a:t>)+(X4+Y4+X3+Y3+X2+Y2+X1+Y1-190)]</a:t>
                </a:r>
              </a:p>
              <a:p>
                <a:pPr marL="0" indent="0">
                  <a:buNone/>
                </a:pPr>
                <a:endParaRPr lang="en-US" u="sng" dirty="0" smtClean="0"/>
              </a:p>
              <a:p>
                <a:pPr marL="0" indent="0">
                  <a:buNone/>
                </a:pPr>
                <a:r>
                  <a:rPr lang="en-US" u="sng" dirty="0" smtClean="0"/>
                  <a:t>Constraints</a:t>
                </a:r>
              </a:p>
              <a:p>
                <a:pPr marL="0" indent="0">
                  <a:buNone/>
                </a:pPr>
                <a:r>
                  <a:rPr lang="en-US" dirty="0" smtClean="0"/>
                  <a:t>Q1: X1+Y1&gt;=30</a:t>
                </a:r>
              </a:p>
              <a:p>
                <a:pPr marL="0" indent="0">
                  <a:buNone/>
                </a:pPr>
                <a:r>
                  <a:rPr lang="en-US" dirty="0" smtClean="0"/>
                  <a:t>Q2: X2+Y2+(X1+Y1-30) &gt;= 60</a:t>
                </a:r>
              </a:p>
              <a:p>
                <a:pPr marL="0" indent="0">
                  <a:buNone/>
                </a:pPr>
                <a:r>
                  <a:rPr lang="en-US" dirty="0" smtClean="0"/>
                  <a:t>Q3: X3+Y3+(X2+Y2+X1+Y1-90)&gt;=75</a:t>
                </a:r>
              </a:p>
              <a:p>
                <a:pPr marL="0" indent="0">
                  <a:buNone/>
                </a:pPr>
                <a:r>
                  <a:rPr lang="en-US" dirty="0" smtClean="0"/>
                  <a:t>Q4: X4+Y4+(X3+Y3+X2+Y2+X1+Y1-165)&gt;=25</a:t>
                </a:r>
              </a:p>
              <a:p>
                <a:pPr marL="0" indent="0">
                  <a:buNone/>
                </a:pPr>
                <a:r>
                  <a:rPr lang="en-US" dirty="0" smtClean="0"/>
                  <a:t>Xi&lt;=40, Yi&lt;=20, i=1,2,3,4</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51" t="-494" b="-563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9/16/2013,  9/18/2013</a:t>
            </a:r>
            <a:endParaRPr lang="en-US"/>
          </a:p>
        </p:txBody>
      </p:sp>
      <p:sp>
        <p:nvSpPr>
          <p:cNvPr id="5" name="Footer Placeholder 4"/>
          <p:cNvSpPr>
            <a:spLocks noGrp="1"/>
          </p:cNvSpPr>
          <p:nvPr>
            <p:ph type="ftr" sz="quarter" idx="11"/>
          </p:nvPr>
        </p:nvSpPr>
        <p:spPr/>
        <p:txBody>
          <a:body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p>
            <a:endParaRPr lang="en-US" smtClean="0"/>
          </a:p>
          <a:p>
            <a:fld id="{CC228EB8-F29F-6D40-83D7-114AB915B004}" type="slidenum">
              <a:rPr lang="en-US" smtClean="0"/>
              <a:pPr/>
              <a:t>24</a:t>
            </a:fld>
            <a:endParaRPr lang="en-US"/>
          </a:p>
        </p:txBody>
      </p:sp>
      <p:sp>
        <p:nvSpPr>
          <p:cNvPr id="7" name="TextBox 6"/>
          <p:cNvSpPr txBox="1"/>
          <p:nvPr/>
        </p:nvSpPr>
        <p:spPr>
          <a:xfrm>
            <a:off x="2667000" y="6400800"/>
            <a:ext cx="3932488" cy="369332"/>
          </a:xfrm>
          <a:prstGeom prst="rect">
            <a:avLst/>
          </a:prstGeom>
          <a:noFill/>
        </p:spPr>
        <p:txBody>
          <a:bodyPr wrap="none" rtlCol="0">
            <a:spAutoFit/>
          </a:bodyPr>
          <a:lstStyle/>
          <a:p>
            <a:r>
              <a:rPr lang="en-US" b="1" dirty="0" smtClean="0"/>
              <a:t>[Material in-flow = Material out-flow]</a:t>
            </a:r>
            <a:endParaRPr lang="en-US" b="1" dirty="0"/>
          </a:p>
        </p:txBody>
      </p:sp>
    </p:spTree>
    <p:extLst>
      <p:ext uri="{BB962C8B-B14F-4D97-AF65-F5344CB8AC3E}">
        <p14:creationId xmlns:p14="http://schemas.microsoft.com/office/powerpoint/2010/main" val="30310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Multi-Period Production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An “elegant” formulation</a:t>
                </a:r>
              </a:p>
              <a:p>
                <a:pPr marL="0" indent="0">
                  <a:buNone/>
                </a:pPr>
                <a:r>
                  <a:rPr lang="en-US" u="sng" dirty="0" smtClean="0"/>
                  <a:t>Decision Variables:</a:t>
                </a:r>
              </a:p>
              <a:p>
                <a:pPr marL="0" indent="0">
                  <a:buNone/>
                </a:pPr>
                <a:r>
                  <a:rPr lang="en-US" dirty="0" smtClean="0"/>
                  <a:t>Xi=# of boats to produce </a:t>
                </a:r>
                <a:r>
                  <a:rPr lang="en-US" dirty="0"/>
                  <a:t>in regular time </a:t>
                </a:r>
                <a:r>
                  <a:rPr lang="en-US" dirty="0" smtClean="0"/>
                  <a:t>in quarter i, i=1,2,3,4</a:t>
                </a:r>
              </a:p>
              <a:p>
                <a:pPr marL="0" indent="0">
                  <a:buNone/>
                </a:pPr>
                <a:r>
                  <a:rPr lang="en-US" dirty="0" smtClean="0"/>
                  <a:t>Yi=# </a:t>
                </a:r>
                <a:r>
                  <a:rPr lang="en-US" dirty="0"/>
                  <a:t>of boats to produce in </a:t>
                </a:r>
                <a:r>
                  <a:rPr lang="en-US" dirty="0" smtClean="0"/>
                  <a:t>over </a:t>
                </a:r>
                <a:r>
                  <a:rPr lang="en-US" dirty="0"/>
                  <a:t>time in quarter i, </a:t>
                </a:r>
                <a:r>
                  <a:rPr lang="en-US" dirty="0" smtClean="0"/>
                  <a:t>i=1,2,3,4</a:t>
                </a:r>
              </a:p>
              <a:p>
                <a:pPr marL="0" indent="0">
                  <a:buNone/>
                </a:pPr>
                <a:r>
                  <a:rPr lang="en-US" b="1" dirty="0" smtClean="0">
                    <a:latin typeface="Times New Roman" pitchFamily="18" charset="0"/>
                    <a:cs typeface="Times New Roman" pitchFamily="18" charset="0"/>
                  </a:rPr>
                  <a:t>Ii = </a:t>
                </a:r>
                <a:r>
                  <a:rPr lang="en-US" b="1" dirty="0" smtClean="0"/>
                  <a:t># of boats left in quarter i after meeting demand, i=1,2,3,4</a:t>
                </a:r>
                <a:endParaRPr lang="en-US" b="1" dirty="0"/>
              </a:p>
              <a:p>
                <a:pPr marL="0" indent="0">
                  <a:buNone/>
                </a:pPr>
                <a:r>
                  <a:rPr lang="en-US" u="sng" dirty="0" smtClean="0"/>
                  <a:t>Objective</a:t>
                </a:r>
              </a:p>
              <a:p>
                <a:pPr marL="0" indent="0">
                  <a:buNone/>
                </a:pPr>
                <a:r>
                  <a:rPr lang="en-US" dirty="0" smtClean="0"/>
                  <a:t>Min. </a:t>
                </a:r>
                <a14:m>
                  <m:oMath xmlns:m="http://schemas.openxmlformats.org/officeDocument/2006/math">
                    <m:r>
                      <a:rPr lang="en-US" b="0" i="1" smtClean="0">
                        <a:latin typeface="Cambria Math"/>
                      </a:rPr>
                      <m:t>400∗</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4</m:t>
                        </m:r>
                      </m:sup>
                      <m:e>
                        <m:sSub>
                          <m:sSubPr>
                            <m:ctrlPr>
                              <a:rPr lang="en-US" b="0" i="1" smtClean="0">
                                <a:latin typeface="Cambria Math"/>
                              </a:rPr>
                            </m:ctrlPr>
                          </m:sSubPr>
                          <m:e>
                            <m:r>
                              <a:rPr lang="en-US" b="0" i="1" smtClean="0">
                                <a:latin typeface="Cambria Math"/>
                              </a:rPr>
                              <m:t>𝑋</m:t>
                            </m:r>
                          </m:e>
                          <m:sub>
                            <m:r>
                              <a:rPr lang="en-US" b="0" i="1" smtClean="0">
                                <a:latin typeface="Cambria Math"/>
                              </a:rPr>
                              <m:t>𝑖</m:t>
                            </m:r>
                          </m:sub>
                        </m:sSub>
                      </m:e>
                    </m:nary>
                  </m:oMath>
                </a14:m>
                <a:r>
                  <a:rPr lang="en-US" dirty="0" smtClean="0"/>
                  <a:t>+</a:t>
                </a:r>
                <a14:m>
                  <m:oMath xmlns:m="http://schemas.openxmlformats.org/officeDocument/2006/math">
                    <m:r>
                      <a:rPr lang="en-US" i="1">
                        <a:latin typeface="Cambria Math"/>
                      </a:rPr>
                      <m:t>450∗</m:t>
                    </m:r>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i="1">
                            <a:latin typeface="Cambria Math"/>
                          </a:rPr>
                          <m:t>4</m:t>
                        </m:r>
                      </m:sup>
                      <m:e>
                        <m:sSub>
                          <m:sSubPr>
                            <m:ctrlPr>
                              <a:rPr lang="en-US" i="1">
                                <a:latin typeface="Cambria Math"/>
                              </a:rPr>
                            </m:ctrlPr>
                          </m:sSubPr>
                          <m:e>
                            <m:r>
                              <a:rPr lang="en-US" i="1">
                                <a:latin typeface="Cambria Math"/>
                              </a:rPr>
                              <m:t>𝑌</m:t>
                            </m:r>
                          </m:e>
                          <m:sub>
                            <m:r>
                              <a:rPr lang="en-US" i="1">
                                <a:latin typeface="Cambria Math"/>
                              </a:rPr>
                              <m:t>𝑖</m:t>
                            </m:r>
                          </m:sub>
                        </m:sSub>
                      </m:e>
                    </m:nary>
                    <m:r>
                      <a:rPr lang="en-US" i="1">
                        <a:latin typeface="Cambria Math"/>
                      </a:rPr>
                      <m:t>+</m:t>
                    </m:r>
                    <m:r>
                      <a:rPr lang="en-US" b="1" i="1">
                        <a:latin typeface="Cambria Math"/>
                      </a:rPr>
                      <m:t>𝟐𝟎</m:t>
                    </m:r>
                    <m:r>
                      <a:rPr lang="en-US" b="1" i="1">
                        <a:latin typeface="Cambria Math"/>
                      </a:rPr>
                      <m:t>∗</m:t>
                    </m:r>
                    <m:nary>
                      <m:naryPr>
                        <m:chr m:val="∑"/>
                        <m:ctrlPr>
                          <a:rPr lang="en-US" b="1" i="1">
                            <a:latin typeface="Cambria Math"/>
                          </a:rPr>
                        </m:ctrlPr>
                      </m:naryPr>
                      <m:sub>
                        <m:r>
                          <m:rPr>
                            <m:brk m:alnAt="23"/>
                          </m:rPr>
                          <a:rPr lang="en-US" b="1" i="1">
                            <a:latin typeface="Cambria Math"/>
                          </a:rPr>
                          <m:t>𝒊</m:t>
                        </m:r>
                        <m:r>
                          <a:rPr lang="en-US" b="1" i="1">
                            <a:latin typeface="Cambria Math"/>
                          </a:rPr>
                          <m:t>=</m:t>
                        </m:r>
                        <m:r>
                          <a:rPr lang="en-US" b="1" i="1">
                            <a:latin typeface="Cambria Math"/>
                          </a:rPr>
                          <m:t>𝟏</m:t>
                        </m:r>
                      </m:sub>
                      <m:sup>
                        <m:r>
                          <a:rPr lang="en-US" b="1" i="1">
                            <a:latin typeface="Cambria Math"/>
                          </a:rPr>
                          <m:t>𝟒</m:t>
                        </m:r>
                      </m:sup>
                      <m:e>
                        <m:sSub>
                          <m:sSubPr>
                            <m:ctrlPr>
                              <a:rPr lang="en-US" b="1" i="1">
                                <a:latin typeface="Cambria Math"/>
                              </a:rPr>
                            </m:ctrlPr>
                          </m:sSubPr>
                          <m:e>
                            <m:r>
                              <a:rPr lang="en-US" b="1" i="1">
                                <a:latin typeface="Cambria Math"/>
                              </a:rPr>
                              <m:t>𝑰</m:t>
                            </m:r>
                          </m:e>
                          <m:sub>
                            <m:r>
                              <a:rPr lang="en-US" b="1" i="1">
                                <a:latin typeface="Cambria Math"/>
                              </a:rPr>
                              <m:t>𝒊</m:t>
                            </m:r>
                          </m:sub>
                        </m:sSub>
                      </m:e>
                    </m:nary>
                  </m:oMath>
                </a14:m>
                <a:endParaRPr lang="en-US" b="1" i="1" dirty="0">
                  <a:latin typeface="Cambria Math"/>
                </a:endParaRPr>
              </a:p>
              <a:p>
                <a:pPr marL="0" indent="0">
                  <a:buNone/>
                </a:pPr>
                <a:r>
                  <a:rPr lang="en-US" u="sng" dirty="0" smtClean="0"/>
                  <a:t>Constraints</a:t>
                </a:r>
              </a:p>
              <a:p>
                <a:pPr marL="0" indent="0">
                  <a:buNone/>
                </a:pPr>
                <a:r>
                  <a:rPr lang="en-US" dirty="0" smtClean="0"/>
                  <a:t>Q1: X1+Y1</a:t>
                </a:r>
                <a:r>
                  <a:rPr lang="en-US" dirty="0"/>
                  <a:t>=</a:t>
                </a:r>
                <a:r>
                  <a:rPr lang="en-US" b="1" dirty="0" smtClean="0">
                    <a:latin typeface="Times New Roman" pitchFamily="18" charset="0"/>
                    <a:cs typeface="Times New Roman" pitchFamily="18" charset="0"/>
                  </a:rPr>
                  <a:t>I1</a:t>
                </a:r>
                <a:r>
                  <a:rPr lang="en-US" dirty="0" smtClean="0">
                    <a:latin typeface="Times New Roman" pitchFamily="18" charset="0"/>
                    <a:cs typeface="Times New Roman" pitchFamily="18" charset="0"/>
                  </a:rPr>
                  <a:t> </a:t>
                </a:r>
                <a:r>
                  <a:rPr lang="en-US" dirty="0"/>
                  <a:t>+</a:t>
                </a:r>
                <a:r>
                  <a:rPr lang="en-US" dirty="0" smtClean="0"/>
                  <a:t>30, </a:t>
                </a:r>
                <a:r>
                  <a:rPr lang="en-US" b="1" dirty="0">
                    <a:latin typeface="Times New Roman" pitchFamily="18" charset="0"/>
                    <a:cs typeface="Times New Roman" pitchFamily="18" charset="0"/>
                  </a:rPr>
                  <a:t>I1 </a:t>
                </a:r>
                <a:r>
                  <a:rPr lang="en-US" b="1" dirty="0" smtClean="0">
                    <a:latin typeface="Times New Roman" pitchFamily="18" charset="0"/>
                    <a:cs typeface="Times New Roman" pitchFamily="18" charset="0"/>
                  </a:rPr>
                  <a:t>&gt;=0</a:t>
                </a:r>
              </a:p>
              <a:p>
                <a:pPr marL="0" indent="0">
                  <a:buNone/>
                </a:pPr>
                <a:r>
                  <a:rPr lang="en-US" dirty="0" smtClean="0"/>
                  <a:t>Q2: X2+Y2+</a:t>
                </a:r>
                <a:r>
                  <a:rPr lang="en-US" b="1" dirty="0" smtClean="0">
                    <a:latin typeface="Times New Roman" pitchFamily="18" charset="0"/>
                    <a:cs typeface="Times New Roman" pitchFamily="18" charset="0"/>
                  </a:rPr>
                  <a:t>I1</a:t>
                </a:r>
                <a:r>
                  <a:rPr lang="en-US" dirty="0" smtClean="0"/>
                  <a:t>=</a:t>
                </a:r>
                <a:r>
                  <a:rPr lang="en-US" b="1" dirty="0" smtClean="0">
                    <a:latin typeface="Times New Roman" pitchFamily="18" charset="0"/>
                    <a:cs typeface="Times New Roman" pitchFamily="18" charset="0"/>
                  </a:rPr>
                  <a:t>I2</a:t>
                </a:r>
                <a:r>
                  <a:rPr lang="en-US" dirty="0" smtClean="0"/>
                  <a:t>+60, </a:t>
                </a:r>
                <a:r>
                  <a:rPr lang="en-US" b="1" dirty="0" smtClean="0">
                    <a:latin typeface="Times New Roman" pitchFamily="18" charset="0"/>
                    <a:cs typeface="Times New Roman" pitchFamily="18" charset="0"/>
                  </a:rPr>
                  <a:t>I2</a:t>
                </a:r>
                <a:r>
                  <a:rPr lang="en-US" b="1" dirty="0" smtClean="0"/>
                  <a:t>&gt;= 0</a:t>
                </a:r>
              </a:p>
              <a:p>
                <a:pPr marL="0" indent="0">
                  <a:buNone/>
                </a:pPr>
                <a:r>
                  <a:rPr lang="en-US" dirty="0" smtClean="0"/>
                  <a:t>Q3: X3+Y3+</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I2</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I3</a:t>
                </a:r>
                <a:r>
                  <a:rPr lang="en-US" dirty="0" smtClean="0"/>
                  <a:t>+75, </a:t>
                </a:r>
                <a:r>
                  <a:rPr lang="en-US" b="1" dirty="0" smtClean="0">
                    <a:latin typeface="Times New Roman" pitchFamily="18" charset="0"/>
                    <a:cs typeface="Times New Roman" pitchFamily="18" charset="0"/>
                  </a:rPr>
                  <a:t>I3</a:t>
                </a:r>
                <a:r>
                  <a:rPr lang="en-US" b="1" dirty="0" smtClean="0"/>
                  <a:t>&gt;= </a:t>
                </a:r>
                <a:r>
                  <a:rPr lang="en-US" b="1" dirty="0"/>
                  <a:t>0</a:t>
                </a:r>
              </a:p>
              <a:p>
                <a:pPr marL="0" indent="0">
                  <a:buNone/>
                </a:pPr>
                <a:r>
                  <a:rPr lang="en-US" dirty="0" smtClean="0"/>
                  <a:t>Q4: X4+Y4+ </a:t>
                </a:r>
                <a:r>
                  <a:rPr lang="en-US" b="1" dirty="0" smtClean="0">
                    <a:latin typeface="Times New Roman" pitchFamily="18" charset="0"/>
                    <a:cs typeface="Times New Roman" pitchFamily="18" charset="0"/>
                  </a:rPr>
                  <a:t>I3</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I4</a:t>
                </a:r>
                <a:r>
                  <a:rPr lang="en-US" dirty="0" smtClean="0">
                    <a:latin typeface="Times New Roman" pitchFamily="18" charset="0"/>
                    <a:cs typeface="Times New Roman" pitchFamily="18" charset="0"/>
                  </a:rPr>
                  <a:t>+</a:t>
                </a:r>
                <a:r>
                  <a:rPr lang="en-US" dirty="0" smtClean="0"/>
                  <a:t>25, </a:t>
                </a:r>
                <a:r>
                  <a:rPr lang="en-US" b="1" dirty="0" smtClean="0">
                    <a:latin typeface="Times New Roman" pitchFamily="18" charset="0"/>
                    <a:cs typeface="Times New Roman" pitchFamily="18" charset="0"/>
                  </a:rPr>
                  <a:t>I4&gt;=0</a:t>
                </a:r>
                <a:endParaRPr lang="en-US" b="1" dirty="0" smtClean="0"/>
              </a:p>
              <a:p>
                <a:pPr marL="0" indent="0">
                  <a:buNone/>
                </a:pPr>
                <a:r>
                  <a:rPr lang="en-US" dirty="0" smtClean="0"/>
                  <a:t>Xi&lt;=40, Yi&lt;=20, i=1,2,3,4</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51" t="-4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9/16/2013,  9/18/2013</a:t>
            </a:r>
            <a:endParaRPr lang="en-US"/>
          </a:p>
        </p:txBody>
      </p:sp>
      <p:sp>
        <p:nvSpPr>
          <p:cNvPr id="5" name="Footer Placeholder 4"/>
          <p:cNvSpPr>
            <a:spLocks noGrp="1"/>
          </p:cNvSpPr>
          <p:nvPr>
            <p:ph type="ftr" sz="quarter" idx="11"/>
          </p:nvPr>
        </p:nvSpPr>
        <p:spPr/>
        <p:txBody>
          <a:bodyPr/>
          <a:lstStyle/>
          <a:p>
            <a:r>
              <a:rPr lang="en-US" smtClean="0"/>
              <a:t>Professor Dong Washington University in St. Louis, MO</a:t>
            </a:r>
            <a:endParaRPr lang="en-US"/>
          </a:p>
        </p:txBody>
      </p:sp>
      <p:sp>
        <p:nvSpPr>
          <p:cNvPr id="6" name="Slide Number Placeholder 5"/>
          <p:cNvSpPr>
            <a:spLocks noGrp="1"/>
          </p:cNvSpPr>
          <p:nvPr>
            <p:ph type="sldNum" sz="quarter" idx="12"/>
          </p:nvPr>
        </p:nvSpPr>
        <p:spPr/>
        <p:txBody>
          <a:bodyPr/>
          <a:lstStyle/>
          <a:p>
            <a:endParaRPr lang="en-US" smtClean="0"/>
          </a:p>
          <a:p>
            <a:fld id="{CC228EB8-F29F-6D40-83D7-114AB915B004}" type="slidenum">
              <a:rPr lang="en-US" smtClean="0"/>
              <a:pPr/>
              <a:t>25</a:t>
            </a:fld>
            <a:endParaRPr lang="en-US"/>
          </a:p>
        </p:txBody>
      </p:sp>
    </p:spTree>
    <p:extLst>
      <p:ext uri="{BB962C8B-B14F-4D97-AF65-F5344CB8AC3E}">
        <p14:creationId xmlns:p14="http://schemas.microsoft.com/office/powerpoint/2010/main" val="1941000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endParaRPr lang="en-US"/>
          </a:p>
          <a:p>
            <a:fld id="{FC3A5997-C248-A94A-8702-5257F8D29E5C}" type="slidenum">
              <a:rPr lang="en-US"/>
              <a:pPr/>
              <a:t>3</a:t>
            </a:fld>
            <a:endParaRPr lang="en-US"/>
          </a:p>
        </p:txBody>
      </p:sp>
      <p:pic>
        <p:nvPicPr>
          <p:cNvPr id="188418" name="Picture 2" descr="j0285468"/>
          <p:cNvPicPr>
            <a:picLocks noChangeAspect="1" noChangeArrowheads="1"/>
          </p:cNvPicPr>
          <p:nvPr/>
        </p:nvPicPr>
        <p:blipFill>
          <a:blip r:embed="rId3"/>
          <a:srcRect/>
          <a:stretch>
            <a:fillRect/>
          </a:stretch>
        </p:blipFill>
        <p:spPr bwMode="auto">
          <a:xfrm>
            <a:off x="5715000" y="7924800"/>
            <a:ext cx="908050" cy="908050"/>
          </a:xfrm>
          <a:prstGeom prst="rect">
            <a:avLst/>
          </a:prstGeom>
          <a:noFill/>
        </p:spPr>
      </p:pic>
      <p:sp>
        <p:nvSpPr>
          <p:cNvPr id="188419" name="Rectangle 3"/>
          <p:cNvSpPr>
            <a:spLocks noGrp="1" noChangeArrowheads="1"/>
          </p:cNvSpPr>
          <p:nvPr>
            <p:ph type="title"/>
          </p:nvPr>
        </p:nvSpPr>
        <p:spPr/>
        <p:txBody>
          <a:bodyPr/>
          <a:lstStyle/>
          <a:p>
            <a:r>
              <a:rPr lang="en-US"/>
              <a:t>Multi-period Investment:</a:t>
            </a:r>
            <a:br>
              <a:rPr lang="en-US"/>
            </a:br>
            <a:r>
              <a:rPr lang="en-US"/>
              <a:t>Planning for Tuition Expenses</a:t>
            </a:r>
          </a:p>
        </p:txBody>
      </p:sp>
      <p:sp>
        <p:nvSpPr>
          <p:cNvPr id="188420" name="Rectangle 4"/>
          <p:cNvSpPr>
            <a:spLocks noGrp="1" noChangeArrowheads="1"/>
          </p:cNvSpPr>
          <p:nvPr>
            <p:ph type="body" idx="1"/>
          </p:nvPr>
        </p:nvSpPr>
        <p:spPr>
          <a:xfrm>
            <a:off x="0" y="1524000"/>
            <a:ext cx="6477000" cy="7010400"/>
          </a:xfrm>
          <a:noFill/>
        </p:spPr>
        <p:txBody>
          <a:bodyPr/>
          <a:lstStyle/>
          <a:p>
            <a:pPr algn="just">
              <a:lnSpc>
                <a:spcPct val="130000"/>
              </a:lnSpc>
              <a:buFontTx/>
              <a:buNone/>
            </a:pPr>
            <a:r>
              <a:rPr lang="en-US" sz="1400" dirty="0"/>
              <a:t>	</a:t>
            </a:r>
            <a:r>
              <a:rPr lang="en-US" sz="1600" dirty="0"/>
              <a:t>Two parents want to provide for their daughter’s college education with some of the $80,000 they have recently inherited.  They hope to </a:t>
            </a:r>
            <a:r>
              <a:rPr lang="en-US" sz="1600" b="1" dirty="0"/>
              <a:t>set aside part of the money in the beginning of year 1</a:t>
            </a:r>
            <a:r>
              <a:rPr lang="en-US" sz="1600" dirty="0"/>
              <a:t> and establish an account that would cover the needs of their daughter’s </a:t>
            </a:r>
            <a:r>
              <a:rPr lang="en-US" sz="1600" b="1" dirty="0"/>
              <a:t>college education, which begins four years from now (i.e., the beginning of year 5).</a:t>
            </a:r>
            <a:r>
              <a:rPr lang="en-US" sz="1600" dirty="0"/>
              <a:t>  Their estimate is that first-year college expenses will come to $24,000 and will increase $2000 per year during each of the remaining three years of college.  The following investments are available to them. They would like to determine </a:t>
            </a:r>
            <a:r>
              <a:rPr lang="en-US" sz="1600" b="1" dirty="0"/>
              <a:t>an investment portfolio for the coming eight years</a:t>
            </a:r>
            <a:r>
              <a:rPr lang="en-US" sz="1600" dirty="0"/>
              <a:t> that will provide the necessary funds to cover their daughter’s anticipated college expenses with </a:t>
            </a:r>
            <a:r>
              <a:rPr lang="en-US" sz="1600" b="1" dirty="0"/>
              <a:t>the smallest investment from the $80,000</a:t>
            </a:r>
            <a:r>
              <a:rPr lang="en-US" sz="1600" dirty="0"/>
              <a:t>.</a:t>
            </a:r>
            <a:endParaRPr lang="en-US" sz="1600" i="1" u="sng" dirty="0"/>
          </a:p>
          <a:p>
            <a:pPr>
              <a:lnSpc>
                <a:spcPct val="80000"/>
              </a:lnSpc>
              <a:buFontTx/>
              <a:buNone/>
            </a:pPr>
            <a:endParaRPr lang="en-US" sz="1000" i="1" u="sng" dirty="0"/>
          </a:p>
          <a:p>
            <a:pPr>
              <a:lnSpc>
                <a:spcPct val="80000"/>
              </a:lnSpc>
              <a:buFontTx/>
              <a:buNone/>
            </a:pPr>
            <a:endParaRPr lang="en-US" sz="1000" i="1" u="sng" dirty="0"/>
          </a:p>
          <a:p>
            <a:pPr>
              <a:lnSpc>
                <a:spcPct val="80000"/>
              </a:lnSpc>
              <a:buFontTx/>
              <a:buNone/>
            </a:pPr>
            <a:r>
              <a:rPr lang="en-US" sz="1400" i="1" u="sng" dirty="0"/>
              <a:t>Investment     Available for investment      Matures	  Return at Maturity</a:t>
            </a:r>
          </a:p>
          <a:p>
            <a:pPr>
              <a:lnSpc>
                <a:spcPct val="80000"/>
              </a:lnSpc>
              <a:buFontTx/>
              <a:buNone/>
            </a:pPr>
            <a:r>
              <a:rPr lang="en-US" sz="1400" dirty="0"/>
              <a:t>	A</a:t>
            </a:r>
            <a:r>
              <a:rPr lang="en-US" sz="1400" dirty="0" smtClean="0"/>
              <a:t> </a:t>
            </a:r>
            <a:r>
              <a:rPr lang="en-US" sz="900" dirty="0" smtClean="0"/>
              <a:t>                      </a:t>
            </a:r>
            <a:r>
              <a:rPr lang="en-US" sz="1400" dirty="0" smtClean="0"/>
              <a:t>Every year              </a:t>
            </a:r>
            <a:r>
              <a:rPr lang="en-US" sz="1400" dirty="0"/>
              <a:t>	in 1 year	 	5%</a:t>
            </a:r>
          </a:p>
          <a:p>
            <a:pPr>
              <a:lnSpc>
                <a:spcPct val="80000"/>
              </a:lnSpc>
              <a:buFontTx/>
              <a:buNone/>
            </a:pPr>
            <a:r>
              <a:rPr lang="en-US" sz="1400" dirty="0"/>
              <a:t>	B	</a:t>
            </a:r>
            <a:r>
              <a:rPr lang="en-US" sz="1400" dirty="0" smtClean="0"/>
              <a:t>       In </a:t>
            </a:r>
            <a:r>
              <a:rPr lang="en-US" sz="1400" dirty="0"/>
              <a:t>years 1, 3, 5, 7   	in 2 years		11%</a:t>
            </a:r>
          </a:p>
          <a:p>
            <a:pPr>
              <a:lnSpc>
                <a:spcPct val="80000"/>
              </a:lnSpc>
              <a:buFontTx/>
              <a:buNone/>
            </a:pPr>
            <a:r>
              <a:rPr lang="en-US" sz="1400" dirty="0"/>
              <a:t>	C	</a:t>
            </a:r>
            <a:r>
              <a:rPr lang="en-US" sz="1400" dirty="0" smtClean="0"/>
              <a:t>       In </a:t>
            </a:r>
            <a:r>
              <a:rPr lang="en-US" sz="1400" dirty="0"/>
              <a:t>years 1, 4                </a:t>
            </a:r>
            <a:r>
              <a:rPr lang="en-US" sz="1400" dirty="0" smtClean="0"/>
              <a:t>            </a:t>
            </a:r>
            <a:r>
              <a:rPr lang="en-US" sz="1400" dirty="0"/>
              <a:t>in 3 years		16%</a:t>
            </a:r>
          </a:p>
          <a:p>
            <a:pPr>
              <a:lnSpc>
                <a:spcPct val="80000"/>
              </a:lnSpc>
              <a:buFontTx/>
              <a:buNone/>
            </a:pPr>
            <a:r>
              <a:rPr lang="en-US" sz="1400" dirty="0"/>
              <a:t>	D	</a:t>
            </a:r>
            <a:r>
              <a:rPr lang="en-US" sz="1400" dirty="0" smtClean="0"/>
              <a:t>       In </a:t>
            </a:r>
            <a:r>
              <a:rPr lang="en-US" sz="1400" dirty="0"/>
              <a:t>year 1		in 7 years		44%</a:t>
            </a:r>
          </a:p>
          <a:p>
            <a:pPr>
              <a:lnSpc>
                <a:spcPct val="80000"/>
              </a:lnSpc>
              <a:buFontTx/>
              <a:buNone/>
            </a:pPr>
            <a:r>
              <a:rPr lang="en-US" sz="1400" dirty="0"/>
              <a:t>       </a:t>
            </a:r>
          </a:p>
          <a:p>
            <a:pPr>
              <a:lnSpc>
                <a:spcPct val="80000"/>
              </a:lnSpc>
              <a:buFontTx/>
              <a:buNone/>
            </a:pPr>
            <a:r>
              <a:rPr lang="en-US" sz="1800" dirty="0"/>
              <a:t>     </a:t>
            </a:r>
            <a:r>
              <a:rPr lang="en-US" sz="1600" dirty="0"/>
              <a:t>For example. Investment B matures every two years with a return rate on investment 11%, and can be invested </a:t>
            </a:r>
          </a:p>
          <a:p>
            <a:pPr>
              <a:lnSpc>
                <a:spcPct val="80000"/>
              </a:lnSpc>
              <a:buFontTx/>
              <a:buNone/>
            </a:pPr>
            <a:r>
              <a:rPr lang="en-US" sz="1600" dirty="0"/>
              <a:t>      in years 1, 3, 5, 7.	</a:t>
            </a:r>
          </a:p>
        </p:txBody>
      </p:sp>
      <p:sp>
        <p:nvSpPr>
          <p:cNvPr id="2" name="Date Placeholder 1"/>
          <p:cNvSpPr>
            <a:spLocks noGrp="1"/>
          </p:cNvSpPr>
          <p:nvPr>
            <p:ph type="dt" sz="half" idx="10"/>
          </p:nvPr>
        </p:nvSpPr>
        <p:spPr/>
        <p:txBody>
          <a:bodyPr/>
          <a:lstStyle/>
          <a:p>
            <a:r>
              <a:rPr lang="en-US" smtClean="0"/>
              <a:t>9/16/2013,  9/18/2013</a:t>
            </a:r>
            <a:endParaRPr lang="en-US"/>
          </a:p>
        </p:txBody>
      </p:sp>
      <p:sp>
        <p:nvSpPr>
          <p:cNvPr id="3" name="Footer Placeholder 2"/>
          <p:cNvSpPr>
            <a:spLocks noGrp="1"/>
          </p:cNvSpPr>
          <p:nvPr>
            <p:ph type="ftr" sz="quarter" idx="11"/>
          </p:nvPr>
        </p:nvSpPr>
        <p:spPr/>
        <p:txBody>
          <a:bodyPr/>
          <a:lstStyle/>
          <a:p>
            <a:r>
              <a:rPr lang="en-US" smtClean="0"/>
              <a:t>Professor Dong Washington University in St. Louis, MO</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9/16/2013,  9/18/2013</a:t>
            </a:r>
            <a:endParaRPr lang="en-US"/>
          </a:p>
        </p:txBody>
      </p:sp>
      <p:sp>
        <p:nvSpPr>
          <p:cNvPr id="7" name="Slide Number Placeholder 5"/>
          <p:cNvSpPr>
            <a:spLocks noGrp="1"/>
          </p:cNvSpPr>
          <p:nvPr>
            <p:ph type="sldNum" sz="quarter" idx="12"/>
          </p:nvPr>
        </p:nvSpPr>
        <p:spPr/>
        <p:txBody>
          <a:bodyPr/>
          <a:lstStyle/>
          <a:p>
            <a:endParaRPr lang="en-US"/>
          </a:p>
          <a:p>
            <a:fld id="{078BF8E2-08DE-A748-A348-639BD31F2236}" type="slidenum">
              <a:rPr lang="en-US"/>
              <a:pPr/>
              <a:t>4</a:t>
            </a:fld>
            <a:endParaRPr lang="en-US"/>
          </a:p>
        </p:txBody>
      </p:sp>
      <p:sp>
        <p:nvSpPr>
          <p:cNvPr id="190466" name="Rectangle 2"/>
          <p:cNvSpPr>
            <a:spLocks noGrp="1" noChangeArrowheads="1"/>
          </p:cNvSpPr>
          <p:nvPr>
            <p:ph type="title"/>
          </p:nvPr>
        </p:nvSpPr>
        <p:spPr/>
        <p:txBody>
          <a:bodyPr/>
          <a:lstStyle/>
          <a:p>
            <a:r>
              <a:rPr lang="en-US"/>
              <a:t>Planning for Tuition Expenses</a:t>
            </a:r>
          </a:p>
        </p:txBody>
      </p:sp>
      <p:sp>
        <p:nvSpPr>
          <p:cNvPr id="190467" name="Rectangle 3"/>
          <p:cNvSpPr>
            <a:spLocks noGrp="1" noChangeArrowheads="1"/>
          </p:cNvSpPr>
          <p:nvPr>
            <p:ph type="body" idx="1"/>
          </p:nvPr>
        </p:nvSpPr>
        <p:spPr>
          <a:xfrm>
            <a:off x="533400" y="1676400"/>
            <a:ext cx="5829300" cy="6629400"/>
          </a:xfrm>
        </p:spPr>
        <p:txBody>
          <a:bodyPr/>
          <a:lstStyle/>
          <a:p>
            <a:pPr algn="just">
              <a:lnSpc>
                <a:spcPct val="120000"/>
              </a:lnSpc>
              <a:buFontTx/>
              <a:buNone/>
            </a:pPr>
            <a:r>
              <a:rPr lang="en-US"/>
              <a:t>1. What must be decided? What are the decision variables? </a:t>
            </a:r>
          </a:p>
          <a:p>
            <a:endParaRPr lang="en-US"/>
          </a:p>
          <a:p>
            <a:endParaRPr lang="en-US"/>
          </a:p>
          <a:p>
            <a:endParaRPr lang="en-US"/>
          </a:p>
          <a:p>
            <a:endParaRPr lang="en-US"/>
          </a:p>
          <a:p>
            <a:endParaRPr lang="en-US"/>
          </a:p>
          <a:p>
            <a:endParaRPr lang="en-US"/>
          </a:p>
          <a:p>
            <a:endParaRPr lang="en-US"/>
          </a:p>
          <a:p>
            <a:endParaRPr lang="en-US"/>
          </a:p>
          <a:p>
            <a:pPr>
              <a:buFontTx/>
              <a:buNone/>
            </a:pPr>
            <a:r>
              <a:rPr lang="en-US"/>
              <a:t>2. What measure should we use to compare alternative sets of decisions?</a:t>
            </a:r>
          </a:p>
          <a:p>
            <a:pPr>
              <a:buFontTx/>
              <a:buNone/>
            </a:pPr>
            <a:endParaRPr lang="en-US"/>
          </a:p>
          <a:p>
            <a:pPr>
              <a:buFontTx/>
              <a:buNone/>
            </a:pPr>
            <a:endParaRPr lang="en-US"/>
          </a:p>
          <a:p>
            <a:pPr>
              <a:buFontTx/>
              <a:buNone/>
            </a:pPr>
            <a:r>
              <a:rPr lang="en-US"/>
              <a:t>3. What restrictions limit our choices?</a:t>
            </a:r>
            <a:r>
              <a:rPr lang="en-US">
                <a:latin typeface="Lucida Sans" charset="0"/>
              </a:rPr>
              <a:t> </a:t>
            </a:r>
            <a:endParaRPr lang="en-US"/>
          </a:p>
          <a:p>
            <a:endParaRPr lang="en-US"/>
          </a:p>
          <a:p>
            <a:endParaRPr lang="en-US"/>
          </a:p>
          <a:p>
            <a:endParaRPr lang="en-US" sz="3200"/>
          </a:p>
        </p:txBody>
      </p:sp>
      <p:pic>
        <p:nvPicPr>
          <p:cNvPr id="190468" name="Picture 4" descr="j0285468"/>
          <p:cNvPicPr>
            <a:picLocks noChangeAspect="1" noChangeArrowheads="1"/>
          </p:cNvPicPr>
          <p:nvPr/>
        </p:nvPicPr>
        <p:blipFill>
          <a:blip r:embed="rId3"/>
          <a:srcRect/>
          <a:stretch>
            <a:fillRect/>
          </a:stretch>
        </p:blipFill>
        <p:spPr bwMode="auto">
          <a:xfrm>
            <a:off x="5791200" y="7543800"/>
            <a:ext cx="908050" cy="908050"/>
          </a:xfrm>
          <a:prstGeom prst="rect">
            <a:avLst/>
          </a:prstGeom>
          <a:noFill/>
        </p:spPr>
      </p:pic>
      <p:sp>
        <p:nvSpPr>
          <p:cNvPr id="8" name="Footer Placeholder 7"/>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9/16/2013,  9/18/2013</a:t>
            </a:r>
            <a:endParaRPr lang="en-US"/>
          </a:p>
        </p:txBody>
      </p:sp>
      <p:sp>
        <p:nvSpPr>
          <p:cNvPr id="7" name="Slide Number Placeholder 5"/>
          <p:cNvSpPr>
            <a:spLocks noGrp="1"/>
          </p:cNvSpPr>
          <p:nvPr>
            <p:ph type="sldNum" sz="quarter" idx="12"/>
          </p:nvPr>
        </p:nvSpPr>
        <p:spPr/>
        <p:txBody>
          <a:bodyPr/>
          <a:lstStyle/>
          <a:p>
            <a:endParaRPr lang="en-US"/>
          </a:p>
          <a:p>
            <a:fld id="{FF482983-A4D1-E44A-A6D1-250E1805D2B6}" type="slidenum">
              <a:rPr lang="en-US"/>
              <a:pPr/>
              <a:t>5</a:t>
            </a:fld>
            <a:endParaRPr lang="en-US"/>
          </a:p>
        </p:txBody>
      </p:sp>
      <p:sp>
        <p:nvSpPr>
          <p:cNvPr id="192514" name="Rectangle 2"/>
          <p:cNvSpPr>
            <a:spLocks noGrp="1" noChangeArrowheads="1"/>
          </p:cNvSpPr>
          <p:nvPr>
            <p:ph type="title"/>
          </p:nvPr>
        </p:nvSpPr>
        <p:spPr/>
        <p:txBody>
          <a:bodyPr/>
          <a:lstStyle/>
          <a:p>
            <a:r>
              <a:rPr lang="en-US"/>
              <a:t>Planning for Tuition Expenses</a:t>
            </a:r>
          </a:p>
        </p:txBody>
      </p:sp>
      <p:sp>
        <p:nvSpPr>
          <p:cNvPr id="192515" name="Rectangle 3"/>
          <p:cNvSpPr>
            <a:spLocks noGrp="1" noChangeArrowheads="1"/>
          </p:cNvSpPr>
          <p:nvPr>
            <p:ph type="body" idx="1"/>
          </p:nvPr>
        </p:nvSpPr>
        <p:spPr/>
        <p:txBody>
          <a:bodyPr/>
          <a:lstStyle/>
          <a:p>
            <a:pPr>
              <a:lnSpc>
                <a:spcPct val="90000"/>
              </a:lnSpc>
              <a:buFontTx/>
              <a:buNone/>
            </a:pPr>
            <a:r>
              <a:rPr lang="en-US"/>
              <a:t>4. Formulate the objective function:</a:t>
            </a:r>
          </a:p>
          <a:p>
            <a:pPr>
              <a:lnSpc>
                <a:spcPct val="90000"/>
              </a:lnSpc>
            </a:pPr>
            <a:endParaRPr lang="en-US"/>
          </a:p>
          <a:p>
            <a:pPr>
              <a:lnSpc>
                <a:spcPct val="90000"/>
              </a:lnSpc>
            </a:pPr>
            <a:endParaRPr lang="en-US"/>
          </a:p>
          <a:p>
            <a:pPr>
              <a:lnSpc>
                <a:spcPct val="90000"/>
              </a:lnSpc>
              <a:buFontTx/>
              <a:buNone/>
            </a:pPr>
            <a:r>
              <a:rPr lang="en-US"/>
              <a:t>5. Formulate the constraints:</a:t>
            </a:r>
          </a:p>
          <a:p>
            <a:pPr>
              <a:lnSpc>
                <a:spcPct val="90000"/>
              </a:lnSpc>
            </a:pPr>
            <a:endParaRPr lang="en-US"/>
          </a:p>
          <a:p>
            <a:pPr>
              <a:lnSpc>
                <a:spcPct val="90000"/>
              </a:lnSpc>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endParaRPr lang="en-US"/>
          </a:p>
          <a:p>
            <a:pPr>
              <a:lnSpc>
                <a:spcPct val="90000"/>
              </a:lnSpc>
              <a:buFontTx/>
              <a:buNone/>
            </a:pPr>
            <a:r>
              <a:rPr lang="en-US"/>
              <a:t>6. Do we need non-negativity constraints?</a:t>
            </a:r>
          </a:p>
          <a:p>
            <a:pPr>
              <a:lnSpc>
                <a:spcPct val="90000"/>
              </a:lnSpc>
            </a:pPr>
            <a:endParaRPr lang="en-US"/>
          </a:p>
          <a:p>
            <a:pPr>
              <a:lnSpc>
                <a:spcPct val="90000"/>
              </a:lnSpc>
              <a:buFontTx/>
              <a:buNone/>
            </a:pPr>
            <a:r>
              <a:rPr lang="en-US"/>
              <a:t>7. Write down the total problem formulation:</a:t>
            </a:r>
          </a:p>
        </p:txBody>
      </p:sp>
      <p:pic>
        <p:nvPicPr>
          <p:cNvPr id="192516" name="Picture 4" descr="j0285468"/>
          <p:cNvPicPr>
            <a:picLocks noChangeAspect="1" noChangeArrowheads="1"/>
          </p:cNvPicPr>
          <p:nvPr/>
        </p:nvPicPr>
        <p:blipFill>
          <a:blip r:embed="rId3"/>
          <a:srcRect/>
          <a:stretch>
            <a:fillRect/>
          </a:stretch>
        </p:blipFill>
        <p:spPr bwMode="auto">
          <a:xfrm>
            <a:off x="5638800" y="7620000"/>
            <a:ext cx="908050" cy="908050"/>
          </a:xfrm>
          <a:prstGeom prst="rect">
            <a:avLst/>
          </a:prstGeom>
          <a:noFill/>
        </p:spPr>
      </p:pic>
      <p:sp>
        <p:nvSpPr>
          <p:cNvPr id="8" name="Footer Placeholder 7"/>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9/16/2013,  9/18/2013</a:t>
            </a:r>
            <a:endParaRPr lang="en-US"/>
          </a:p>
        </p:txBody>
      </p:sp>
      <p:sp>
        <p:nvSpPr>
          <p:cNvPr id="7" name="Slide Number Placeholder 5"/>
          <p:cNvSpPr>
            <a:spLocks noGrp="1"/>
          </p:cNvSpPr>
          <p:nvPr>
            <p:ph type="sldNum" sz="quarter" idx="12"/>
          </p:nvPr>
        </p:nvSpPr>
        <p:spPr/>
        <p:txBody>
          <a:bodyPr/>
          <a:lstStyle/>
          <a:p>
            <a:endParaRPr lang="en-US"/>
          </a:p>
          <a:p>
            <a:fld id="{E96B259D-F4A5-B649-A9B5-8D39CA0E58A6}" type="slidenum">
              <a:rPr lang="en-US"/>
              <a:pPr/>
              <a:t>6</a:t>
            </a:fld>
            <a:endParaRPr lang="en-US"/>
          </a:p>
        </p:txBody>
      </p:sp>
      <p:sp>
        <p:nvSpPr>
          <p:cNvPr id="156674" name="Rectangle 2"/>
          <p:cNvSpPr>
            <a:spLocks noGrp="1" noChangeArrowheads="1"/>
          </p:cNvSpPr>
          <p:nvPr>
            <p:ph type="title"/>
          </p:nvPr>
        </p:nvSpPr>
        <p:spPr>
          <a:xfrm>
            <a:off x="1295400" y="762000"/>
            <a:ext cx="5829300" cy="1066800"/>
          </a:xfrm>
        </p:spPr>
        <p:txBody>
          <a:bodyPr/>
          <a:lstStyle/>
          <a:p>
            <a:r>
              <a:rPr lang="en-US"/>
              <a:t>Multi-period Production </a:t>
            </a:r>
          </a:p>
        </p:txBody>
      </p:sp>
      <p:sp>
        <p:nvSpPr>
          <p:cNvPr id="156675" name="Rectangle 3"/>
          <p:cNvSpPr>
            <a:spLocks noGrp="1" noChangeArrowheads="1"/>
          </p:cNvSpPr>
          <p:nvPr>
            <p:ph type="body" idx="1"/>
          </p:nvPr>
        </p:nvSpPr>
        <p:spPr>
          <a:xfrm>
            <a:off x="152400" y="1600200"/>
            <a:ext cx="6210300" cy="7239000"/>
          </a:xfrm>
        </p:spPr>
        <p:txBody>
          <a:bodyPr/>
          <a:lstStyle/>
          <a:p>
            <a:pPr algn="just">
              <a:lnSpc>
                <a:spcPct val="120000"/>
              </a:lnSpc>
              <a:buFontTx/>
              <a:buNone/>
            </a:pPr>
            <a:r>
              <a:rPr lang="en-US" sz="1500"/>
              <a:t>	Sailco Corporation must determine how many sailboats should be produced during each of the next four quarters (one quarter = three months).  The demand during each of the next four quarters is as follows:  first quarter, 30 sailboats; second quarter, 60 sailboats; third quarter, 75 sailboats; fourth quarter, 25 sailboats.  Sailco must meet demands on time.  At the beginning of each quarter, Sailco must decide how many sailboats should be produced during that quarter.  For simplicity, we assume that sailboats manufactured during a quarter can be used to meet demand for that quarter and demand for future quarters.  During each quarter, Sailco can produce up to 40 sailboats with regular-time labor at a total cost of $400 per sailboat.  By having employees work overtime during a quarter, Sailco can produce additional sailboats with overtime labor at a total cost of $450 per sailboat. Each quarter, overtime production cannot exceed 20 sailboats.</a:t>
            </a:r>
          </a:p>
          <a:p>
            <a:pPr algn="just">
              <a:lnSpc>
                <a:spcPct val="120000"/>
              </a:lnSpc>
              <a:buFontTx/>
              <a:buNone/>
            </a:pPr>
            <a:r>
              <a:rPr lang="en-US" sz="1500"/>
              <a:t>	At the end of each quarter (after production has occurred and the current quarter's demand has been satisfied), a carrying or holding cost of $20 per sailboat is incurred.  At the moment, no boats are on-hand.  Use linear programming to determine a production schedule to minimize the sum of production and inventory costs during the next four quarters.</a:t>
            </a:r>
          </a:p>
        </p:txBody>
      </p:sp>
      <p:pic>
        <p:nvPicPr>
          <p:cNvPr id="156676" name="Picture 4" descr="j0194442"/>
          <p:cNvPicPr>
            <a:picLocks noChangeAspect="1" noChangeArrowheads="1"/>
          </p:cNvPicPr>
          <p:nvPr/>
        </p:nvPicPr>
        <p:blipFill>
          <a:blip r:embed="rId3"/>
          <a:srcRect/>
          <a:stretch>
            <a:fillRect/>
          </a:stretch>
        </p:blipFill>
        <p:spPr bwMode="auto">
          <a:xfrm>
            <a:off x="5486400" y="7869238"/>
            <a:ext cx="1008063" cy="1274762"/>
          </a:xfrm>
          <a:prstGeom prst="rect">
            <a:avLst/>
          </a:prstGeom>
          <a:noFill/>
        </p:spPr>
      </p:pic>
      <p:sp>
        <p:nvSpPr>
          <p:cNvPr id="8" name="Footer Placeholder 7"/>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9/16/2013,  9/18/2013</a:t>
            </a:r>
            <a:endParaRPr lang="en-US"/>
          </a:p>
        </p:txBody>
      </p:sp>
      <p:sp>
        <p:nvSpPr>
          <p:cNvPr id="7" name="Slide Number Placeholder 5"/>
          <p:cNvSpPr>
            <a:spLocks noGrp="1"/>
          </p:cNvSpPr>
          <p:nvPr>
            <p:ph type="sldNum" sz="quarter" idx="12"/>
          </p:nvPr>
        </p:nvSpPr>
        <p:spPr/>
        <p:txBody>
          <a:bodyPr/>
          <a:lstStyle/>
          <a:p>
            <a:endParaRPr lang="en-US"/>
          </a:p>
          <a:p>
            <a:fld id="{478636A9-CB66-3B46-9BF7-657AFF446B30}" type="slidenum">
              <a:rPr lang="en-US"/>
              <a:pPr/>
              <a:t>7</a:t>
            </a:fld>
            <a:endParaRPr lang="en-US"/>
          </a:p>
        </p:txBody>
      </p:sp>
      <p:sp>
        <p:nvSpPr>
          <p:cNvPr id="158722" name="Rectangle 2"/>
          <p:cNvSpPr>
            <a:spLocks noGrp="1" noChangeArrowheads="1"/>
          </p:cNvSpPr>
          <p:nvPr>
            <p:ph type="title"/>
          </p:nvPr>
        </p:nvSpPr>
        <p:spPr/>
        <p:txBody>
          <a:bodyPr/>
          <a:lstStyle/>
          <a:p>
            <a:r>
              <a:rPr lang="en-US"/>
              <a:t>Multi-period Production Formulation </a:t>
            </a:r>
          </a:p>
        </p:txBody>
      </p:sp>
      <p:sp>
        <p:nvSpPr>
          <p:cNvPr id="158723" name="Rectangle 3"/>
          <p:cNvSpPr>
            <a:spLocks noGrp="1" noChangeArrowheads="1"/>
          </p:cNvSpPr>
          <p:nvPr>
            <p:ph type="body" idx="1"/>
          </p:nvPr>
        </p:nvSpPr>
        <p:spPr/>
        <p:txBody>
          <a:bodyPr/>
          <a:lstStyle/>
          <a:p>
            <a:pPr>
              <a:buFontTx/>
              <a:buNone/>
            </a:pPr>
            <a:r>
              <a:rPr lang="en-US"/>
              <a:t>Data for the Multi-period Production Problem</a:t>
            </a:r>
          </a:p>
          <a:p>
            <a:pPr algn="ctr"/>
            <a:endParaRPr lang="en-US"/>
          </a:p>
          <a:p>
            <a:endParaRPr lang="en-US"/>
          </a:p>
          <a:p>
            <a:pPr>
              <a:buFontTx/>
              <a:buNone/>
            </a:pPr>
            <a:endParaRPr lang="en-US"/>
          </a:p>
          <a:p>
            <a:pPr>
              <a:buFontTx/>
              <a:buNone/>
            </a:pPr>
            <a:endParaRPr lang="en-US"/>
          </a:p>
          <a:p>
            <a:pPr>
              <a:buFontTx/>
              <a:buNone/>
            </a:pPr>
            <a:endParaRPr lang="en-US"/>
          </a:p>
          <a:p>
            <a:pPr>
              <a:buFontTx/>
              <a:buNone/>
            </a:pPr>
            <a:r>
              <a:rPr lang="en-US"/>
              <a:t>1. What must be decided? What are the decision variables? </a:t>
            </a:r>
          </a:p>
          <a:p>
            <a:endParaRPr lang="en-US"/>
          </a:p>
          <a:p>
            <a:endParaRPr lang="en-US"/>
          </a:p>
          <a:p>
            <a:endParaRPr lang="en-US"/>
          </a:p>
          <a:p>
            <a:pPr>
              <a:buFontTx/>
              <a:buNone/>
            </a:pPr>
            <a:r>
              <a:rPr lang="en-US"/>
              <a:t>2. What measure should we use to compare alternative sets of decisions?</a:t>
            </a:r>
          </a:p>
          <a:p>
            <a:pPr>
              <a:buFontTx/>
              <a:buNone/>
            </a:pPr>
            <a:endParaRPr lang="en-US"/>
          </a:p>
          <a:p>
            <a:pPr>
              <a:buFontTx/>
              <a:buNone/>
            </a:pPr>
            <a:r>
              <a:rPr lang="en-US"/>
              <a:t>3. What restrictions limit our choices?</a:t>
            </a:r>
            <a:r>
              <a:rPr lang="en-US">
                <a:latin typeface="Lucida Sans" charset="0"/>
              </a:rPr>
              <a:t> </a:t>
            </a:r>
            <a:endParaRPr lang="en-US"/>
          </a:p>
          <a:p>
            <a:endParaRPr lang="en-US"/>
          </a:p>
          <a:p>
            <a:endParaRPr lang="en-US"/>
          </a:p>
          <a:p>
            <a:endParaRPr lang="en-US"/>
          </a:p>
        </p:txBody>
      </p:sp>
      <p:pic>
        <p:nvPicPr>
          <p:cNvPr id="158724" name="Picture 4" descr="j0194442"/>
          <p:cNvPicPr>
            <a:picLocks noChangeAspect="1" noChangeArrowheads="1"/>
          </p:cNvPicPr>
          <p:nvPr/>
        </p:nvPicPr>
        <p:blipFill>
          <a:blip r:embed="rId3"/>
          <a:srcRect/>
          <a:stretch>
            <a:fillRect/>
          </a:stretch>
        </p:blipFill>
        <p:spPr bwMode="auto">
          <a:xfrm>
            <a:off x="5638800" y="7239000"/>
            <a:ext cx="1008063" cy="1274763"/>
          </a:xfrm>
          <a:prstGeom prst="rect">
            <a:avLst/>
          </a:prstGeom>
          <a:noFill/>
        </p:spPr>
      </p:pic>
      <p:sp>
        <p:nvSpPr>
          <p:cNvPr id="8" name="Footer Placeholder 7"/>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9/16/2013,  9/18/2013</a:t>
            </a:r>
            <a:endParaRPr lang="en-US"/>
          </a:p>
        </p:txBody>
      </p:sp>
      <p:sp>
        <p:nvSpPr>
          <p:cNvPr id="7" name="Slide Number Placeholder 5"/>
          <p:cNvSpPr>
            <a:spLocks noGrp="1"/>
          </p:cNvSpPr>
          <p:nvPr>
            <p:ph type="sldNum" sz="quarter" idx="12"/>
          </p:nvPr>
        </p:nvSpPr>
        <p:spPr/>
        <p:txBody>
          <a:bodyPr/>
          <a:lstStyle/>
          <a:p>
            <a:endParaRPr lang="en-US"/>
          </a:p>
          <a:p>
            <a:fld id="{FC46BDD4-1BF4-7249-A07A-651206A3E71B}" type="slidenum">
              <a:rPr lang="en-US"/>
              <a:pPr/>
              <a:t>8</a:t>
            </a:fld>
            <a:endParaRPr lang="en-US"/>
          </a:p>
        </p:txBody>
      </p:sp>
      <p:sp>
        <p:nvSpPr>
          <p:cNvPr id="160770" name="Rectangle 2"/>
          <p:cNvSpPr>
            <a:spLocks noGrp="1" noChangeArrowheads="1"/>
          </p:cNvSpPr>
          <p:nvPr>
            <p:ph type="title"/>
          </p:nvPr>
        </p:nvSpPr>
        <p:spPr/>
        <p:txBody>
          <a:bodyPr/>
          <a:lstStyle/>
          <a:p>
            <a:r>
              <a:rPr lang="en-US"/>
              <a:t>Multi-period Production Formulation</a:t>
            </a:r>
          </a:p>
        </p:txBody>
      </p:sp>
      <p:sp>
        <p:nvSpPr>
          <p:cNvPr id="160771" name="Rectangle 3"/>
          <p:cNvSpPr>
            <a:spLocks noGrp="1" noChangeArrowheads="1"/>
          </p:cNvSpPr>
          <p:nvPr>
            <p:ph type="body" idx="1"/>
          </p:nvPr>
        </p:nvSpPr>
        <p:spPr/>
        <p:txBody>
          <a:bodyPr/>
          <a:lstStyle/>
          <a:p>
            <a:pPr>
              <a:buFontTx/>
              <a:buNone/>
            </a:pPr>
            <a:r>
              <a:rPr lang="en-US"/>
              <a:t>4. Formulate the objective function:</a:t>
            </a:r>
          </a:p>
          <a:p>
            <a:endParaRPr lang="en-US"/>
          </a:p>
          <a:p>
            <a:endParaRPr lang="en-US"/>
          </a:p>
          <a:p>
            <a:pPr>
              <a:buFontTx/>
              <a:buNone/>
            </a:pPr>
            <a:r>
              <a:rPr lang="en-US"/>
              <a:t>5. Formulate the constraints:</a:t>
            </a:r>
          </a:p>
          <a:p>
            <a:endParaRPr lang="en-US"/>
          </a:p>
          <a:p>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6. Do we need non-negativity constraints?</a:t>
            </a:r>
          </a:p>
          <a:p>
            <a:endParaRPr lang="en-US"/>
          </a:p>
          <a:p>
            <a:endParaRPr lang="en-US"/>
          </a:p>
          <a:p>
            <a:pPr>
              <a:buFontTx/>
              <a:buNone/>
            </a:pPr>
            <a:r>
              <a:rPr lang="en-US"/>
              <a:t>7. Write down the total problem formulation:</a:t>
            </a:r>
          </a:p>
        </p:txBody>
      </p:sp>
      <p:pic>
        <p:nvPicPr>
          <p:cNvPr id="160772" name="Picture 4" descr="j0194442"/>
          <p:cNvPicPr>
            <a:picLocks noChangeAspect="1" noChangeArrowheads="1"/>
          </p:cNvPicPr>
          <p:nvPr/>
        </p:nvPicPr>
        <p:blipFill>
          <a:blip r:embed="rId3"/>
          <a:srcRect/>
          <a:stretch>
            <a:fillRect/>
          </a:stretch>
        </p:blipFill>
        <p:spPr bwMode="auto">
          <a:xfrm>
            <a:off x="5638800" y="7162800"/>
            <a:ext cx="1008063" cy="1274763"/>
          </a:xfrm>
          <a:prstGeom prst="rect">
            <a:avLst/>
          </a:prstGeom>
          <a:noFill/>
        </p:spPr>
      </p:pic>
      <p:sp>
        <p:nvSpPr>
          <p:cNvPr id="8" name="Footer Placeholder 7"/>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smtClean="0"/>
              <a:t>9/16/2013,  9/18/2013</a:t>
            </a:r>
            <a:endParaRPr lang="en-US"/>
          </a:p>
        </p:txBody>
      </p:sp>
      <p:sp>
        <p:nvSpPr>
          <p:cNvPr id="38" name="Slide Number Placeholder 5"/>
          <p:cNvSpPr>
            <a:spLocks noGrp="1"/>
          </p:cNvSpPr>
          <p:nvPr>
            <p:ph type="sldNum" sz="quarter" idx="12"/>
          </p:nvPr>
        </p:nvSpPr>
        <p:spPr/>
        <p:txBody>
          <a:bodyPr/>
          <a:lstStyle/>
          <a:p>
            <a:endParaRPr lang="en-US"/>
          </a:p>
          <a:p>
            <a:fld id="{3E16F16A-A96C-FB4E-B6F5-CFFAA29599D1}" type="slidenum">
              <a:rPr lang="en-US"/>
              <a:pPr/>
              <a:t>9</a:t>
            </a:fld>
            <a:endParaRPr lang="en-US"/>
          </a:p>
        </p:txBody>
      </p:sp>
      <p:sp>
        <p:nvSpPr>
          <p:cNvPr id="175106" name="Rectangle 2"/>
          <p:cNvSpPr>
            <a:spLocks noGrp="1" noChangeArrowheads="1"/>
          </p:cNvSpPr>
          <p:nvPr>
            <p:ph type="title"/>
          </p:nvPr>
        </p:nvSpPr>
        <p:spPr/>
        <p:txBody>
          <a:bodyPr/>
          <a:lstStyle/>
          <a:p>
            <a:r>
              <a:rPr lang="en-US" sz="2000"/>
              <a:t>Network Model: Transportation Problem</a:t>
            </a:r>
          </a:p>
        </p:txBody>
      </p:sp>
      <p:sp>
        <p:nvSpPr>
          <p:cNvPr id="175107" name="Rectangle 3"/>
          <p:cNvSpPr>
            <a:spLocks noGrp="1" noChangeArrowheads="1"/>
          </p:cNvSpPr>
          <p:nvPr>
            <p:ph type="body" idx="1"/>
          </p:nvPr>
        </p:nvSpPr>
        <p:spPr>
          <a:xfrm>
            <a:off x="514350" y="1524000"/>
            <a:ext cx="5829300" cy="5486400"/>
          </a:xfrm>
        </p:spPr>
        <p:txBody>
          <a:bodyPr/>
          <a:lstStyle/>
          <a:p>
            <a:pPr marL="0" indent="0" algn="just">
              <a:buFontTx/>
              <a:buNone/>
            </a:pPr>
            <a:r>
              <a:rPr lang="en-US" sz="1800" dirty="0"/>
              <a:t>A furniture manufacturer, Furniture Max, has three warehouses (1, 2, 3) , and three retail stores (4, 5, 6). The following network diagram indicates the shipping routes and shipping costs. The values on the arcs indicate the per unit shipping costs required to transport furniture between the various cities. The supply of furniture at each warehouse is indicated by the number next to nodes 1, 2, and 3. The demand for furniture is indicated by the number next to the nodes 4, 5, 6. Formulate an LP to determine the least costly shipping plan for Furniture Max.</a:t>
            </a:r>
          </a:p>
          <a:p>
            <a:pPr marL="0" indent="0">
              <a:buFontTx/>
              <a:buNone/>
            </a:pPr>
            <a:r>
              <a:rPr lang="en-US" sz="1800" dirty="0"/>
              <a:t>		</a:t>
            </a:r>
          </a:p>
          <a:p>
            <a:pPr marL="0" indent="0">
              <a:buFontTx/>
              <a:buNone/>
            </a:pPr>
            <a:endParaRPr lang="en-US" sz="1800" dirty="0"/>
          </a:p>
        </p:txBody>
      </p:sp>
      <p:grpSp>
        <p:nvGrpSpPr>
          <p:cNvPr id="175140" name="Group 36"/>
          <p:cNvGrpSpPr>
            <a:grpSpLocks/>
          </p:cNvGrpSpPr>
          <p:nvPr/>
        </p:nvGrpSpPr>
        <p:grpSpPr bwMode="auto">
          <a:xfrm>
            <a:off x="1620838" y="4953000"/>
            <a:ext cx="4164012" cy="3225800"/>
            <a:chOff x="1021" y="3239"/>
            <a:chExt cx="2623" cy="2032"/>
          </a:xfrm>
        </p:grpSpPr>
        <p:sp>
          <p:nvSpPr>
            <p:cNvPr id="175109" name="Oval 5"/>
            <p:cNvSpPr>
              <a:spLocks noChangeArrowheads="1"/>
            </p:cNvSpPr>
            <p:nvPr/>
          </p:nvSpPr>
          <p:spPr bwMode="auto">
            <a:xfrm>
              <a:off x="2132" y="3264"/>
              <a:ext cx="252" cy="454"/>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a:solidFill>
                    <a:srgbClr val="FFFFFF"/>
                  </a:solidFill>
                  <a:latin typeface="Lucida Sans" charset="0"/>
                </a:rPr>
                <a:t>3</a:t>
              </a:r>
            </a:p>
          </p:txBody>
        </p:sp>
        <p:sp>
          <p:nvSpPr>
            <p:cNvPr id="175110" name="Oval 6"/>
            <p:cNvSpPr>
              <a:spLocks noChangeArrowheads="1"/>
            </p:cNvSpPr>
            <p:nvPr/>
          </p:nvSpPr>
          <p:spPr bwMode="auto">
            <a:xfrm>
              <a:off x="2168" y="4032"/>
              <a:ext cx="252" cy="453"/>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a:solidFill>
                    <a:srgbClr val="FFFFFF"/>
                  </a:solidFill>
                  <a:latin typeface="Lucida Sans" charset="0"/>
                </a:rPr>
                <a:t>4</a:t>
              </a:r>
            </a:p>
          </p:txBody>
        </p:sp>
        <p:sp>
          <p:nvSpPr>
            <p:cNvPr id="175111" name="Oval 7"/>
            <p:cNvSpPr>
              <a:spLocks noChangeArrowheads="1"/>
            </p:cNvSpPr>
            <p:nvPr/>
          </p:nvSpPr>
          <p:spPr bwMode="auto">
            <a:xfrm>
              <a:off x="2168" y="4800"/>
              <a:ext cx="252" cy="453"/>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a:solidFill>
                    <a:srgbClr val="FFFFFF"/>
                  </a:solidFill>
                  <a:latin typeface="Lucida Sans" charset="0"/>
                </a:rPr>
                <a:t>5</a:t>
              </a:r>
            </a:p>
          </p:txBody>
        </p:sp>
        <p:sp>
          <p:nvSpPr>
            <p:cNvPr id="175112" name="Oval 8"/>
            <p:cNvSpPr>
              <a:spLocks noChangeArrowheads="1"/>
            </p:cNvSpPr>
            <p:nvPr/>
          </p:nvSpPr>
          <p:spPr bwMode="auto">
            <a:xfrm>
              <a:off x="2960" y="4032"/>
              <a:ext cx="252" cy="453"/>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a:solidFill>
                    <a:srgbClr val="FFFFFF"/>
                  </a:solidFill>
                  <a:latin typeface="Lucida Sans" charset="0"/>
                </a:rPr>
                <a:t>6</a:t>
              </a:r>
            </a:p>
          </p:txBody>
        </p:sp>
        <p:sp>
          <p:nvSpPr>
            <p:cNvPr id="175113" name="Oval 9"/>
            <p:cNvSpPr>
              <a:spLocks noChangeArrowheads="1"/>
            </p:cNvSpPr>
            <p:nvPr/>
          </p:nvSpPr>
          <p:spPr bwMode="auto">
            <a:xfrm>
              <a:off x="1376" y="3648"/>
              <a:ext cx="252" cy="453"/>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a:solidFill>
                    <a:srgbClr val="FFFFFF"/>
                  </a:solidFill>
                  <a:latin typeface="Lucida Sans" charset="0"/>
                </a:rPr>
                <a:t>1</a:t>
              </a:r>
            </a:p>
          </p:txBody>
        </p:sp>
        <p:sp>
          <p:nvSpPr>
            <p:cNvPr id="175114" name="Oval 10"/>
            <p:cNvSpPr>
              <a:spLocks noChangeArrowheads="1"/>
            </p:cNvSpPr>
            <p:nvPr/>
          </p:nvSpPr>
          <p:spPr bwMode="auto">
            <a:xfrm>
              <a:off x="1412" y="4544"/>
              <a:ext cx="252" cy="453"/>
            </a:xfrm>
            <a:prstGeom prst="ellipse">
              <a:avLst/>
            </a:prstGeom>
            <a:solidFill>
              <a:srgbClr val="33CC33"/>
            </a:solidFill>
            <a:ln w="12700">
              <a:noFill/>
              <a:round/>
              <a:headEnd/>
              <a:tailEnd/>
            </a:ln>
            <a:effectLst>
              <a:outerShdw blurRad="63500" dist="17961" dir="2700000" algn="ctr" rotWithShape="0">
                <a:srgbClr val="000000">
                  <a:alpha val="74998"/>
                </a:srgbClr>
              </a:outerShdw>
            </a:effectLst>
          </p:spPr>
          <p:txBody>
            <a:bodyPr wrap="none" lIns="111125" tIns="55562" rIns="111125" bIns="55562" anchor="ctr">
              <a:prstTxWarp prst="textNoShape">
                <a:avLst/>
              </a:prstTxWarp>
            </a:bodyPr>
            <a:lstStyle/>
            <a:p>
              <a:pPr defTabSz="1316038"/>
              <a:r>
                <a:rPr lang="en-US" dirty="0">
                  <a:solidFill>
                    <a:srgbClr val="FFFFFF"/>
                  </a:solidFill>
                  <a:latin typeface="Lucida Sans" charset="0"/>
                </a:rPr>
                <a:t>2</a:t>
              </a:r>
            </a:p>
          </p:txBody>
        </p:sp>
        <p:cxnSp>
          <p:nvCxnSpPr>
            <p:cNvPr id="175115" name="AutoShape 11"/>
            <p:cNvCxnSpPr>
              <a:cxnSpLocks noChangeShapeType="1"/>
              <a:stCxn id="175113" idx="6"/>
              <a:endCxn id="175109" idx="2"/>
            </p:cNvCxnSpPr>
            <p:nvPr/>
          </p:nvCxnSpPr>
          <p:spPr bwMode="auto">
            <a:xfrm flipV="1">
              <a:off x="1628" y="3491"/>
              <a:ext cx="504" cy="384"/>
            </a:xfrm>
            <a:prstGeom prst="straightConnector1">
              <a:avLst/>
            </a:prstGeom>
            <a:noFill/>
            <a:ln w="38100">
              <a:solidFill>
                <a:schemeClr val="accent1"/>
              </a:solidFill>
              <a:round/>
              <a:headEnd/>
              <a:tailEnd type="triangle" w="med" len="med"/>
            </a:ln>
            <a:effectLst/>
          </p:spPr>
        </p:cxnSp>
        <p:cxnSp>
          <p:nvCxnSpPr>
            <p:cNvPr id="175116" name="AutoShape 12"/>
            <p:cNvCxnSpPr>
              <a:cxnSpLocks noChangeShapeType="1"/>
              <a:stCxn id="175113" idx="5"/>
              <a:endCxn id="175110" idx="2"/>
            </p:cNvCxnSpPr>
            <p:nvPr/>
          </p:nvCxnSpPr>
          <p:spPr bwMode="auto">
            <a:xfrm>
              <a:off x="1591" y="4035"/>
              <a:ext cx="577" cy="224"/>
            </a:xfrm>
            <a:prstGeom prst="straightConnector1">
              <a:avLst/>
            </a:prstGeom>
            <a:noFill/>
            <a:ln w="9525">
              <a:solidFill>
                <a:srgbClr val="33CC33"/>
              </a:solidFill>
              <a:round/>
              <a:headEnd/>
              <a:tailEnd type="triangle" w="med" len="med"/>
            </a:ln>
            <a:effectLst/>
          </p:spPr>
        </p:cxnSp>
        <p:cxnSp>
          <p:nvCxnSpPr>
            <p:cNvPr id="175117" name="AutoShape 13"/>
            <p:cNvCxnSpPr>
              <a:cxnSpLocks noChangeShapeType="1"/>
              <a:stCxn id="175114" idx="7"/>
              <a:endCxn id="175110" idx="3"/>
            </p:cNvCxnSpPr>
            <p:nvPr/>
          </p:nvCxnSpPr>
          <p:spPr bwMode="auto">
            <a:xfrm flipV="1">
              <a:off x="1627" y="4419"/>
              <a:ext cx="577" cy="192"/>
            </a:xfrm>
            <a:prstGeom prst="straightConnector1">
              <a:avLst/>
            </a:prstGeom>
            <a:noFill/>
            <a:ln w="9525">
              <a:solidFill>
                <a:srgbClr val="33CC33"/>
              </a:solidFill>
              <a:round/>
              <a:headEnd/>
              <a:tailEnd type="triangle" w="med" len="med"/>
            </a:ln>
            <a:effectLst/>
          </p:spPr>
        </p:cxnSp>
        <p:cxnSp>
          <p:nvCxnSpPr>
            <p:cNvPr id="175118" name="AutoShape 14"/>
            <p:cNvCxnSpPr>
              <a:cxnSpLocks noChangeShapeType="1"/>
              <a:stCxn id="175114" idx="5"/>
              <a:endCxn id="175111" idx="2"/>
            </p:cNvCxnSpPr>
            <p:nvPr/>
          </p:nvCxnSpPr>
          <p:spPr bwMode="auto">
            <a:xfrm>
              <a:off x="1627" y="4930"/>
              <a:ext cx="541" cy="96"/>
            </a:xfrm>
            <a:prstGeom prst="straightConnector1">
              <a:avLst/>
            </a:prstGeom>
            <a:noFill/>
            <a:ln w="38100">
              <a:solidFill>
                <a:schemeClr val="accent1"/>
              </a:solidFill>
              <a:round/>
              <a:headEnd/>
              <a:tailEnd type="triangle" w="med" len="med"/>
            </a:ln>
            <a:effectLst/>
          </p:spPr>
        </p:cxnSp>
        <p:cxnSp>
          <p:nvCxnSpPr>
            <p:cNvPr id="175119" name="AutoShape 15"/>
            <p:cNvCxnSpPr>
              <a:cxnSpLocks noChangeShapeType="1"/>
              <a:stCxn id="175109" idx="4"/>
              <a:endCxn id="175110" idx="0"/>
            </p:cNvCxnSpPr>
            <p:nvPr/>
          </p:nvCxnSpPr>
          <p:spPr bwMode="auto">
            <a:xfrm>
              <a:off x="2258" y="3718"/>
              <a:ext cx="36" cy="314"/>
            </a:xfrm>
            <a:prstGeom prst="straightConnector1">
              <a:avLst/>
            </a:prstGeom>
            <a:noFill/>
            <a:ln w="9525">
              <a:solidFill>
                <a:srgbClr val="33CC33"/>
              </a:solidFill>
              <a:round/>
              <a:headEnd/>
              <a:tailEnd type="triangle" w="med" len="med"/>
            </a:ln>
            <a:effectLst/>
          </p:spPr>
        </p:cxnSp>
        <p:cxnSp>
          <p:nvCxnSpPr>
            <p:cNvPr id="175120" name="AutoShape 16"/>
            <p:cNvCxnSpPr>
              <a:cxnSpLocks noChangeShapeType="1"/>
              <a:stCxn id="175111" idx="0"/>
              <a:endCxn id="175110" idx="4"/>
            </p:cNvCxnSpPr>
            <p:nvPr/>
          </p:nvCxnSpPr>
          <p:spPr bwMode="auto">
            <a:xfrm flipV="1">
              <a:off x="2294" y="4485"/>
              <a:ext cx="0" cy="315"/>
            </a:xfrm>
            <a:prstGeom prst="straightConnector1">
              <a:avLst/>
            </a:prstGeom>
            <a:noFill/>
            <a:ln w="9525">
              <a:solidFill>
                <a:srgbClr val="33CC33"/>
              </a:solidFill>
              <a:round/>
              <a:headEnd/>
              <a:tailEnd type="triangle" w="med" len="med"/>
            </a:ln>
            <a:effectLst/>
          </p:spPr>
        </p:cxnSp>
        <p:cxnSp>
          <p:nvCxnSpPr>
            <p:cNvPr id="175121" name="AutoShape 17"/>
            <p:cNvCxnSpPr>
              <a:cxnSpLocks noChangeShapeType="1"/>
              <a:stCxn id="175109" idx="6"/>
              <a:endCxn id="175112" idx="1"/>
            </p:cNvCxnSpPr>
            <p:nvPr/>
          </p:nvCxnSpPr>
          <p:spPr bwMode="auto">
            <a:xfrm>
              <a:off x="2384" y="3491"/>
              <a:ext cx="612" cy="608"/>
            </a:xfrm>
            <a:prstGeom prst="straightConnector1">
              <a:avLst/>
            </a:prstGeom>
            <a:noFill/>
            <a:ln w="38100">
              <a:solidFill>
                <a:schemeClr val="accent1"/>
              </a:solidFill>
              <a:round/>
              <a:headEnd/>
              <a:tailEnd type="triangle" w="med" len="med"/>
            </a:ln>
            <a:effectLst/>
          </p:spPr>
        </p:cxnSp>
        <p:cxnSp>
          <p:nvCxnSpPr>
            <p:cNvPr id="175122" name="AutoShape 18"/>
            <p:cNvCxnSpPr>
              <a:cxnSpLocks noChangeShapeType="1"/>
              <a:stCxn id="175110" idx="6"/>
              <a:endCxn id="175112" idx="2"/>
            </p:cNvCxnSpPr>
            <p:nvPr/>
          </p:nvCxnSpPr>
          <p:spPr bwMode="auto">
            <a:xfrm>
              <a:off x="2420" y="4259"/>
              <a:ext cx="540" cy="0"/>
            </a:xfrm>
            <a:prstGeom prst="straightConnector1">
              <a:avLst/>
            </a:prstGeom>
            <a:noFill/>
            <a:ln w="9525">
              <a:solidFill>
                <a:srgbClr val="33CC33"/>
              </a:solidFill>
              <a:round/>
              <a:headEnd/>
              <a:tailEnd type="triangle" w="med" len="med"/>
            </a:ln>
            <a:effectLst/>
          </p:spPr>
        </p:cxnSp>
        <p:cxnSp>
          <p:nvCxnSpPr>
            <p:cNvPr id="175123" name="AutoShape 19"/>
            <p:cNvCxnSpPr>
              <a:cxnSpLocks noChangeShapeType="1"/>
              <a:stCxn id="175111" idx="6"/>
              <a:endCxn id="175112" idx="3"/>
            </p:cNvCxnSpPr>
            <p:nvPr/>
          </p:nvCxnSpPr>
          <p:spPr bwMode="auto">
            <a:xfrm flipV="1">
              <a:off x="2420" y="4419"/>
              <a:ext cx="576" cy="607"/>
            </a:xfrm>
            <a:prstGeom prst="straightConnector1">
              <a:avLst/>
            </a:prstGeom>
            <a:noFill/>
            <a:ln w="9525">
              <a:solidFill>
                <a:srgbClr val="33CC33"/>
              </a:solidFill>
              <a:round/>
              <a:headEnd/>
              <a:tailEnd type="triangle" w="med" len="med"/>
            </a:ln>
            <a:effectLst/>
          </p:spPr>
        </p:cxnSp>
        <p:sp>
          <p:nvSpPr>
            <p:cNvPr id="175124" name="Text Box 20"/>
            <p:cNvSpPr txBox="1">
              <a:spLocks noChangeArrowheads="1"/>
            </p:cNvSpPr>
            <p:nvPr/>
          </p:nvSpPr>
          <p:spPr bwMode="auto">
            <a:xfrm>
              <a:off x="1021" y="3598"/>
              <a:ext cx="422"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S:30</a:t>
              </a:r>
            </a:p>
          </p:txBody>
        </p:sp>
        <p:sp>
          <p:nvSpPr>
            <p:cNvPr id="175125" name="Text Box 21"/>
            <p:cNvSpPr txBox="1">
              <a:spLocks noChangeArrowheads="1"/>
            </p:cNvSpPr>
            <p:nvPr/>
          </p:nvSpPr>
          <p:spPr bwMode="auto">
            <a:xfrm>
              <a:off x="1030" y="4608"/>
              <a:ext cx="468"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S: 40</a:t>
              </a:r>
            </a:p>
          </p:txBody>
        </p:sp>
        <p:sp>
          <p:nvSpPr>
            <p:cNvPr id="175126" name="Text Box 22"/>
            <p:cNvSpPr txBox="1">
              <a:spLocks noChangeArrowheads="1"/>
            </p:cNvSpPr>
            <p:nvPr/>
          </p:nvSpPr>
          <p:spPr bwMode="auto">
            <a:xfrm>
              <a:off x="1821" y="3239"/>
              <a:ext cx="422"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S:20</a:t>
              </a:r>
            </a:p>
          </p:txBody>
        </p:sp>
        <p:sp>
          <p:nvSpPr>
            <p:cNvPr id="175127" name="Text Box 23"/>
            <p:cNvSpPr txBox="1">
              <a:spLocks noChangeArrowheads="1"/>
            </p:cNvSpPr>
            <p:nvPr/>
          </p:nvSpPr>
          <p:spPr bwMode="auto">
            <a:xfrm>
              <a:off x="2280" y="3888"/>
              <a:ext cx="452"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D:10</a:t>
              </a:r>
            </a:p>
          </p:txBody>
        </p:sp>
        <p:sp>
          <p:nvSpPr>
            <p:cNvPr id="175128" name="Text Box 24"/>
            <p:cNvSpPr txBox="1">
              <a:spLocks noChangeArrowheads="1"/>
            </p:cNvSpPr>
            <p:nvPr/>
          </p:nvSpPr>
          <p:spPr bwMode="auto">
            <a:xfrm>
              <a:off x="2371" y="5040"/>
              <a:ext cx="498"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D: 30</a:t>
              </a:r>
            </a:p>
          </p:txBody>
        </p:sp>
        <p:sp>
          <p:nvSpPr>
            <p:cNvPr id="175129" name="Text Box 25"/>
            <p:cNvSpPr txBox="1">
              <a:spLocks noChangeArrowheads="1"/>
            </p:cNvSpPr>
            <p:nvPr/>
          </p:nvSpPr>
          <p:spPr bwMode="auto">
            <a:xfrm>
              <a:off x="3192" y="4080"/>
              <a:ext cx="452" cy="231"/>
            </a:xfrm>
            <a:prstGeom prst="rect">
              <a:avLst/>
            </a:prstGeom>
            <a:noFill/>
            <a:ln w="9525">
              <a:noFill/>
              <a:miter lim="800000"/>
              <a:headEnd/>
              <a:tailEnd/>
            </a:ln>
            <a:effectLst/>
          </p:spPr>
          <p:txBody>
            <a:bodyPr wrap="none" anchor="ctr">
              <a:prstTxWarp prst="textNoShape">
                <a:avLst/>
              </a:prstTxWarp>
              <a:spAutoFit/>
            </a:bodyPr>
            <a:lstStyle/>
            <a:p>
              <a:r>
                <a:rPr lang="en-US">
                  <a:latin typeface="Lucida Sans" charset="0"/>
                </a:rPr>
                <a:t>D:40</a:t>
              </a:r>
            </a:p>
          </p:txBody>
        </p:sp>
        <p:sp>
          <p:nvSpPr>
            <p:cNvPr id="175130" name="Text Box 26"/>
            <p:cNvSpPr txBox="1">
              <a:spLocks noChangeArrowheads="1"/>
            </p:cNvSpPr>
            <p:nvPr/>
          </p:nvSpPr>
          <p:spPr bwMode="auto">
            <a:xfrm>
              <a:off x="1528" y="3555"/>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$20</a:t>
              </a:r>
              <a:endParaRPr lang="en-US">
                <a:latin typeface="Lucida Sans" charset="0"/>
              </a:endParaRPr>
            </a:p>
          </p:txBody>
        </p:sp>
        <p:sp>
          <p:nvSpPr>
            <p:cNvPr id="175131" name="Text Box 27"/>
            <p:cNvSpPr txBox="1">
              <a:spLocks noChangeArrowheads="1"/>
            </p:cNvSpPr>
            <p:nvPr/>
          </p:nvSpPr>
          <p:spPr bwMode="auto">
            <a:xfrm>
              <a:off x="1528" y="4067"/>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$30</a:t>
              </a:r>
              <a:endParaRPr lang="en-US">
                <a:latin typeface="Lucida Sans" charset="0"/>
              </a:endParaRPr>
            </a:p>
          </p:txBody>
        </p:sp>
        <p:sp>
          <p:nvSpPr>
            <p:cNvPr id="175132" name="Text Box 28"/>
            <p:cNvSpPr txBox="1">
              <a:spLocks noChangeArrowheads="1"/>
            </p:cNvSpPr>
            <p:nvPr/>
          </p:nvSpPr>
          <p:spPr bwMode="auto">
            <a:xfrm>
              <a:off x="1564" y="4962"/>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$20</a:t>
              </a:r>
              <a:endParaRPr lang="en-US">
                <a:latin typeface="Lucida Sans" charset="0"/>
              </a:endParaRPr>
            </a:p>
          </p:txBody>
        </p:sp>
        <p:sp>
          <p:nvSpPr>
            <p:cNvPr id="175133" name="Text Box 29"/>
            <p:cNvSpPr txBox="1">
              <a:spLocks noChangeArrowheads="1"/>
            </p:cNvSpPr>
            <p:nvPr/>
          </p:nvSpPr>
          <p:spPr bwMode="auto">
            <a:xfrm>
              <a:off x="1528" y="4387"/>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$10</a:t>
              </a:r>
              <a:endParaRPr lang="en-US">
                <a:latin typeface="Lucida Sans" charset="0"/>
              </a:endParaRPr>
            </a:p>
          </p:txBody>
        </p:sp>
        <p:sp>
          <p:nvSpPr>
            <p:cNvPr id="175134" name="Text Box 30"/>
            <p:cNvSpPr txBox="1">
              <a:spLocks noChangeArrowheads="1"/>
            </p:cNvSpPr>
            <p:nvPr/>
          </p:nvSpPr>
          <p:spPr bwMode="auto">
            <a:xfrm>
              <a:off x="2212" y="4579"/>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$50</a:t>
              </a:r>
              <a:endParaRPr lang="en-US">
                <a:latin typeface="Lucida Sans" charset="0"/>
              </a:endParaRPr>
            </a:p>
          </p:txBody>
        </p:sp>
        <p:sp>
          <p:nvSpPr>
            <p:cNvPr id="175135" name="Text Box 31"/>
            <p:cNvSpPr txBox="1">
              <a:spLocks noChangeArrowheads="1"/>
            </p:cNvSpPr>
            <p:nvPr/>
          </p:nvSpPr>
          <p:spPr bwMode="auto">
            <a:xfrm>
              <a:off x="1996" y="3747"/>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$20</a:t>
              </a:r>
              <a:endParaRPr lang="en-US">
                <a:latin typeface="Lucida Sans" charset="0"/>
              </a:endParaRPr>
            </a:p>
          </p:txBody>
        </p:sp>
        <p:sp>
          <p:nvSpPr>
            <p:cNvPr id="175136" name="Text Box 32"/>
            <p:cNvSpPr txBox="1">
              <a:spLocks noChangeArrowheads="1"/>
            </p:cNvSpPr>
            <p:nvPr/>
          </p:nvSpPr>
          <p:spPr bwMode="auto">
            <a:xfrm>
              <a:off x="2392" y="3427"/>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$40</a:t>
              </a:r>
              <a:endParaRPr lang="en-US">
                <a:latin typeface="Lucida Sans" charset="0"/>
              </a:endParaRPr>
            </a:p>
          </p:txBody>
        </p:sp>
        <p:sp>
          <p:nvSpPr>
            <p:cNvPr id="175137" name="Text Box 33"/>
            <p:cNvSpPr txBox="1">
              <a:spLocks noChangeArrowheads="1"/>
            </p:cNvSpPr>
            <p:nvPr/>
          </p:nvSpPr>
          <p:spPr bwMode="auto">
            <a:xfrm>
              <a:off x="2536" y="4067"/>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$30</a:t>
              </a:r>
              <a:endParaRPr lang="en-US">
                <a:latin typeface="Lucida Sans" charset="0"/>
              </a:endParaRPr>
            </a:p>
          </p:txBody>
        </p:sp>
        <p:sp>
          <p:nvSpPr>
            <p:cNvPr id="175138" name="Text Box 34"/>
            <p:cNvSpPr txBox="1">
              <a:spLocks noChangeArrowheads="1"/>
            </p:cNvSpPr>
            <p:nvPr/>
          </p:nvSpPr>
          <p:spPr bwMode="auto">
            <a:xfrm>
              <a:off x="2644" y="4643"/>
              <a:ext cx="359" cy="212"/>
            </a:xfrm>
            <a:prstGeom prst="rect">
              <a:avLst/>
            </a:prstGeom>
            <a:noFill/>
            <a:ln w="9525">
              <a:noFill/>
              <a:miter lim="800000"/>
              <a:headEnd/>
              <a:tailEnd/>
            </a:ln>
            <a:effectLst/>
          </p:spPr>
          <p:txBody>
            <a:bodyPr wrap="none" anchor="ctr">
              <a:prstTxWarp prst="textNoShape">
                <a:avLst/>
              </a:prstTxWarp>
              <a:spAutoFit/>
            </a:bodyPr>
            <a:lstStyle/>
            <a:p>
              <a:r>
                <a:rPr lang="en-US" sz="1600">
                  <a:latin typeface="Lucida Sans" charset="0"/>
                </a:rPr>
                <a:t>$30</a:t>
              </a:r>
              <a:endParaRPr lang="en-US">
                <a:latin typeface="Lucida Sans" charset="0"/>
              </a:endParaRPr>
            </a:p>
          </p:txBody>
        </p:sp>
      </p:grpSp>
      <p:pic>
        <p:nvPicPr>
          <p:cNvPr id="175139" name="Picture 35" descr="j0089971"/>
          <p:cNvPicPr>
            <a:picLocks noChangeAspect="1" noChangeArrowheads="1"/>
          </p:cNvPicPr>
          <p:nvPr/>
        </p:nvPicPr>
        <p:blipFill>
          <a:blip r:embed="rId3"/>
          <a:srcRect/>
          <a:stretch>
            <a:fillRect/>
          </a:stretch>
        </p:blipFill>
        <p:spPr bwMode="auto">
          <a:xfrm>
            <a:off x="5829300" y="7416800"/>
            <a:ext cx="717550" cy="1187450"/>
          </a:xfrm>
          <a:prstGeom prst="rect">
            <a:avLst/>
          </a:prstGeom>
          <a:noFill/>
        </p:spPr>
      </p:pic>
      <p:sp>
        <p:nvSpPr>
          <p:cNvPr id="39" name="Footer Placeholder 38"/>
          <p:cNvSpPr>
            <a:spLocks noGrp="1"/>
          </p:cNvSpPr>
          <p:nvPr>
            <p:ph type="ftr" sz="quarter" idx="11"/>
          </p:nvPr>
        </p:nvSpPr>
        <p:spPr/>
        <p:txBody>
          <a:bodyPr/>
          <a:lstStyle/>
          <a:p>
            <a:r>
              <a:rPr lang="en-US" smtClean="0"/>
              <a:t>Professor Dong Washington University in St. Louis, MO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4404</TotalTime>
  <Words>2030</Words>
  <Application>Microsoft Office PowerPoint</Application>
  <PresentationFormat>On-screen Show (4:3)</PresentationFormat>
  <Paragraphs>511</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Lecture 5  Linear Programming III</vt:lpstr>
      <vt:lpstr>Agenda</vt:lpstr>
      <vt:lpstr>Multi-period Investment: Planning for Tuition Expenses</vt:lpstr>
      <vt:lpstr>Planning for Tuition Expenses</vt:lpstr>
      <vt:lpstr>Planning for Tuition Expenses</vt:lpstr>
      <vt:lpstr>Multi-period Production </vt:lpstr>
      <vt:lpstr>Multi-period Production Formulation </vt:lpstr>
      <vt:lpstr>Multi-period Production Formulation</vt:lpstr>
      <vt:lpstr>Network Model: Transportation Problem</vt:lpstr>
      <vt:lpstr>Transportation Problem</vt:lpstr>
      <vt:lpstr>Transportation Problem</vt:lpstr>
      <vt:lpstr>Network Model:  Assignment Problem</vt:lpstr>
      <vt:lpstr>Assignment Problem</vt:lpstr>
      <vt:lpstr>Assignment Problem</vt:lpstr>
      <vt:lpstr>Application to Marketing</vt:lpstr>
      <vt:lpstr>Advance Purchase</vt:lpstr>
      <vt:lpstr>Advance Purchase</vt:lpstr>
      <vt:lpstr>Aggregate Planning Problem</vt:lpstr>
      <vt:lpstr>Aggregate Planning Problem</vt:lpstr>
      <vt:lpstr>Aggregate Planning Problem</vt:lpstr>
      <vt:lpstr>Aggregate Planning Problem</vt:lpstr>
      <vt:lpstr>Tips for Different Types of LP Applications</vt:lpstr>
      <vt:lpstr>Summary</vt:lpstr>
      <vt:lpstr>Multi-Period Production</vt:lpstr>
      <vt:lpstr>Multi-Period Production</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dong</cp:lastModifiedBy>
  <cp:revision>306</cp:revision>
  <cp:lastPrinted>2012-01-30T15:34:09Z</cp:lastPrinted>
  <dcterms:created xsi:type="dcterms:W3CDTF">2008-09-12T15:58:35Z</dcterms:created>
  <dcterms:modified xsi:type="dcterms:W3CDTF">2013-09-11T14:45:44Z</dcterms:modified>
</cp:coreProperties>
</file>