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4" r:id="rId6"/>
    <p:sldId id="263" r:id="rId7"/>
    <p:sldId id="260" r:id="rId8"/>
    <p:sldId id="261" r:id="rId9"/>
    <p:sldId id="262" r:id="rId10"/>
    <p:sldId id="265" r:id="rId1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00FF00"/>
    <a:srgbClr val="00FFCC"/>
    <a:srgbClr val="33CC33"/>
    <a:srgbClr val="00CC00"/>
    <a:srgbClr val="FF3300"/>
    <a:srgbClr val="8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p:scale>
          <a:sx n="75" d="100"/>
          <a:sy n="75" d="100"/>
        </p:scale>
        <p:origin x="-739"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1267" y="-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1" y="0"/>
            <a:ext cx="3055691" cy="458788"/>
          </a:xfrm>
          <a:prstGeom prst="rect">
            <a:avLst/>
          </a:prstGeom>
          <a:noFill/>
          <a:ln w="9525">
            <a:noFill/>
            <a:miter lim="800000"/>
            <a:headEnd/>
            <a:tailEnd/>
          </a:ln>
          <a:effectLst/>
        </p:spPr>
        <p:txBody>
          <a:bodyPr vert="horz" wrap="none" lIns="91476" tIns="45739" rIns="91476" bIns="45739" numCol="1" anchor="ctr"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3972561" y="0"/>
            <a:ext cx="3055691" cy="458788"/>
          </a:xfrm>
          <a:prstGeom prst="rect">
            <a:avLst/>
          </a:prstGeom>
          <a:noFill/>
          <a:ln w="9525">
            <a:noFill/>
            <a:miter lim="800000"/>
            <a:headEnd/>
            <a:tailEnd/>
          </a:ln>
          <a:effectLst/>
        </p:spPr>
        <p:txBody>
          <a:bodyPr vert="horz" wrap="none" lIns="91476" tIns="45739" rIns="91476" bIns="45739" numCol="1" anchor="ctr" anchorCtr="0" compatLnSpc="1">
            <a:prstTxWarp prst="textNoShape">
              <a:avLst/>
            </a:prstTxWarp>
          </a:bodyPr>
          <a:lstStyle>
            <a:lvl1pPr algn="r">
              <a:defRPr sz="1200"/>
            </a:lvl1pPr>
          </a:lstStyle>
          <a:p>
            <a:pPr>
              <a:defRPr/>
            </a:pPr>
            <a:endParaRPr lang="en-US"/>
          </a:p>
        </p:txBody>
      </p:sp>
      <p:sp>
        <p:nvSpPr>
          <p:cNvPr id="33796" name="Rectangle 4"/>
          <p:cNvSpPr>
            <a:spLocks noGrp="1" noChangeArrowheads="1"/>
          </p:cNvSpPr>
          <p:nvPr>
            <p:ph type="ftr" sz="quarter" idx="2"/>
          </p:nvPr>
        </p:nvSpPr>
        <p:spPr bwMode="auto">
          <a:xfrm>
            <a:off x="1" y="8855075"/>
            <a:ext cx="3055691" cy="458788"/>
          </a:xfrm>
          <a:prstGeom prst="rect">
            <a:avLst/>
          </a:prstGeom>
          <a:noFill/>
          <a:ln w="9525">
            <a:noFill/>
            <a:miter lim="800000"/>
            <a:headEnd/>
            <a:tailEnd/>
          </a:ln>
          <a:effectLst/>
        </p:spPr>
        <p:txBody>
          <a:bodyPr vert="horz" wrap="none" lIns="91476" tIns="45739" rIns="91476" bIns="45739" numCol="1" anchor="b" anchorCtr="0" compatLnSpc="1">
            <a:prstTxWarp prst="textNoShape">
              <a:avLst/>
            </a:prstTxWarp>
          </a:bodyPr>
          <a:lstStyle>
            <a:lvl1pPr>
              <a:defRPr sz="1200"/>
            </a:lvl1pPr>
          </a:lstStyle>
          <a:p>
            <a:pPr>
              <a:defRPr/>
            </a:pPr>
            <a:endParaRPr lang="en-US"/>
          </a:p>
        </p:txBody>
      </p:sp>
      <p:sp>
        <p:nvSpPr>
          <p:cNvPr id="33797" name="Rectangle 5"/>
          <p:cNvSpPr>
            <a:spLocks noGrp="1" noChangeArrowheads="1"/>
          </p:cNvSpPr>
          <p:nvPr>
            <p:ph type="sldNum" sz="quarter" idx="3"/>
          </p:nvPr>
        </p:nvSpPr>
        <p:spPr bwMode="auto">
          <a:xfrm>
            <a:off x="3972561" y="8855075"/>
            <a:ext cx="3055691" cy="458788"/>
          </a:xfrm>
          <a:prstGeom prst="rect">
            <a:avLst/>
          </a:prstGeom>
          <a:noFill/>
          <a:ln w="9525">
            <a:noFill/>
            <a:miter lim="800000"/>
            <a:headEnd/>
            <a:tailEnd/>
          </a:ln>
          <a:effectLst/>
        </p:spPr>
        <p:txBody>
          <a:bodyPr vert="horz" wrap="none" lIns="91476" tIns="45739" rIns="91476" bIns="45739" numCol="1" anchor="b" anchorCtr="0" compatLnSpc="1">
            <a:prstTxWarp prst="textNoShape">
              <a:avLst/>
            </a:prstTxWarp>
          </a:bodyPr>
          <a:lstStyle>
            <a:lvl1pPr algn="r">
              <a:defRPr sz="1200"/>
            </a:lvl1pPr>
          </a:lstStyle>
          <a:p>
            <a:pPr>
              <a:defRPr/>
            </a:pPr>
            <a:fld id="{8F2C85B0-8E36-4E57-A6DC-96E0F18AED82}" type="slidenum">
              <a:rPr lang="en-US"/>
              <a:pPr>
                <a:defRPr/>
              </a:pPr>
              <a:t>‹#›</a:t>
            </a:fld>
            <a:endParaRPr lang="en-US"/>
          </a:p>
        </p:txBody>
      </p:sp>
    </p:spTree>
    <p:extLst>
      <p:ext uri="{BB962C8B-B14F-4D97-AF65-F5344CB8AC3E}">
        <p14:creationId xmlns:p14="http://schemas.microsoft.com/office/powerpoint/2010/main" val="4202144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none" lIns="93013" tIns="46507" rIns="93013" bIns="46507" numCol="1" anchor="ctr" anchorCtr="0" compatLnSpc="1">
            <a:prstTxWarp prst="textNoShape">
              <a:avLst/>
            </a:prstTxWarp>
          </a:bodyPr>
          <a:lstStyle>
            <a:lvl1pPr defTabSz="930275">
              <a:defRPr sz="1200"/>
            </a:lvl1pPr>
          </a:lstStyle>
          <a:p>
            <a:pPr>
              <a:defRPr/>
            </a:pPr>
            <a:endParaRPr lang="en-US"/>
          </a:p>
        </p:txBody>
      </p:sp>
      <p:sp>
        <p:nvSpPr>
          <p:cNvPr id="20483" name="Rectangle 3"/>
          <p:cNvSpPr>
            <a:spLocks noGrp="1" noChangeArrowheads="1"/>
          </p:cNvSpPr>
          <p:nvPr>
            <p:ph type="dt" idx="1"/>
          </p:nvPr>
        </p:nvSpPr>
        <p:spPr bwMode="auto">
          <a:xfrm>
            <a:off x="3972560" y="0"/>
            <a:ext cx="3037840" cy="465138"/>
          </a:xfrm>
          <a:prstGeom prst="rect">
            <a:avLst/>
          </a:prstGeom>
          <a:noFill/>
          <a:ln w="9525">
            <a:noFill/>
            <a:miter lim="800000"/>
            <a:headEnd/>
            <a:tailEnd/>
          </a:ln>
          <a:effectLst/>
        </p:spPr>
        <p:txBody>
          <a:bodyPr vert="horz" wrap="none" lIns="93013" tIns="46507" rIns="93013" bIns="46507" numCol="1" anchor="ctr" anchorCtr="0" compatLnSpc="1">
            <a:prstTxWarp prst="textNoShape">
              <a:avLst/>
            </a:prstTxWarp>
          </a:bodyPr>
          <a:lstStyle>
            <a:lvl1pPr algn="r" defTabSz="930275">
              <a:defRPr sz="1200"/>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81100" y="695325"/>
            <a:ext cx="4649788" cy="3487738"/>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33098" y="4416425"/>
            <a:ext cx="5144206" cy="4184650"/>
          </a:xfrm>
          <a:prstGeom prst="rect">
            <a:avLst/>
          </a:prstGeom>
          <a:noFill/>
          <a:ln w="9525">
            <a:noFill/>
            <a:miter lim="800000"/>
            <a:headEnd/>
            <a:tailEnd/>
          </a:ln>
          <a:effectLst/>
        </p:spPr>
        <p:txBody>
          <a:bodyPr vert="horz" wrap="none" lIns="93013" tIns="46507" rIns="93013" bIns="46507"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831264"/>
            <a:ext cx="3037840" cy="465137"/>
          </a:xfrm>
          <a:prstGeom prst="rect">
            <a:avLst/>
          </a:prstGeom>
          <a:noFill/>
          <a:ln w="9525">
            <a:noFill/>
            <a:miter lim="800000"/>
            <a:headEnd/>
            <a:tailEnd/>
          </a:ln>
          <a:effectLst/>
        </p:spPr>
        <p:txBody>
          <a:bodyPr vert="horz" wrap="none" lIns="93013" tIns="46507" rIns="93013" bIns="46507" numCol="1" anchor="b" anchorCtr="0" compatLnSpc="1">
            <a:prstTxWarp prst="textNoShape">
              <a:avLst/>
            </a:prstTxWarp>
          </a:bodyPr>
          <a:lstStyle>
            <a:lvl1pPr defTabSz="930275">
              <a:defRPr sz="1200"/>
            </a:lvl1pPr>
          </a:lstStyle>
          <a:p>
            <a:pPr>
              <a:defRPr/>
            </a:pPr>
            <a:endParaRPr lang="en-US"/>
          </a:p>
        </p:txBody>
      </p:sp>
      <p:sp>
        <p:nvSpPr>
          <p:cNvPr id="20487" name="Rectangle 7"/>
          <p:cNvSpPr>
            <a:spLocks noGrp="1" noChangeArrowheads="1"/>
          </p:cNvSpPr>
          <p:nvPr>
            <p:ph type="sldNum" sz="quarter" idx="5"/>
          </p:nvPr>
        </p:nvSpPr>
        <p:spPr bwMode="auto">
          <a:xfrm>
            <a:off x="3972560" y="8831264"/>
            <a:ext cx="3037840" cy="465137"/>
          </a:xfrm>
          <a:prstGeom prst="rect">
            <a:avLst/>
          </a:prstGeom>
          <a:noFill/>
          <a:ln w="9525">
            <a:noFill/>
            <a:miter lim="800000"/>
            <a:headEnd/>
            <a:tailEnd/>
          </a:ln>
          <a:effectLst/>
        </p:spPr>
        <p:txBody>
          <a:bodyPr vert="horz" wrap="none" lIns="93013" tIns="46507" rIns="93013" bIns="46507" numCol="1" anchor="b" anchorCtr="0" compatLnSpc="1">
            <a:prstTxWarp prst="textNoShape">
              <a:avLst/>
            </a:prstTxWarp>
          </a:bodyPr>
          <a:lstStyle>
            <a:lvl1pPr algn="r" defTabSz="930275">
              <a:defRPr sz="1200"/>
            </a:lvl1pPr>
          </a:lstStyle>
          <a:p>
            <a:pPr>
              <a:defRPr/>
            </a:pPr>
            <a:fld id="{0CBB85D8-2D59-4BD8-9A43-42D5280DD70B}" type="slidenum">
              <a:rPr lang="en-US"/>
              <a:pPr>
                <a:defRPr/>
              </a:pPr>
              <a:t>‹#›</a:t>
            </a:fld>
            <a:endParaRPr lang="en-US"/>
          </a:p>
        </p:txBody>
      </p:sp>
    </p:spTree>
    <p:extLst>
      <p:ext uri="{BB962C8B-B14F-4D97-AF65-F5344CB8AC3E}">
        <p14:creationId xmlns:p14="http://schemas.microsoft.com/office/powerpoint/2010/main" val="841915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BC6BF9DF-2EFD-4F2B-BCAF-F2AC04F0B791}" type="slidenum">
              <a:rPr lang="en-US" smtClean="0"/>
              <a:pPr/>
              <a:t>1</a:t>
            </a:fld>
            <a:endParaRPr lang="en-US"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nchor="t"/>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9/25/2013,        9/30/2013</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endParaRPr lang="en-US"/>
          </a:p>
          <a:p>
            <a:pPr>
              <a:defRPr/>
            </a:pPr>
            <a:fld id="{A942A45A-6CF2-4588-B258-12AD98821401}" type="slidenum">
              <a:rPr lang="en-US"/>
              <a:pPr>
                <a:defRPr/>
              </a:pPr>
              <a:t>‹#›</a:t>
            </a:fld>
            <a:endParaRPr lang="en-US"/>
          </a:p>
        </p:txBody>
      </p:sp>
      <p:sp>
        <p:nvSpPr>
          <p:cNvPr id="6" name="Footer Placeholder 4"/>
          <p:cNvSpPr>
            <a:spLocks noGrp="1"/>
          </p:cNvSpPr>
          <p:nvPr>
            <p:ph type="ftr" sz="quarter" idx="12"/>
          </p:nvPr>
        </p:nvSpPr>
        <p:spPr/>
        <p:txBody>
          <a:bodyPr/>
          <a:lstStyle>
            <a:lvl1pPr>
              <a:defRPr/>
            </a:lvl1pPr>
          </a:lstStyle>
          <a:p>
            <a:pPr>
              <a:defRPr/>
            </a:pPr>
            <a:r>
              <a:rPr lang="en-US"/>
              <a:t>Professor Dong, Washington University in St. Louis, MO</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9/25/2013,        9/30/2013</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endParaRPr lang="en-US"/>
          </a:p>
          <a:p>
            <a:pPr>
              <a:defRPr/>
            </a:pPr>
            <a:fld id="{4D39E014-EF49-4C64-9CF3-DB9D4467FFC6}" type="slidenum">
              <a:rPr lang="en-US"/>
              <a:pPr>
                <a:defRPr/>
              </a:pPr>
              <a:t>‹#›</a:t>
            </a:fld>
            <a:endParaRPr lang="en-US"/>
          </a:p>
        </p:txBody>
      </p:sp>
      <p:sp>
        <p:nvSpPr>
          <p:cNvPr id="6" name="Footer Placeholder 4"/>
          <p:cNvSpPr>
            <a:spLocks noGrp="1"/>
          </p:cNvSpPr>
          <p:nvPr>
            <p:ph type="ftr" sz="quarter" idx="12"/>
          </p:nvPr>
        </p:nvSpPr>
        <p:spPr/>
        <p:txBody>
          <a:bodyPr/>
          <a:lstStyle>
            <a:lvl1pPr>
              <a:defRPr/>
            </a:lvl1pPr>
          </a:lstStyle>
          <a:p>
            <a:pPr>
              <a:defRPr/>
            </a:pPr>
            <a:r>
              <a:rPr lang="en-US"/>
              <a:t>Professor Dong, Washington University in St. Louis, MO</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9/25/2013,        9/30/2013</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endParaRPr lang="en-US"/>
          </a:p>
          <a:p>
            <a:pPr>
              <a:defRPr/>
            </a:pPr>
            <a:fld id="{8132E609-9813-4AF4-93F5-C473690FC589}" type="slidenum">
              <a:rPr lang="en-US"/>
              <a:pPr>
                <a:defRPr/>
              </a:pPr>
              <a:t>‹#›</a:t>
            </a:fld>
            <a:endParaRPr lang="en-US"/>
          </a:p>
        </p:txBody>
      </p:sp>
      <p:sp>
        <p:nvSpPr>
          <p:cNvPr id="5" name="Footer Placeholder 4"/>
          <p:cNvSpPr>
            <a:spLocks noGrp="1"/>
          </p:cNvSpPr>
          <p:nvPr>
            <p:ph type="ftr" sz="quarter" idx="12"/>
          </p:nvPr>
        </p:nvSpPr>
        <p:spPr/>
        <p:txBody>
          <a:bodyPr/>
          <a:lstStyle>
            <a:lvl1pPr>
              <a:defRPr/>
            </a:lvl1pPr>
          </a:lstStyle>
          <a:p>
            <a:pPr>
              <a:defRPr/>
            </a:pPr>
            <a:r>
              <a:rPr lang="en-US"/>
              <a:t>Professor Dong, Washington University in St. Louis, MO</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8382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     Click to edit Master title style</a:t>
            </a:r>
          </a:p>
        </p:txBody>
      </p:sp>
      <p:sp>
        <p:nvSpPr>
          <p:cNvPr id="2051" name="Rectangle 3"/>
          <p:cNvSpPr>
            <a:spLocks noGrp="1" noChangeArrowheads="1"/>
          </p:cNvSpPr>
          <p:nvPr>
            <p:ph type="body" idx="1"/>
          </p:nvPr>
        </p:nvSpPr>
        <p:spPr bwMode="auto">
          <a:xfrm>
            <a:off x="685800" y="13716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entury Gothic" pitchFamily="34" charset="0"/>
              </a:defRPr>
            </a:lvl1pPr>
          </a:lstStyle>
          <a:p>
            <a:pPr>
              <a:defRPr/>
            </a:pPr>
            <a:r>
              <a:rPr lang="en-US" smtClean="0"/>
              <a:t>9/25/2013,        9/30/2013</a:t>
            </a: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entury Gothic" pitchFamily="34" charset="0"/>
              </a:defRPr>
            </a:lvl1pPr>
          </a:lstStyle>
          <a:p>
            <a:pPr>
              <a:defRPr/>
            </a:pPr>
            <a:endParaRPr lang="en-US"/>
          </a:p>
          <a:p>
            <a:pPr>
              <a:defRPr/>
            </a:pPr>
            <a:fld id="{1DB1FF58-EB57-4FA7-8519-384FCE868633}" type="slidenum">
              <a:rPr lang="en-US"/>
              <a:pPr>
                <a:defRPr/>
              </a:pPr>
              <a:t>‹#›</a:t>
            </a:fld>
            <a:endParaRPr lang="en-US"/>
          </a:p>
        </p:txBody>
      </p:sp>
      <p:sp>
        <p:nvSpPr>
          <p:cNvPr id="1031" name="Line 7"/>
          <p:cNvSpPr>
            <a:spLocks noChangeShapeType="1"/>
          </p:cNvSpPr>
          <p:nvPr/>
        </p:nvSpPr>
        <p:spPr bwMode="auto">
          <a:xfrm>
            <a:off x="685800" y="1143000"/>
            <a:ext cx="7772400" cy="0"/>
          </a:xfrm>
          <a:prstGeom prst="line">
            <a:avLst/>
          </a:prstGeom>
          <a:noFill/>
          <a:ln w="38100">
            <a:solidFill>
              <a:schemeClr val="tx1"/>
            </a:solidFill>
            <a:round/>
            <a:headEnd/>
            <a:tailEnd/>
          </a:ln>
          <a:effectLst/>
        </p:spPr>
        <p:txBody>
          <a:bodyPr wrap="none" anchor="ctr"/>
          <a:lstStyle/>
          <a:p>
            <a:pPr>
              <a:defRPr/>
            </a:pPr>
            <a:endParaRPr lang="en-US">
              <a:latin typeface="Century Gothic" pitchFamily="34" charset="0"/>
            </a:endParaRPr>
          </a:p>
        </p:txBody>
      </p:sp>
      <p:sp>
        <p:nvSpPr>
          <p:cNvPr id="1034" name="Text Box 10"/>
          <p:cNvSpPr txBox="1">
            <a:spLocks noChangeArrowheads="1"/>
          </p:cNvSpPr>
          <p:nvPr/>
        </p:nvSpPr>
        <p:spPr bwMode="auto">
          <a:xfrm>
            <a:off x="0" y="-2232"/>
            <a:ext cx="1927131" cy="461665"/>
          </a:xfrm>
          <a:prstGeom prst="rect">
            <a:avLst/>
          </a:prstGeom>
          <a:noFill/>
          <a:ln w="9525">
            <a:noFill/>
            <a:miter lim="800000"/>
            <a:headEnd/>
            <a:tailEnd/>
          </a:ln>
          <a:effectLst/>
        </p:spPr>
        <p:txBody>
          <a:bodyPr wrap="none" anchor="ctr">
            <a:spAutoFit/>
          </a:bodyPr>
          <a:lstStyle/>
          <a:p>
            <a:pPr>
              <a:defRPr/>
            </a:pPr>
            <a:r>
              <a:rPr lang="en-US" sz="1200" dirty="0">
                <a:latin typeface="Century Gothic" pitchFamily="34" charset="0"/>
              </a:rPr>
              <a:t>OSCM 230 </a:t>
            </a:r>
            <a:r>
              <a:rPr lang="en-US" sz="1200" dirty="0" smtClean="0">
                <a:latin typeface="Century Gothic" pitchFamily="34" charset="0"/>
              </a:rPr>
              <a:t>Fall </a:t>
            </a:r>
            <a:r>
              <a:rPr lang="en-US" sz="1200" dirty="0" smtClean="0">
                <a:latin typeface="Century Gothic" pitchFamily="34" charset="0"/>
              </a:rPr>
              <a:t>2013</a:t>
            </a:r>
            <a:endParaRPr lang="en-US" sz="1200" dirty="0">
              <a:latin typeface="Century Gothic" pitchFamily="34" charset="0"/>
            </a:endParaRPr>
          </a:p>
          <a:p>
            <a:pPr>
              <a:defRPr/>
            </a:pPr>
            <a:r>
              <a:rPr lang="en-US" sz="1200" dirty="0">
                <a:latin typeface="Century Gothic" pitchFamily="34" charset="0"/>
              </a:rPr>
              <a:t>Management Science</a:t>
            </a:r>
            <a:endParaRPr lang="en-US" dirty="0">
              <a:latin typeface="Century Gothic" pitchFamily="34" charset="0"/>
            </a:endParaRPr>
          </a:p>
        </p:txBody>
      </p:sp>
      <p:sp>
        <p:nvSpPr>
          <p:cNvPr id="1036" name="Text Box 12"/>
          <p:cNvSpPr txBox="1">
            <a:spLocks noChangeArrowheads="1"/>
          </p:cNvSpPr>
          <p:nvPr/>
        </p:nvSpPr>
        <p:spPr bwMode="auto">
          <a:xfrm>
            <a:off x="6526213" y="0"/>
            <a:ext cx="2617787" cy="461963"/>
          </a:xfrm>
          <a:prstGeom prst="rect">
            <a:avLst/>
          </a:prstGeom>
          <a:noFill/>
          <a:ln w="9525">
            <a:noFill/>
            <a:miter lim="800000"/>
            <a:headEnd/>
            <a:tailEnd/>
          </a:ln>
          <a:effectLst/>
        </p:spPr>
        <p:txBody>
          <a:bodyPr wrap="none" anchor="ctr">
            <a:spAutoFit/>
          </a:bodyPr>
          <a:lstStyle/>
          <a:p>
            <a:pPr algn="r">
              <a:defRPr/>
            </a:pPr>
            <a:r>
              <a:rPr lang="en-US" sz="1200">
                <a:latin typeface="Century Gothic" pitchFamily="34" charset="0"/>
              </a:rPr>
              <a:t>Linear Programming Case Study:</a:t>
            </a:r>
          </a:p>
          <a:p>
            <a:pPr algn="r">
              <a:defRPr/>
            </a:pPr>
            <a:r>
              <a:rPr lang="en-US" sz="1200">
                <a:latin typeface="Century Gothic" pitchFamily="34" charset="0"/>
              </a:rPr>
              <a:t>Parket Sisters</a:t>
            </a:r>
            <a:endParaRPr lang="en-US">
              <a:latin typeface="Century Gothic" pitchFamily="34" charset="0"/>
            </a:endParaRPr>
          </a:p>
        </p:txBody>
      </p:sp>
      <p:pic>
        <p:nvPicPr>
          <p:cNvPr id="2057" name="Picture 14" descr="j0252115"/>
          <p:cNvPicPr>
            <a:picLocks noChangeAspect="1" noChangeArrowheads="1"/>
          </p:cNvPicPr>
          <p:nvPr userDrawn="1"/>
        </p:nvPicPr>
        <p:blipFill>
          <a:blip r:embed="rId5" cstate="print"/>
          <a:srcRect/>
          <a:stretch>
            <a:fillRect/>
          </a:stretch>
        </p:blipFill>
        <p:spPr bwMode="auto">
          <a:xfrm>
            <a:off x="228600" y="457200"/>
            <a:ext cx="792163" cy="912813"/>
          </a:xfrm>
          <a:prstGeom prst="rect">
            <a:avLst/>
          </a:prstGeom>
          <a:noFill/>
          <a:ln w="9525">
            <a:noFill/>
            <a:miter lim="800000"/>
            <a:headEnd/>
            <a:tailEnd/>
          </a:ln>
        </p:spPr>
      </p:pic>
      <p:sp>
        <p:nvSpPr>
          <p:cNvPr id="12" name="Footer Placeholder 4"/>
          <p:cNvSpPr>
            <a:spLocks noGrp="1"/>
          </p:cNvSpPr>
          <p:nvPr>
            <p:ph type="ftr" sz="quarter" idx="3"/>
          </p:nvPr>
        </p:nvSpPr>
        <p:spPr>
          <a:xfrm>
            <a:off x="2286000" y="6264275"/>
            <a:ext cx="5410200" cy="457200"/>
          </a:xfrm>
          <a:prstGeom prst="rect">
            <a:avLst/>
          </a:prstGeom>
        </p:spPr>
        <p:txBody>
          <a:bodyPr/>
          <a:lstStyle>
            <a:lvl1pPr>
              <a:defRPr sz="1400">
                <a:latin typeface="Century Gothic" pitchFamily="34" charset="0"/>
              </a:defRPr>
            </a:lvl1pPr>
          </a:lstStyle>
          <a:p>
            <a:pPr>
              <a:defRPr/>
            </a:pPr>
            <a:r>
              <a:rPr lang="en-US"/>
              <a:t>Professor Dong, Washington University in St. Louis, MO</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p:txStyles>
    <p:titleStyle>
      <a:lvl1pPr algn="l" rtl="0" eaLnBrk="0" fontAlgn="base" hangingPunct="0">
        <a:spcBef>
          <a:spcPct val="0"/>
        </a:spcBef>
        <a:spcAft>
          <a:spcPct val="0"/>
        </a:spcAft>
        <a:defRPr sz="3200" b="1">
          <a:solidFill>
            <a:schemeClr val="tx2"/>
          </a:solidFill>
          <a:latin typeface="Century Gothic" pitchFamily="34" charset="0"/>
          <a:ea typeface="+mj-ea"/>
          <a:cs typeface="+mj-cs"/>
        </a:defRPr>
      </a:lvl1pPr>
      <a:lvl2pPr algn="l" rtl="0" eaLnBrk="0" fontAlgn="base" hangingPunct="0">
        <a:spcBef>
          <a:spcPct val="0"/>
        </a:spcBef>
        <a:spcAft>
          <a:spcPct val="0"/>
        </a:spcAft>
        <a:defRPr sz="3200" b="1">
          <a:solidFill>
            <a:schemeClr val="tx2"/>
          </a:solidFill>
          <a:latin typeface="Century Gothic" pitchFamily="34" charset="0"/>
        </a:defRPr>
      </a:lvl2pPr>
      <a:lvl3pPr algn="l" rtl="0" eaLnBrk="0" fontAlgn="base" hangingPunct="0">
        <a:spcBef>
          <a:spcPct val="0"/>
        </a:spcBef>
        <a:spcAft>
          <a:spcPct val="0"/>
        </a:spcAft>
        <a:defRPr sz="3200" b="1">
          <a:solidFill>
            <a:schemeClr val="tx2"/>
          </a:solidFill>
          <a:latin typeface="Century Gothic" pitchFamily="34" charset="0"/>
        </a:defRPr>
      </a:lvl3pPr>
      <a:lvl4pPr algn="l" rtl="0" eaLnBrk="0" fontAlgn="base" hangingPunct="0">
        <a:spcBef>
          <a:spcPct val="0"/>
        </a:spcBef>
        <a:spcAft>
          <a:spcPct val="0"/>
        </a:spcAft>
        <a:defRPr sz="3200" b="1">
          <a:solidFill>
            <a:schemeClr val="tx2"/>
          </a:solidFill>
          <a:latin typeface="Century Gothic" pitchFamily="34" charset="0"/>
        </a:defRPr>
      </a:lvl4pPr>
      <a:lvl5pPr algn="l" rtl="0" eaLnBrk="0" fontAlgn="base" hangingPunct="0">
        <a:spcBef>
          <a:spcPct val="0"/>
        </a:spcBef>
        <a:spcAft>
          <a:spcPct val="0"/>
        </a:spcAft>
        <a:defRPr sz="3200" b="1">
          <a:solidFill>
            <a:schemeClr val="tx2"/>
          </a:solidFill>
          <a:latin typeface="Century Gothic" pitchFamily="34" charset="0"/>
        </a:defRPr>
      </a:lvl5pPr>
      <a:lvl6pPr marL="457200" algn="l" rtl="0" eaLnBrk="0" fontAlgn="base" hangingPunct="0">
        <a:spcBef>
          <a:spcPct val="0"/>
        </a:spcBef>
        <a:spcAft>
          <a:spcPct val="0"/>
        </a:spcAft>
        <a:defRPr sz="3200">
          <a:solidFill>
            <a:schemeClr val="tx2"/>
          </a:solidFill>
          <a:latin typeface="Comic Sans MS" pitchFamily="66" charset="0"/>
        </a:defRPr>
      </a:lvl6pPr>
      <a:lvl7pPr marL="914400" algn="l" rtl="0" eaLnBrk="0" fontAlgn="base" hangingPunct="0">
        <a:spcBef>
          <a:spcPct val="0"/>
        </a:spcBef>
        <a:spcAft>
          <a:spcPct val="0"/>
        </a:spcAft>
        <a:defRPr sz="3200">
          <a:solidFill>
            <a:schemeClr val="tx2"/>
          </a:solidFill>
          <a:latin typeface="Comic Sans MS" pitchFamily="66" charset="0"/>
        </a:defRPr>
      </a:lvl7pPr>
      <a:lvl8pPr marL="1371600" algn="l" rtl="0" eaLnBrk="0" fontAlgn="base" hangingPunct="0">
        <a:spcBef>
          <a:spcPct val="0"/>
        </a:spcBef>
        <a:spcAft>
          <a:spcPct val="0"/>
        </a:spcAft>
        <a:defRPr sz="3200">
          <a:solidFill>
            <a:schemeClr val="tx2"/>
          </a:solidFill>
          <a:latin typeface="Comic Sans MS" pitchFamily="66" charset="0"/>
        </a:defRPr>
      </a:lvl8pPr>
      <a:lvl9pPr marL="1828800" algn="l" rtl="0" eaLnBrk="0" fontAlgn="base" hangingPunct="0">
        <a:spcBef>
          <a:spcPct val="0"/>
        </a:spcBef>
        <a:spcAft>
          <a:spcPct val="0"/>
        </a:spcAft>
        <a:defRPr sz="32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2400">
          <a:solidFill>
            <a:schemeClr val="tx1"/>
          </a:solidFill>
          <a:latin typeface="Century Gothic" pitchFamily="34" charset="0"/>
          <a:ea typeface="+mn-ea"/>
          <a:cs typeface="+mn-cs"/>
        </a:defRPr>
      </a:lvl1pPr>
      <a:lvl2pPr marL="742950" indent="-285750" algn="l" rtl="0" eaLnBrk="0" fontAlgn="base" hangingPunct="0">
        <a:spcBef>
          <a:spcPct val="20000"/>
        </a:spcBef>
        <a:spcAft>
          <a:spcPct val="0"/>
        </a:spcAft>
        <a:buChar char="–"/>
        <a:defRPr sz="2000">
          <a:solidFill>
            <a:schemeClr val="tx1"/>
          </a:solidFill>
          <a:latin typeface="Century Gothic" pitchFamily="34" charset="0"/>
        </a:defRPr>
      </a:lvl2pPr>
      <a:lvl3pPr marL="1143000" indent="-228600" algn="l" rtl="0" eaLnBrk="0" fontAlgn="base" hangingPunct="0">
        <a:spcBef>
          <a:spcPct val="20000"/>
        </a:spcBef>
        <a:spcAft>
          <a:spcPct val="0"/>
        </a:spcAft>
        <a:buChar char="•"/>
        <a:defRPr>
          <a:solidFill>
            <a:schemeClr val="tx1"/>
          </a:solidFill>
          <a:latin typeface="Century Gothic" pitchFamily="34" charset="0"/>
        </a:defRPr>
      </a:lvl3pPr>
      <a:lvl4pPr marL="1600200" indent="-228600" algn="l" rtl="0" eaLnBrk="0" fontAlgn="base" hangingPunct="0">
        <a:spcBef>
          <a:spcPct val="20000"/>
        </a:spcBef>
        <a:spcAft>
          <a:spcPct val="0"/>
        </a:spcAft>
        <a:buChar char="–"/>
        <a:defRPr sz="1600">
          <a:solidFill>
            <a:schemeClr val="tx1"/>
          </a:solidFill>
          <a:latin typeface="Century Gothic" pitchFamily="34" charset="0"/>
        </a:defRPr>
      </a:lvl4pPr>
      <a:lvl5pPr marL="2057400" indent="-228600" algn="l" rtl="0" eaLnBrk="0" fontAlgn="base" hangingPunct="0">
        <a:spcBef>
          <a:spcPct val="20000"/>
        </a:spcBef>
        <a:spcAft>
          <a:spcPct val="0"/>
        </a:spcAft>
        <a:buChar char="»"/>
        <a:defRPr sz="1400">
          <a:solidFill>
            <a:schemeClr val="tx1"/>
          </a:solidFill>
          <a:latin typeface="Century Gothic" pitchFamily="34" charset="0"/>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r>
              <a:rPr lang="en-US" smtClean="0"/>
              <a:t>9/25/2013,        9/30/2013</a:t>
            </a:r>
            <a:endParaRPr lang="en-US" smtClean="0"/>
          </a:p>
        </p:txBody>
      </p:sp>
      <p:sp>
        <p:nvSpPr>
          <p:cNvPr id="3075" name="Slide Number Placeholder 5"/>
          <p:cNvSpPr>
            <a:spLocks noGrp="1"/>
          </p:cNvSpPr>
          <p:nvPr>
            <p:ph type="sldNum" sz="quarter" idx="11"/>
          </p:nvPr>
        </p:nvSpPr>
        <p:spPr>
          <a:noFill/>
        </p:spPr>
        <p:txBody>
          <a:bodyPr/>
          <a:lstStyle/>
          <a:p>
            <a:endParaRPr lang="en-US" smtClean="0"/>
          </a:p>
          <a:p>
            <a:fld id="{6FACAF8D-2897-412B-BE19-EAA2AFD31B36}" type="slidenum">
              <a:rPr lang="en-US" smtClean="0"/>
              <a:pPr/>
              <a:t>1</a:t>
            </a:fld>
            <a:endParaRPr lang="en-US" smtClean="0"/>
          </a:p>
        </p:txBody>
      </p:sp>
      <p:sp>
        <p:nvSpPr>
          <p:cNvPr id="3076" name="Rectangle 2"/>
          <p:cNvSpPr>
            <a:spLocks noGrp="1" noChangeArrowheads="1"/>
          </p:cNvSpPr>
          <p:nvPr>
            <p:ph type="ctrTitle"/>
          </p:nvPr>
        </p:nvSpPr>
        <p:spPr>
          <a:xfrm>
            <a:off x="685800" y="2514600"/>
            <a:ext cx="7772400" cy="1143000"/>
          </a:xfrm>
        </p:spPr>
        <p:txBody>
          <a:bodyPr/>
          <a:lstStyle/>
          <a:p>
            <a:pPr algn="ctr"/>
            <a:r>
              <a:rPr lang="en-US" sz="2800" smtClean="0"/>
              <a:t>Linear Programming Case Study: </a:t>
            </a:r>
            <a:br>
              <a:rPr lang="en-US" sz="2800" smtClean="0"/>
            </a:br>
            <a:r>
              <a:rPr lang="en-US" sz="2800" smtClean="0"/>
              <a:t/>
            </a:r>
            <a:br>
              <a:rPr lang="en-US" sz="2800" smtClean="0"/>
            </a:br>
            <a:r>
              <a:rPr lang="en-US" sz="2800" smtClean="0"/>
              <a:t>Parket Sisters</a:t>
            </a:r>
          </a:p>
        </p:txBody>
      </p:sp>
      <p:sp>
        <p:nvSpPr>
          <p:cNvPr id="3077" name="Rectangle 3"/>
          <p:cNvSpPr>
            <a:spLocks noGrp="1" noChangeArrowheads="1"/>
          </p:cNvSpPr>
          <p:nvPr>
            <p:ph type="subTitle" idx="1"/>
          </p:nvPr>
        </p:nvSpPr>
        <p:spPr/>
        <p:txBody>
          <a:bodyPr/>
          <a:lstStyle/>
          <a:p>
            <a:endParaRPr lang="en-US" smtClean="0"/>
          </a:p>
        </p:txBody>
      </p:sp>
      <p:sp>
        <p:nvSpPr>
          <p:cNvPr id="3078" name="Footer Placeholder 4"/>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Professor Dong, Washington University in St. Louis, MO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1"/>
          </p:nvPr>
        </p:nvSpPr>
        <p:spPr>
          <a:noFill/>
        </p:spPr>
        <p:txBody>
          <a:bodyPr/>
          <a:lstStyle/>
          <a:p>
            <a:endParaRPr lang="en-US" smtClean="0"/>
          </a:p>
          <a:p>
            <a:fld id="{C282785E-BD90-4E02-8C22-0AB635C11A6B}" type="slidenum">
              <a:rPr lang="en-US" smtClean="0"/>
              <a:pPr/>
              <a:t>10</a:t>
            </a:fld>
            <a:endParaRPr lang="en-US" smtClean="0"/>
          </a:p>
        </p:txBody>
      </p:sp>
      <p:sp>
        <p:nvSpPr>
          <p:cNvPr id="11267" name="Rectangle 2"/>
          <p:cNvSpPr>
            <a:spLocks noGrp="1" noChangeArrowheads="1"/>
          </p:cNvSpPr>
          <p:nvPr>
            <p:ph type="title"/>
          </p:nvPr>
        </p:nvSpPr>
        <p:spPr/>
        <p:txBody>
          <a:bodyPr/>
          <a:lstStyle/>
          <a:p>
            <a:endParaRPr lang="en-US" smtClean="0"/>
          </a:p>
        </p:txBody>
      </p:sp>
      <p:sp>
        <p:nvSpPr>
          <p:cNvPr id="11268" name="Rectangle 3"/>
          <p:cNvSpPr>
            <a:spLocks noGrp="1" noChangeArrowheads="1"/>
          </p:cNvSpPr>
          <p:nvPr>
            <p:ph type="body" idx="1"/>
          </p:nvPr>
        </p:nvSpPr>
        <p:spPr/>
        <p:txBody>
          <a:bodyPr/>
          <a:lstStyle/>
          <a:p>
            <a:pPr>
              <a:lnSpc>
                <a:spcPct val="90000"/>
              </a:lnSpc>
              <a:buFontTx/>
              <a:buNone/>
            </a:pPr>
            <a:r>
              <a:rPr lang="en-US" sz="2000" smtClean="0"/>
              <a:t>15. Management believes that the company should produce at least 20 mechanical pencils per week to round out its product line. What effect would this have on overall profit?</a:t>
            </a:r>
          </a:p>
          <a:p>
            <a:pPr>
              <a:lnSpc>
                <a:spcPct val="90000"/>
              </a:lnSpc>
              <a:buFontTx/>
              <a:buNone/>
            </a:pPr>
            <a:endParaRPr lang="en-US" sz="2000" smtClean="0"/>
          </a:p>
          <a:p>
            <a:pPr>
              <a:lnSpc>
                <a:spcPct val="90000"/>
              </a:lnSpc>
              <a:buFontTx/>
              <a:buNone/>
            </a:pPr>
            <a:endParaRPr lang="en-US" sz="2000" smtClean="0"/>
          </a:p>
          <a:p>
            <a:pPr>
              <a:lnSpc>
                <a:spcPct val="90000"/>
              </a:lnSpc>
              <a:buFontTx/>
              <a:buNone/>
            </a:pPr>
            <a:endParaRPr lang="en-US" sz="2000" smtClean="0"/>
          </a:p>
          <a:p>
            <a:pPr>
              <a:lnSpc>
                <a:spcPct val="90000"/>
              </a:lnSpc>
              <a:buFontTx/>
              <a:buNone/>
            </a:pPr>
            <a:endParaRPr lang="en-US" sz="2000" smtClean="0"/>
          </a:p>
          <a:p>
            <a:pPr>
              <a:lnSpc>
                <a:spcPct val="90000"/>
              </a:lnSpc>
              <a:buFontTx/>
              <a:buNone/>
            </a:pPr>
            <a:r>
              <a:rPr lang="en-US" sz="2000" smtClean="0"/>
              <a:t>16. If the profit on a fountain pen is $6.75 instead of $5.00, what is the optimal product mix and optimal profit?</a:t>
            </a:r>
          </a:p>
          <a:p>
            <a:pPr>
              <a:lnSpc>
                <a:spcPct val="90000"/>
              </a:lnSpc>
            </a:pPr>
            <a:endParaRPr lang="en-US" sz="2000" smtClean="0"/>
          </a:p>
        </p:txBody>
      </p:sp>
      <p:sp>
        <p:nvSpPr>
          <p:cNvPr id="11269" name="Date Placeholder 3"/>
          <p:cNvSpPr>
            <a:spLocks noGrp="1"/>
          </p:cNvSpPr>
          <p:nvPr>
            <p:ph type="dt" sz="quarter" idx="10"/>
          </p:nvPr>
        </p:nvSpPr>
        <p:spPr>
          <a:noFill/>
        </p:spPr>
        <p:txBody>
          <a:bodyPr/>
          <a:lstStyle/>
          <a:p>
            <a:r>
              <a:rPr lang="en-US" smtClean="0"/>
              <a:t>9/25/2013,        9/30/2013</a:t>
            </a:r>
            <a:endParaRPr lang="en-US" smtClean="0"/>
          </a:p>
        </p:txBody>
      </p:sp>
      <p:sp>
        <p:nvSpPr>
          <p:cNvPr id="11270" name="Footer Placeholder 4"/>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Professor Dong, Washington University in St. Louis, MO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a:spLocks noGrp="1"/>
          </p:cNvSpPr>
          <p:nvPr>
            <p:ph type="sldNum" sz="quarter" idx="11"/>
          </p:nvPr>
        </p:nvSpPr>
        <p:spPr>
          <a:noFill/>
        </p:spPr>
        <p:txBody>
          <a:bodyPr/>
          <a:lstStyle/>
          <a:p>
            <a:endParaRPr lang="en-US" smtClean="0"/>
          </a:p>
          <a:p>
            <a:fld id="{693691CC-050E-45EE-A158-DD84B9232BA9}" type="slidenum">
              <a:rPr lang="en-US" smtClean="0"/>
              <a:pPr/>
              <a:t>2</a:t>
            </a:fld>
            <a:endParaRPr lang="en-US" smtClean="0"/>
          </a:p>
        </p:txBody>
      </p:sp>
      <p:sp>
        <p:nvSpPr>
          <p:cNvPr id="4100" name="Rectangle 2"/>
          <p:cNvSpPr>
            <a:spLocks noGrp="1" noChangeArrowheads="1"/>
          </p:cNvSpPr>
          <p:nvPr>
            <p:ph type="title"/>
          </p:nvPr>
        </p:nvSpPr>
        <p:spPr/>
        <p:txBody>
          <a:bodyPr/>
          <a:lstStyle/>
          <a:p>
            <a:r>
              <a:rPr lang="en-US" smtClean="0"/>
              <a:t>Problem Setup</a:t>
            </a:r>
          </a:p>
        </p:txBody>
      </p:sp>
      <p:sp>
        <p:nvSpPr>
          <p:cNvPr id="165891" name="Text Box 3"/>
          <p:cNvSpPr txBox="1">
            <a:spLocks noChangeArrowheads="1"/>
          </p:cNvSpPr>
          <p:nvPr/>
        </p:nvSpPr>
        <p:spPr bwMode="auto">
          <a:xfrm>
            <a:off x="1219200" y="1239838"/>
            <a:ext cx="5208588" cy="23018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sz="1600" dirty="0">
                <a:latin typeface="Lucida Sans" pitchFamily="34" charset="0"/>
              </a:rPr>
              <a:t>MAX: 	3.0 X</a:t>
            </a:r>
            <a:r>
              <a:rPr lang="en-US" sz="1600" baseline="-25000" dirty="0">
                <a:latin typeface="Lucida Sans" pitchFamily="34" charset="0"/>
              </a:rPr>
              <a:t>1</a:t>
            </a:r>
            <a:r>
              <a:rPr lang="en-US" sz="1600" dirty="0">
                <a:latin typeface="Lucida Sans" pitchFamily="34" charset="0"/>
              </a:rPr>
              <a:t> + 3.0 X</a:t>
            </a:r>
            <a:r>
              <a:rPr lang="en-US" sz="1600" baseline="-25000" dirty="0">
                <a:latin typeface="Lucida Sans" pitchFamily="34" charset="0"/>
              </a:rPr>
              <a:t>2 </a:t>
            </a:r>
            <a:r>
              <a:rPr lang="en-US" sz="1600" dirty="0">
                <a:latin typeface="Lucida Sans" pitchFamily="34" charset="0"/>
              </a:rPr>
              <a:t>+ 5.0 X</a:t>
            </a:r>
            <a:r>
              <a:rPr lang="en-US" sz="1600" baseline="-25000" dirty="0">
                <a:latin typeface="Lucida Sans" pitchFamily="34" charset="0"/>
              </a:rPr>
              <a:t>3</a:t>
            </a:r>
            <a:endParaRPr lang="en-US" sz="1600" dirty="0">
              <a:latin typeface="Lucida Sans" pitchFamily="34" charset="0"/>
            </a:endParaRPr>
          </a:p>
          <a:p>
            <a:pPr>
              <a:defRPr/>
            </a:pPr>
            <a:r>
              <a:rPr lang="en-US" sz="1600" dirty="0">
                <a:latin typeface="Lucida Sans" pitchFamily="34" charset="0"/>
              </a:rPr>
              <a:t>Subject to:  </a:t>
            </a:r>
          </a:p>
          <a:p>
            <a:pPr>
              <a:defRPr/>
            </a:pPr>
            <a:r>
              <a:rPr lang="en-US" sz="1600" dirty="0">
                <a:latin typeface="Lucida Sans" pitchFamily="34" charset="0"/>
              </a:rPr>
              <a:t>Plastic:	             1.2 X</a:t>
            </a:r>
            <a:r>
              <a:rPr lang="en-US" sz="1600" baseline="-25000" dirty="0">
                <a:latin typeface="Lucida Sans" pitchFamily="34" charset="0"/>
              </a:rPr>
              <a:t>1</a:t>
            </a:r>
            <a:r>
              <a:rPr lang="en-US" sz="1600" dirty="0">
                <a:latin typeface="Lucida Sans" pitchFamily="34" charset="0"/>
              </a:rPr>
              <a:t> + 1.7 X</a:t>
            </a:r>
            <a:r>
              <a:rPr lang="en-US" sz="1600" baseline="-25000" dirty="0">
                <a:latin typeface="Lucida Sans" pitchFamily="34" charset="0"/>
              </a:rPr>
              <a:t>2 </a:t>
            </a:r>
            <a:r>
              <a:rPr lang="en-US" sz="1600" dirty="0">
                <a:latin typeface="Lucida Sans" pitchFamily="34" charset="0"/>
              </a:rPr>
              <a:t>+ 1.2 X</a:t>
            </a:r>
            <a:r>
              <a:rPr lang="en-US" sz="1600" baseline="-25000" dirty="0">
                <a:latin typeface="Lucida Sans" pitchFamily="34" charset="0"/>
              </a:rPr>
              <a:t>3 </a:t>
            </a:r>
            <a:r>
              <a:rPr lang="en-US" sz="1600" dirty="0">
                <a:latin typeface="Lucida Sans" pitchFamily="34" charset="0"/>
                <a:sym typeface="Symbol" pitchFamily="18" charset="2"/>
              </a:rPr>
              <a:t> 1,000</a:t>
            </a:r>
          </a:p>
          <a:p>
            <a:pPr>
              <a:defRPr/>
            </a:pPr>
            <a:r>
              <a:rPr lang="en-US" sz="1600" dirty="0">
                <a:latin typeface="Lucida Sans" pitchFamily="34" charset="0"/>
                <a:sym typeface="Symbol" pitchFamily="18" charset="2"/>
              </a:rPr>
              <a:t>Chrome:               0.8 X</a:t>
            </a:r>
            <a:r>
              <a:rPr lang="en-US" sz="1600" baseline="-25000" dirty="0">
                <a:latin typeface="Lucida Sans" pitchFamily="34" charset="0"/>
                <a:sym typeface="Symbol" pitchFamily="18" charset="2"/>
              </a:rPr>
              <a:t>1</a:t>
            </a:r>
            <a:r>
              <a:rPr lang="en-US" sz="1600" dirty="0">
                <a:latin typeface="Lucida Sans" pitchFamily="34" charset="0"/>
                <a:sym typeface="Symbol" pitchFamily="18" charset="2"/>
              </a:rPr>
              <a:t> +    0 X</a:t>
            </a:r>
            <a:r>
              <a:rPr lang="en-US" sz="1600" baseline="-25000" dirty="0">
                <a:latin typeface="Lucida Sans" pitchFamily="34" charset="0"/>
                <a:sym typeface="Symbol" pitchFamily="18" charset="2"/>
              </a:rPr>
              <a:t>2</a:t>
            </a:r>
            <a:r>
              <a:rPr lang="en-US" sz="1600" dirty="0">
                <a:latin typeface="Lucida Sans" pitchFamily="34" charset="0"/>
                <a:sym typeface="Symbol" pitchFamily="18" charset="2"/>
              </a:rPr>
              <a:t> + 2.3 </a:t>
            </a:r>
            <a:r>
              <a:rPr lang="en-US" sz="1600" dirty="0">
                <a:latin typeface="Lucida Sans" pitchFamily="34" charset="0"/>
              </a:rPr>
              <a:t>X</a:t>
            </a:r>
            <a:r>
              <a:rPr lang="en-US" sz="1600" baseline="-25000" dirty="0">
                <a:latin typeface="Lucida Sans" pitchFamily="34" charset="0"/>
              </a:rPr>
              <a:t>3 </a:t>
            </a:r>
            <a:r>
              <a:rPr lang="en-US" sz="1600" dirty="0">
                <a:latin typeface="Lucida Sans" pitchFamily="34" charset="0"/>
                <a:sym typeface="Symbol" pitchFamily="18" charset="2"/>
              </a:rPr>
              <a:t> 1,200</a:t>
            </a:r>
          </a:p>
          <a:p>
            <a:pPr>
              <a:defRPr/>
            </a:pPr>
            <a:r>
              <a:rPr lang="en-US" sz="1600" dirty="0">
                <a:latin typeface="Lucida Sans" pitchFamily="34" charset="0"/>
                <a:sym typeface="Symbol" pitchFamily="18" charset="2"/>
              </a:rPr>
              <a:t>Stainless steel:     2.0 X</a:t>
            </a:r>
            <a:r>
              <a:rPr lang="en-US" sz="1600" baseline="-25000" dirty="0">
                <a:latin typeface="Lucida Sans" pitchFamily="34" charset="0"/>
                <a:sym typeface="Symbol" pitchFamily="18" charset="2"/>
              </a:rPr>
              <a:t>1</a:t>
            </a:r>
            <a:r>
              <a:rPr lang="en-US" sz="1600" dirty="0">
                <a:latin typeface="Lucida Sans" pitchFamily="34" charset="0"/>
                <a:sym typeface="Symbol" pitchFamily="18" charset="2"/>
              </a:rPr>
              <a:t> +  3.0 X</a:t>
            </a:r>
            <a:r>
              <a:rPr lang="en-US" sz="1600" baseline="-25000" dirty="0">
                <a:latin typeface="Lucida Sans" pitchFamily="34" charset="0"/>
                <a:sym typeface="Symbol" pitchFamily="18" charset="2"/>
              </a:rPr>
              <a:t>2</a:t>
            </a:r>
            <a:r>
              <a:rPr lang="en-US" sz="1600" dirty="0">
                <a:latin typeface="Lucida Sans" pitchFamily="34" charset="0"/>
                <a:sym typeface="Symbol" pitchFamily="18" charset="2"/>
              </a:rPr>
              <a:t> + 4.5 </a:t>
            </a:r>
            <a:r>
              <a:rPr lang="en-US" sz="1600" dirty="0">
                <a:latin typeface="Lucida Sans" pitchFamily="34" charset="0"/>
              </a:rPr>
              <a:t>X</a:t>
            </a:r>
            <a:r>
              <a:rPr lang="en-US" sz="1600" baseline="-25000" dirty="0">
                <a:latin typeface="Lucida Sans" pitchFamily="34" charset="0"/>
              </a:rPr>
              <a:t>3 </a:t>
            </a:r>
            <a:r>
              <a:rPr lang="en-US" sz="1600" dirty="0">
                <a:latin typeface="Lucida Sans" pitchFamily="34" charset="0"/>
                <a:sym typeface="Symbol" pitchFamily="18" charset="2"/>
              </a:rPr>
              <a:t>2,000</a:t>
            </a:r>
          </a:p>
          <a:p>
            <a:pPr>
              <a:defRPr/>
            </a:pPr>
            <a:r>
              <a:rPr lang="en-US" sz="1600" dirty="0">
                <a:latin typeface="Lucida Sans" pitchFamily="34" charset="0"/>
                <a:sym typeface="Symbol" pitchFamily="18" charset="2"/>
              </a:rPr>
              <a:t>	   X</a:t>
            </a:r>
            <a:r>
              <a:rPr lang="en-US" sz="1600" baseline="-25000" dirty="0">
                <a:latin typeface="Lucida Sans" pitchFamily="34" charset="0"/>
                <a:sym typeface="Symbol" pitchFamily="18" charset="2"/>
              </a:rPr>
              <a:t>1</a:t>
            </a:r>
            <a:r>
              <a:rPr lang="en-US" sz="1600" dirty="0">
                <a:latin typeface="Lucida Sans" pitchFamily="34" charset="0"/>
                <a:sym typeface="Symbol" pitchFamily="18" charset="2"/>
              </a:rPr>
              <a:t> , X</a:t>
            </a:r>
            <a:r>
              <a:rPr lang="en-US" sz="1600" baseline="-25000" dirty="0">
                <a:latin typeface="Lucida Sans" pitchFamily="34" charset="0"/>
                <a:sym typeface="Symbol" pitchFamily="18" charset="2"/>
              </a:rPr>
              <a:t>2</a:t>
            </a:r>
            <a:r>
              <a:rPr lang="en-US" sz="1600" dirty="0">
                <a:latin typeface="Lucida Sans" pitchFamily="34" charset="0"/>
                <a:sym typeface="Symbol" pitchFamily="18" charset="2"/>
              </a:rPr>
              <a:t> , </a:t>
            </a:r>
            <a:r>
              <a:rPr lang="en-US" sz="1600" dirty="0">
                <a:latin typeface="Lucida Sans" pitchFamily="34" charset="0"/>
              </a:rPr>
              <a:t>X</a:t>
            </a:r>
            <a:r>
              <a:rPr lang="en-US" sz="1600" baseline="-25000" dirty="0">
                <a:latin typeface="Lucida Sans" pitchFamily="34" charset="0"/>
              </a:rPr>
              <a:t>3  </a:t>
            </a:r>
            <a:r>
              <a:rPr lang="en-US" sz="1600" dirty="0">
                <a:latin typeface="Lucida Sans" pitchFamily="34" charset="0"/>
                <a:sym typeface="Symbol" pitchFamily="18" charset="2"/>
              </a:rPr>
              <a:t> 0</a:t>
            </a:r>
          </a:p>
          <a:p>
            <a:pPr>
              <a:defRPr/>
            </a:pPr>
            <a:r>
              <a:rPr lang="en-US" sz="1600" dirty="0">
                <a:latin typeface="Lucida Sans" pitchFamily="34" charset="0"/>
                <a:sym typeface="Symbol" pitchFamily="18" charset="2"/>
              </a:rPr>
              <a:t>	X</a:t>
            </a:r>
            <a:r>
              <a:rPr lang="en-US" sz="1600" baseline="-25000" dirty="0">
                <a:latin typeface="Lucida Sans" pitchFamily="34" charset="0"/>
                <a:sym typeface="Symbol" pitchFamily="18" charset="2"/>
              </a:rPr>
              <a:t>1 </a:t>
            </a:r>
            <a:r>
              <a:rPr lang="en-US" sz="1600" dirty="0">
                <a:latin typeface="Lucida Sans" pitchFamily="34" charset="0"/>
                <a:sym typeface="Symbol" pitchFamily="18" charset="2"/>
              </a:rPr>
              <a:t>= number of ballpoint pens</a:t>
            </a:r>
          </a:p>
          <a:p>
            <a:pPr>
              <a:defRPr/>
            </a:pPr>
            <a:r>
              <a:rPr lang="en-US" sz="1600" dirty="0">
                <a:latin typeface="Lucida Sans" pitchFamily="34" charset="0"/>
                <a:sym typeface="Symbol" pitchFamily="18" charset="2"/>
              </a:rPr>
              <a:t>	X</a:t>
            </a:r>
            <a:r>
              <a:rPr lang="en-US" sz="1600" baseline="-25000" dirty="0">
                <a:latin typeface="Lucida Sans" pitchFamily="34" charset="0"/>
                <a:sym typeface="Symbol" pitchFamily="18" charset="2"/>
              </a:rPr>
              <a:t>2 </a:t>
            </a:r>
            <a:r>
              <a:rPr lang="en-US" sz="1600" dirty="0">
                <a:latin typeface="Lucida Sans" pitchFamily="34" charset="0"/>
                <a:sym typeface="Symbol" pitchFamily="18" charset="2"/>
              </a:rPr>
              <a:t>= number of mechanical pencils</a:t>
            </a:r>
          </a:p>
          <a:p>
            <a:pPr>
              <a:defRPr/>
            </a:pPr>
            <a:r>
              <a:rPr lang="en-US" sz="1600" dirty="0">
                <a:latin typeface="Lucida Sans" pitchFamily="34" charset="0"/>
                <a:sym typeface="Symbol" pitchFamily="18" charset="2"/>
              </a:rPr>
              <a:t>	X</a:t>
            </a:r>
            <a:r>
              <a:rPr lang="en-US" sz="1600" baseline="-25000" dirty="0">
                <a:latin typeface="Lucida Sans" pitchFamily="34" charset="0"/>
                <a:sym typeface="Symbol" pitchFamily="18" charset="2"/>
              </a:rPr>
              <a:t>3 </a:t>
            </a:r>
            <a:r>
              <a:rPr lang="en-US" sz="1600" dirty="0">
                <a:latin typeface="Lucida Sans" pitchFamily="34" charset="0"/>
                <a:sym typeface="Symbol" pitchFamily="18" charset="2"/>
              </a:rPr>
              <a:t>= number of fountain pens</a:t>
            </a:r>
            <a:endParaRPr lang="en-US" sz="1600" dirty="0">
              <a:latin typeface="Lucida Sans" pitchFamily="34" charset="0"/>
            </a:endParaRPr>
          </a:p>
        </p:txBody>
      </p:sp>
      <p:pic>
        <p:nvPicPr>
          <p:cNvPr id="4102" name="Picture 4" descr="parket"/>
          <p:cNvPicPr>
            <a:picLocks noChangeAspect="1" noChangeArrowheads="1"/>
          </p:cNvPicPr>
          <p:nvPr/>
        </p:nvPicPr>
        <p:blipFill>
          <a:blip r:embed="rId2" cstate="print"/>
          <a:srcRect/>
          <a:stretch>
            <a:fillRect/>
          </a:stretch>
        </p:blipFill>
        <p:spPr bwMode="auto">
          <a:xfrm>
            <a:off x="0" y="3657600"/>
            <a:ext cx="5410200" cy="2754313"/>
          </a:xfrm>
          <a:prstGeom prst="rect">
            <a:avLst/>
          </a:prstGeom>
          <a:noFill/>
          <a:ln w="9525">
            <a:noFill/>
            <a:miter lim="800000"/>
            <a:headEnd/>
            <a:tailEnd/>
          </a:ln>
        </p:spPr>
      </p:pic>
      <p:sp>
        <p:nvSpPr>
          <p:cNvPr id="165893" name="Text Box 5"/>
          <p:cNvSpPr txBox="1">
            <a:spLocks noChangeArrowheads="1"/>
          </p:cNvSpPr>
          <p:nvPr/>
        </p:nvSpPr>
        <p:spPr bwMode="auto">
          <a:xfrm>
            <a:off x="5486400" y="4267200"/>
            <a:ext cx="3473450" cy="1409700"/>
          </a:xfrm>
          <a:prstGeom prst="rect">
            <a:avLst/>
          </a:prstGeom>
          <a:solidFill>
            <a:srgbClr val="FFFF00"/>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a:defRPr/>
            </a:pPr>
            <a:r>
              <a:rPr lang="en-US" sz="1600" u="sng">
                <a:latin typeface="Lucida Sans" pitchFamily="34" charset="0"/>
              </a:rPr>
              <a:t>Cell	                Formula</a:t>
            </a:r>
          </a:p>
          <a:p>
            <a:pPr>
              <a:defRPr/>
            </a:pPr>
            <a:r>
              <a:rPr lang="en-US" sz="1400" b="1">
                <a:solidFill>
                  <a:schemeClr val="hlink"/>
                </a:solidFill>
                <a:latin typeface="Lucida Sans" pitchFamily="34" charset="0"/>
              </a:rPr>
              <a:t>F6   =SUMPRODUCT(C6:E6,C4:E4)</a:t>
            </a:r>
          </a:p>
          <a:p>
            <a:pPr>
              <a:defRPr/>
            </a:pPr>
            <a:endParaRPr lang="en-US" sz="1400" b="1">
              <a:solidFill>
                <a:schemeClr val="hlink"/>
              </a:solidFill>
              <a:latin typeface="Lucida Sans" pitchFamily="34" charset="0"/>
            </a:endParaRPr>
          </a:p>
          <a:p>
            <a:pPr>
              <a:defRPr/>
            </a:pPr>
            <a:r>
              <a:rPr lang="en-US" sz="1400" b="1">
                <a:solidFill>
                  <a:srgbClr val="FF3300"/>
                </a:solidFill>
                <a:latin typeface="Lucida Sans" pitchFamily="34" charset="0"/>
              </a:rPr>
              <a:t>F9 = SUMPRODUCT(C9:E9,$C$4:$E$4)</a:t>
            </a:r>
          </a:p>
          <a:p>
            <a:pPr>
              <a:defRPr/>
            </a:pPr>
            <a:r>
              <a:rPr lang="en-US" sz="1400" b="1">
                <a:solidFill>
                  <a:srgbClr val="FF3300"/>
                </a:solidFill>
                <a:latin typeface="Lucida Sans" pitchFamily="34" charset="0"/>
              </a:rPr>
              <a:t>	Copy F9 to F10:F11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1"/>
          </p:nvPr>
        </p:nvSpPr>
        <p:spPr>
          <a:noFill/>
        </p:spPr>
        <p:txBody>
          <a:bodyPr/>
          <a:lstStyle/>
          <a:p>
            <a:endParaRPr lang="en-US" smtClean="0"/>
          </a:p>
          <a:p>
            <a:fld id="{6F537F96-C930-4E0C-8E5B-7CF4C0189996}" type="slidenum">
              <a:rPr lang="en-US" smtClean="0"/>
              <a:pPr/>
              <a:t>3</a:t>
            </a:fld>
            <a:endParaRPr lang="en-US" smtClean="0"/>
          </a:p>
        </p:txBody>
      </p:sp>
      <p:sp>
        <p:nvSpPr>
          <p:cNvPr id="5123" name="Rectangle 2"/>
          <p:cNvSpPr>
            <a:spLocks noGrp="1" noChangeArrowheads="1"/>
          </p:cNvSpPr>
          <p:nvPr>
            <p:ph type="title"/>
          </p:nvPr>
        </p:nvSpPr>
        <p:spPr/>
        <p:txBody>
          <a:bodyPr/>
          <a:lstStyle/>
          <a:p>
            <a:r>
              <a:rPr lang="en-US" smtClean="0"/>
              <a:t>Case Questions</a:t>
            </a:r>
          </a:p>
        </p:txBody>
      </p:sp>
      <p:sp>
        <p:nvSpPr>
          <p:cNvPr id="5124" name="Rectangle 3"/>
          <p:cNvSpPr>
            <a:spLocks noGrp="1" noChangeArrowheads="1"/>
          </p:cNvSpPr>
          <p:nvPr>
            <p:ph type="body" idx="1"/>
          </p:nvPr>
        </p:nvSpPr>
        <p:spPr>
          <a:xfrm>
            <a:off x="685800" y="1371600"/>
            <a:ext cx="7848600" cy="4724400"/>
          </a:xfrm>
        </p:spPr>
        <p:txBody>
          <a:bodyPr/>
          <a:lstStyle/>
          <a:p>
            <a:pPr marL="0" indent="0">
              <a:buFontTx/>
              <a:buNone/>
            </a:pPr>
            <a:r>
              <a:rPr lang="en-US" sz="2000" smtClean="0"/>
              <a:t>Weekly optimal mix? Weekly optimal net profit?</a:t>
            </a:r>
          </a:p>
          <a:p>
            <a:pPr marL="0" indent="0">
              <a:buFontTx/>
              <a:buNone/>
            </a:pPr>
            <a:r>
              <a:rPr lang="en-US" sz="2000" b="1" smtClean="0"/>
              <a:t>Answer: </a:t>
            </a:r>
          </a:p>
          <a:p>
            <a:pPr marL="0" indent="0">
              <a:buFontTx/>
              <a:buNone/>
            </a:pPr>
            <a:r>
              <a:rPr lang="en-US" sz="2000" smtClean="0"/>
              <a:t>	</a:t>
            </a:r>
            <a:r>
              <a:rPr lang="en-US" sz="2000" smtClean="0">
                <a:solidFill>
                  <a:srgbClr val="0000FF"/>
                </a:solidFill>
                <a:latin typeface="Lucida Sans" pitchFamily="34" charset="0"/>
              </a:rPr>
              <a:t> </a:t>
            </a:r>
          </a:p>
          <a:p>
            <a:pPr marL="0" indent="0"/>
            <a:endParaRPr lang="en-US" sz="2000" smtClean="0">
              <a:latin typeface="Lucida Sans" pitchFamily="34" charset="0"/>
            </a:endParaRPr>
          </a:p>
          <a:p>
            <a:pPr marL="0" indent="0">
              <a:buFontTx/>
              <a:buAutoNum type="arabicPeriod" startAt="3"/>
            </a:pPr>
            <a:r>
              <a:rPr lang="en-US" sz="2000" smtClean="0"/>
              <a:t> Is the optimal solution unique?</a:t>
            </a:r>
          </a:p>
          <a:p>
            <a:pPr marL="0" indent="0">
              <a:buFontTx/>
              <a:buNone/>
            </a:pPr>
            <a:r>
              <a:rPr lang="en-US" sz="2000" b="1" smtClean="0"/>
              <a:t>Answer:</a:t>
            </a:r>
          </a:p>
          <a:p>
            <a:pPr marL="0" indent="0">
              <a:buFontTx/>
              <a:buAutoNum type="arabicPeriod" startAt="3"/>
            </a:pPr>
            <a:endParaRPr lang="en-US" sz="2000" smtClean="0"/>
          </a:p>
          <a:p>
            <a:pPr marL="0" indent="0">
              <a:buFontTx/>
              <a:buAutoNum type="arabicPeriod" startAt="3"/>
            </a:pPr>
            <a:endParaRPr lang="en-US" sz="2000" smtClean="0"/>
          </a:p>
          <a:p>
            <a:pPr marL="0" indent="0">
              <a:buFontTx/>
              <a:buNone/>
            </a:pPr>
            <a:r>
              <a:rPr lang="en-US" sz="2000" smtClean="0">
                <a:solidFill>
                  <a:schemeClr val="hlink"/>
                </a:solidFill>
                <a:latin typeface="Lucida Sans" pitchFamily="34" charset="0"/>
              </a:rPr>
              <a:t> </a:t>
            </a:r>
            <a:endParaRPr lang="en-US" sz="2000" u="sng" smtClean="0">
              <a:solidFill>
                <a:schemeClr val="hlink"/>
              </a:solidFill>
              <a:latin typeface="Lucida Sans" pitchFamily="34" charset="0"/>
            </a:endParaRPr>
          </a:p>
          <a:p>
            <a:pPr marL="0" indent="0">
              <a:buFontTx/>
              <a:buAutoNum type="arabicPeriod" startAt="3"/>
            </a:pPr>
            <a:endParaRPr lang="en-US" sz="2000" smtClean="0"/>
          </a:p>
          <a:p>
            <a:pPr marL="0" indent="0">
              <a:buFontTx/>
              <a:buNone/>
            </a:pPr>
            <a:r>
              <a:rPr lang="en-US" sz="2000" smtClean="0"/>
              <a:t>4. What is the marginal value of one more unit of chrome?  Of plastic?</a:t>
            </a:r>
          </a:p>
          <a:p>
            <a:pPr marL="0" indent="0">
              <a:buFontTx/>
              <a:buNone/>
            </a:pPr>
            <a:r>
              <a:rPr lang="en-US" sz="2000" b="1" smtClean="0"/>
              <a:t>Answer:</a:t>
            </a:r>
            <a:r>
              <a:rPr lang="en-US" sz="2000" smtClean="0"/>
              <a:t> </a:t>
            </a:r>
          </a:p>
          <a:p>
            <a:pPr marL="0" indent="0">
              <a:buFontTx/>
              <a:buNone/>
            </a:pPr>
            <a:r>
              <a:rPr lang="en-US" sz="2000" smtClean="0"/>
              <a:t>		</a:t>
            </a:r>
            <a:endParaRPr lang="en-US" sz="2000" smtClean="0">
              <a:solidFill>
                <a:srgbClr val="0000FF"/>
              </a:solidFill>
              <a:latin typeface="Lucida Sans" pitchFamily="34" charset="0"/>
            </a:endParaRPr>
          </a:p>
        </p:txBody>
      </p:sp>
      <p:sp>
        <p:nvSpPr>
          <p:cNvPr id="166916" name="Text Box 4"/>
          <p:cNvSpPr txBox="1">
            <a:spLocks noChangeArrowheads="1"/>
          </p:cNvSpPr>
          <p:nvPr/>
        </p:nvSpPr>
        <p:spPr bwMode="auto">
          <a:xfrm>
            <a:off x="1323975" y="2097088"/>
            <a:ext cx="5545138" cy="646112"/>
          </a:xfrm>
          <a:prstGeom prst="rect">
            <a:avLst/>
          </a:prstGeom>
          <a:noFill/>
          <a:ln w="9525">
            <a:noFill/>
            <a:miter lim="800000"/>
            <a:headEnd/>
            <a:tailEnd/>
          </a:ln>
        </p:spPr>
        <p:txBody>
          <a:bodyPr wrap="none">
            <a:spAutoFit/>
          </a:bodyPr>
          <a:lstStyle/>
          <a:p>
            <a:r>
              <a:rPr lang="en-US">
                <a:solidFill>
                  <a:srgbClr val="0000FF"/>
                </a:solidFill>
                <a:latin typeface="Century Gothic" pitchFamily="34" charset="0"/>
              </a:rPr>
              <a:t>Ballpoint = 700, Mechanical = 0, Fountain =133.3</a:t>
            </a:r>
          </a:p>
          <a:p>
            <a:r>
              <a:rPr lang="en-US">
                <a:solidFill>
                  <a:srgbClr val="0000FF"/>
                </a:solidFill>
                <a:latin typeface="Century Gothic" pitchFamily="34" charset="0"/>
              </a:rPr>
              <a:t>Profit = 2766.67</a:t>
            </a:r>
          </a:p>
        </p:txBody>
      </p:sp>
      <p:sp>
        <p:nvSpPr>
          <p:cNvPr id="166917" name="Text Box 5"/>
          <p:cNvSpPr txBox="1">
            <a:spLocks noChangeArrowheads="1"/>
          </p:cNvSpPr>
          <p:nvPr/>
        </p:nvSpPr>
        <p:spPr bwMode="auto">
          <a:xfrm>
            <a:off x="658813" y="3551238"/>
            <a:ext cx="8180387" cy="1477962"/>
          </a:xfrm>
          <a:prstGeom prst="rect">
            <a:avLst/>
          </a:prstGeom>
          <a:noFill/>
          <a:ln w="9525">
            <a:noFill/>
            <a:miter lim="800000"/>
            <a:headEnd/>
            <a:tailEnd/>
          </a:ln>
        </p:spPr>
        <p:txBody>
          <a:bodyPr wrap="none">
            <a:spAutoFit/>
          </a:bodyPr>
          <a:lstStyle/>
          <a:p>
            <a:pPr>
              <a:buFontTx/>
              <a:buChar char="•"/>
            </a:pPr>
            <a:r>
              <a:rPr lang="en-US">
                <a:solidFill>
                  <a:srgbClr val="0000FF"/>
                </a:solidFill>
                <a:latin typeface="Century Gothic" pitchFamily="34" charset="0"/>
              </a:rPr>
              <a:t> Check the </a:t>
            </a:r>
            <a:r>
              <a:rPr lang="en-US" b="1">
                <a:solidFill>
                  <a:srgbClr val="0000FF"/>
                </a:solidFill>
                <a:latin typeface="Century Gothic" pitchFamily="34" charset="0"/>
              </a:rPr>
              <a:t>allowable increase </a:t>
            </a:r>
            <a:r>
              <a:rPr lang="en-US">
                <a:solidFill>
                  <a:srgbClr val="0000FF"/>
                </a:solidFill>
                <a:latin typeface="Century Gothic" pitchFamily="34" charset="0"/>
              </a:rPr>
              <a:t>and </a:t>
            </a:r>
            <a:r>
              <a:rPr lang="en-US" b="1">
                <a:solidFill>
                  <a:srgbClr val="0000FF"/>
                </a:solidFill>
                <a:latin typeface="Century Gothic" pitchFamily="34" charset="0"/>
              </a:rPr>
              <a:t>allowable decrease </a:t>
            </a:r>
            <a:r>
              <a:rPr lang="en-US">
                <a:solidFill>
                  <a:srgbClr val="0000FF"/>
                </a:solidFill>
                <a:latin typeface="Century Gothic" pitchFamily="34" charset="0"/>
              </a:rPr>
              <a:t>of </a:t>
            </a:r>
            <a:r>
              <a:rPr lang="en-US" b="1">
                <a:solidFill>
                  <a:srgbClr val="0000FF"/>
                </a:solidFill>
                <a:latin typeface="Century Gothic" pitchFamily="34" charset="0"/>
              </a:rPr>
              <a:t>adjustable </a:t>
            </a:r>
          </a:p>
          <a:p>
            <a:r>
              <a:rPr lang="en-US" b="1">
                <a:solidFill>
                  <a:srgbClr val="0000FF"/>
                </a:solidFill>
                <a:latin typeface="Century Gothic" pitchFamily="34" charset="0"/>
              </a:rPr>
              <a:t>   cells </a:t>
            </a:r>
            <a:r>
              <a:rPr lang="en-US">
                <a:solidFill>
                  <a:srgbClr val="0000FF"/>
                </a:solidFill>
                <a:latin typeface="Century Gothic" pitchFamily="34" charset="0"/>
              </a:rPr>
              <a:t>in the sensitivity report.</a:t>
            </a:r>
          </a:p>
          <a:p>
            <a:pPr>
              <a:buFontTx/>
              <a:buChar char="•"/>
            </a:pPr>
            <a:r>
              <a:rPr lang="en-US" b="1">
                <a:solidFill>
                  <a:srgbClr val="0000FF"/>
                </a:solidFill>
                <a:latin typeface="Century Gothic" pitchFamily="34" charset="0"/>
              </a:rPr>
              <a:t> If there exists an zero </a:t>
            </a:r>
            <a:r>
              <a:rPr lang="en-US">
                <a:solidFill>
                  <a:srgbClr val="0000FF"/>
                </a:solidFill>
                <a:latin typeface="Century Gothic" pitchFamily="34" charset="0"/>
              </a:rPr>
              <a:t>in either allowable increase or allowable </a:t>
            </a:r>
          </a:p>
          <a:p>
            <a:r>
              <a:rPr lang="en-US">
                <a:solidFill>
                  <a:srgbClr val="0000FF"/>
                </a:solidFill>
                <a:latin typeface="Century Gothic" pitchFamily="34" charset="0"/>
              </a:rPr>
              <a:t>   decrease, then there are </a:t>
            </a:r>
            <a:r>
              <a:rPr lang="en-US" b="1">
                <a:solidFill>
                  <a:srgbClr val="0000FF"/>
                </a:solidFill>
                <a:latin typeface="Century Gothic" pitchFamily="34" charset="0"/>
              </a:rPr>
              <a:t>multiple optimal solutions</a:t>
            </a:r>
            <a:r>
              <a:rPr lang="en-US">
                <a:solidFill>
                  <a:srgbClr val="0000FF"/>
                </a:solidFill>
                <a:latin typeface="Century Gothic" pitchFamily="34" charset="0"/>
              </a:rPr>
              <a:t>, otherwise, the </a:t>
            </a:r>
          </a:p>
          <a:p>
            <a:r>
              <a:rPr lang="en-US">
                <a:solidFill>
                  <a:srgbClr val="0000FF"/>
                </a:solidFill>
                <a:latin typeface="Century Gothic" pitchFamily="34" charset="0"/>
              </a:rPr>
              <a:t>optimal solution is unique</a:t>
            </a:r>
          </a:p>
        </p:txBody>
      </p:sp>
      <p:sp>
        <p:nvSpPr>
          <p:cNvPr id="166918" name="Text Box 6"/>
          <p:cNvSpPr txBox="1">
            <a:spLocks noChangeArrowheads="1"/>
          </p:cNvSpPr>
          <p:nvPr/>
        </p:nvSpPr>
        <p:spPr bwMode="auto">
          <a:xfrm>
            <a:off x="2228850" y="5683250"/>
            <a:ext cx="4781550" cy="641350"/>
          </a:xfrm>
          <a:prstGeom prst="rect">
            <a:avLst/>
          </a:prstGeom>
          <a:noFill/>
          <a:ln w="9525">
            <a:noFill/>
            <a:miter lim="800000"/>
            <a:headEnd/>
            <a:tailEnd/>
          </a:ln>
        </p:spPr>
        <p:txBody>
          <a:bodyPr wrap="none">
            <a:spAutoFit/>
          </a:bodyPr>
          <a:lstStyle/>
          <a:p>
            <a:r>
              <a:rPr lang="en-US">
                <a:solidFill>
                  <a:srgbClr val="0000FF"/>
                </a:solidFill>
                <a:latin typeface="Century Gothic" pitchFamily="34" charset="0"/>
              </a:rPr>
              <a:t>marginal value of Chrome=SP</a:t>
            </a:r>
            <a:r>
              <a:rPr lang="en-US" baseline="-25000">
                <a:solidFill>
                  <a:srgbClr val="0000FF"/>
                </a:solidFill>
                <a:latin typeface="Century Gothic" pitchFamily="34" charset="0"/>
              </a:rPr>
              <a:t>chrome</a:t>
            </a:r>
            <a:r>
              <a:rPr lang="en-US">
                <a:solidFill>
                  <a:srgbClr val="0000FF"/>
                </a:solidFill>
                <a:latin typeface="Century Gothic" pitchFamily="34" charset="0"/>
              </a:rPr>
              <a:t>=$0</a:t>
            </a:r>
          </a:p>
          <a:p>
            <a:r>
              <a:rPr lang="en-US">
                <a:solidFill>
                  <a:srgbClr val="0000FF"/>
                </a:solidFill>
                <a:latin typeface="Century Gothic" pitchFamily="34" charset="0"/>
              </a:rPr>
              <a:t>marginal value of Plastic=SP</a:t>
            </a:r>
            <a:r>
              <a:rPr lang="en-US" baseline="-25000">
                <a:solidFill>
                  <a:srgbClr val="0000FF"/>
                </a:solidFill>
                <a:latin typeface="Century Gothic" pitchFamily="34" charset="0"/>
              </a:rPr>
              <a:t>plastic</a:t>
            </a:r>
            <a:r>
              <a:rPr lang="en-US">
                <a:solidFill>
                  <a:srgbClr val="0000FF"/>
                </a:solidFill>
                <a:latin typeface="Century Gothic" pitchFamily="34" charset="0"/>
              </a:rPr>
              <a:t>=$1.167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dissolve">
                                      <p:cBhvr>
                                        <p:cTn id="7" dur="500"/>
                                        <p:tgtEl>
                                          <p:spTgt spid="1669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6917"/>
                                        </p:tgtEl>
                                        <p:attrNameLst>
                                          <p:attrName>style.visibility</p:attrName>
                                        </p:attrNameLst>
                                      </p:cBhvr>
                                      <p:to>
                                        <p:strVal val="visible"/>
                                      </p:to>
                                    </p:set>
                                    <p:animEffect transition="in" filter="dissolve">
                                      <p:cBhvr>
                                        <p:cTn id="12" dur="500"/>
                                        <p:tgtEl>
                                          <p:spTgt spid="1669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6918"/>
                                        </p:tgtEl>
                                        <p:attrNameLst>
                                          <p:attrName>style.visibility</p:attrName>
                                        </p:attrNameLst>
                                      </p:cBhvr>
                                      <p:to>
                                        <p:strVal val="visible"/>
                                      </p:to>
                                    </p:set>
                                    <p:animEffect transition="in" filter="dissolve">
                                      <p:cBhvr>
                                        <p:cTn id="17" dur="500"/>
                                        <p:tgtEl>
                                          <p:spTgt spid="16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P spid="166917" grpId="0"/>
      <p:bldP spid="1669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1"/>
          </p:nvPr>
        </p:nvSpPr>
        <p:spPr>
          <a:noFill/>
        </p:spPr>
        <p:txBody>
          <a:bodyPr/>
          <a:lstStyle/>
          <a:p>
            <a:endParaRPr lang="en-US" smtClean="0"/>
          </a:p>
          <a:p>
            <a:fld id="{BB31BFF4-43E8-4A35-900B-2806C0C10968}" type="slidenum">
              <a:rPr lang="en-US" smtClean="0"/>
              <a:pPr/>
              <a:t>4</a:t>
            </a:fld>
            <a:endParaRPr lang="en-US" smtClean="0"/>
          </a:p>
        </p:txBody>
      </p:sp>
      <p:sp>
        <p:nvSpPr>
          <p:cNvPr id="6147" name="Rectangle 2"/>
          <p:cNvSpPr>
            <a:spLocks noGrp="1" noChangeArrowheads="1"/>
          </p:cNvSpPr>
          <p:nvPr>
            <p:ph type="title"/>
          </p:nvPr>
        </p:nvSpPr>
        <p:spPr/>
        <p:txBody>
          <a:bodyPr/>
          <a:lstStyle/>
          <a:p>
            <a:r>
              <a:rPr lang="en-US" smtClean="0"/>
              <a:t>Case Questions</a:t>
            </a:r>
          </a:p>
        </p:txBody>
      </p:sp>
      <p:sp>
        <p:nvSpPr>
          <p:cNvPr id="167939" name="Rectangle 3"/>
          <p:cNvSpPr>
            <a:spLocks noGrp="1" noChangeArrowheads="1"/>
          </p:cNvSpPr>
          <p:nvPr>
            <p:ph type="body" idx="1"/>
          </p:nvPr>
        </p:nvSpPr>
        <p:spPr>
          <a:xfrm>
            <a:off x="609600" y="1371600"/>
            <a:ext cx="7848600" cy="4876800"/>
          </a:xfrm>
        </p:spPr>
        <p:txBody>
          <a:bodyPr/>
          <a:lstStyle/>
          <a:p>
            <a:pPr marL="284163" indent="-284163">
              <a:lnSpc>
                <a:spcPct val="90000"/>
              </a:lnSpc>
              <a:buFontTx/>
              <a:buNone/>
            </a:pPr>
            <a:r>
              <a:rPr lang="en-US" sz="2000" smtClean="0"/>
              <a:t>5. Should Parket Sister accept an offer of additional 500 ounces of stainless steel for $0.60 per ounce more than its ordinary price?</a:t>
            </a:r>
          </a:p>
          <a:p>
            <a:pPr marL="284163" indent="-284163">
              <a:lnSpc>
                <a:spcPct val="90000"/>
              </a:lnSpc>
              <a:buFontTx/>
              <a:buNone/>
            </a:pPr>
            <a:r>
              <a:rPr lang="en-US" sz="2000" smtClean="0"/>
              <a:t>	</a:t>
            </a:r>
            <a:r>
              <a:rPr lang="en-US" sz="2000" b="1" smtClean="0"/>
              <a:t>Answer: </a:t>
            </a:r>
          </a:p>
          <a:p>
            <a:pPr marL="284163" indent="-284163">
              <a:lnSpc>
                <a:spcPct val="90000"/>
              </a:lnSpc>
            </a:pPr>
            <a:r>
              <a:rPr lang="en-US" sz="2000" smtClean="0">
                <a:solidFill>
                  <a:srgbClr val="0000FF"/>
                </a:solidFill>
              </a:rPr>
              <a:t>Because 500&lt;555.56 (allowable increase for stainless steel), we can use SP</a:t>
            </a:r>
            <a:r>
              <a:rPr lang="en-US" sz="2000" baseline="-25000" smtClean="0">
                <a:solidFill>
                  <a:srgbClr val="0000FF"/>
                </a:solidFill>
              </a:rPr>
              <a:t>ss</a:t>
            </a:r>
            <a:r>
              <a:rPr lang="en-US" sz="2000" smtClean="0">
                <a:solidFill>
                  <a:srgbClr val="0000FF"/>
                </a:solidFill>
              </a:rPr>
              <a:t>.  The additional unit cost 0.60 &lt;0.80=SP</a:t>
            </a:r>
            <a:r>
              <a:rPr lang="en-US" sz="2000" baseline="-25000" smtClean="0">
                <a:solidFill>
                  <a:srgbClr val="0000FF"/>
                </a:solidFill>
              </a:rPr>
              <a:t>ss</a:t>
            </a:r>
            <a:r>
              <a:rPr lang="en-US" sz="2000" smtClean="0">
                <a:solidFill>
                  <a:srgbClr val="0000FF"/>
                </a:solidFill>
              </a:rPr>
              <a:t>. Yes, accept the offer.</a:t>
            </a:r>
            <a:endParaRPr lang="en-US" sz="2000" smtClean="0"/>
          </a:p>
          <a:p>
            <a:pPr marL="284163" indent="-284163">
              <a:lnSpc>
                <a:spcPct val="90000"/>
              </a:lnSpc>
              <a:buFontTx/>
              <a:buNone/>
            </a:pPr>
            <a:r>
              <a:rPr lang="en-US" sz="2000" smtClean="0"/>
              <a:t>	</a:t>
            </a:r>
          </a:p>
          <a:p>
            <a:pPr marL="284163" indent="-284163">
              <a:lnSpc>
                <a:spcPct val="90000"/>
              </a:lnSpc>
              <a:buFontTx/>
              <a:buNone/>
            </a:pPr>
            <a:endParaRPr lang="en-US" sz="2000" smtClean="0"/>
          </a:p>
          <a:p>
            <a:pPr marL="284163" indent="-284163">
              <a:lnSpc>
                <a:spcPct val="90000"/>
              </a:lnSpc>
              <a:buFontTx/>
              <a:buNone/>
            </a:pPr>
            <a:endParaRPr lang="en-US" sz="2000" smtClean="0"/>
          </a:p>
          <a:p>
            <a:pPr marL="284163" indent="-284163">
              <a:lnSpc>
                <a:spcPct val="90000"/>
              </a:lnSpc>
              <a:buFontTx/>
              <a:buNone/>
            </a:pPr>
            <a:endParaRPr lang="en-US" sz="2000" smtClean="0"/>
          </a:p>
          <a:p>
            <a:pPr marL="284163" indent="-284163">
              <a:lnSpc>
                <a:spcPct val="90000"/>
              </a:lnSpc>
              <a:buFontTx/>
              <a:buNone/>
            </a:pPr>
            <a:endParaRPr lang="en-US" sz="2000" smtClean="0"/>
          </a:p>
          <a:p>
            <a:pPr marL="284163" indent="-284163">
              <a:lnSpc>
                <a:spcPct val="90000"/>
              </a:lnSpc>
              <a:buFontTx/>
              <a:buNone/>
            </a:pPr>
            <a:endParaRPr lang="en-US" sz="2000" smtClean="0"/>
          </a:p>
          <a:p>
            <a:pPr marL="284163" indent="-284163">
              <a:lnSpc>
                <a:spcPct val="90000"/>
              </a:lnSpc>
              <a:buFontTx/>
              <a:buNone/>
            </a:pPr>
            <a:endParaRPr lang="en-US" sz="2000" smtClean="0"/>
          </a:p>
        </p:txBody>
      </p:sp>
      <p:sp>
        <p:nvSpPr>
          <p:cNvPr id="6149" name="Date Placeholder 3"/>
          <p:cNvSpPr>
            <a:spLocks noGrp="1"/>
          </p:cNvSpPr>
          <p:nvPr>
            <p:ph type="dt" sz="quarter" idx="10"/>
          </p:nvPr>
        </p:nvSpPr>
        <p:spPr>
          <a:noFill/>
        </p:spPr>
        <p:txBody>
          <a:bodyPr/>
          <a:lstStyle/>
          <a:p>
            <a:r>
              <a:rPr lang="en-US" smtClean="0"/>
              <a:t>9/25/2013,        9/30/2013</a:t>
            </a:r>
            <a:endParaRPr lang="en-US" smtClean="0"/>
          </a:p>
        </p:txBody>
      </p:sp>
      <p:sp>
        <p:nvSpPr>
          <p:cNvPr id="6150" name="Footer Placeholder 4"/>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Professor Dong, Washington University in St. Louis, 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7939">
                                            <p:txEl>
                                              <p:pRg st="2" end="2"/>
                                            </p:txEl>
                                          </p:spTgt>
                                        </p:tgtEl>
                                        <p:attrNameLst>
                                          <p:attrName>style.visibility</p:attrName>
                                        </p:attrNameLst>
                                      </p:cBhvr>
                                      <p:to>
                                        <p:strVal val="visible"/>
                                      </p:to>
                                    </p:set>
                                    <p:animEffect transition="in" filter="dissolve">
                                      <p:cBhvr>
                                        <p:cTn id="7" dur="500"/>
                                        <p:tgtEl>
                                          <p:spTgt spid="167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11"/>
          </p:nvPr>
        </p:nvSpPr>
        <p:spPr>
          <a:noFill/>
        </p:spPr>
        <p:txBody>
          <a:bodyPr/>
          <a:lstStyle/>
          <a:p>
            <a:endParaRPr lang="en-US" smtClean="0"/>
          </a:p>
          <a:p>
            <a:fld id="{9B9DFFA0-3E79-414B-9FB0-5BCC1564C73D}" type="slidenum">
              <a:rPr lang="en-US" smtClean="0"/>
              <a:pPr/>
              <a:t>5</a:t>
            </a:fld>
            <a:endParaRPr lang="en-US" smtClean="0"/>
          </a:p>
        </p:txBody>
      </p:sp>
      <p:sp>
        <p:nvSpPr>
          <p:cNvPr id="1029" name="Rectangle 2"/>
          <p:cNvSpPr>
            <a:spLocks noGrp="1" noChangeArrowheads="1"/>
          </p:cNvSpPr>
          <p:nvPr>
            <p:ph type="title"/>
          </p:nvPr>
        </p:nvSpPr>
        <p:spPr/>
        <p:txBody>
          <a:bodyPr/>
          <a:lstStyle/>
          <a:p>
            <a:endParaRPr lang="en-US" smtClean="0"/>
          </a:p>
        </p:txBody>
      </p:sp>
      <p:sp>
        <p:nvSpPr>
          <p:cNvPr id="184323" name="Rectangle 3"/>
          <p:cNvSpPr>
            <a:spLocks noGrp="1" noChangeArrowheads="1"/>
          </p:cNvSpPr>
          <p:nvPr>
            <p:ph type="body" idx="1"/>
          </p:nvPr>
        </p:nvSpPr>
        <p:spPr>
          <a:xfrm>
            <a:off x="762000" y="1371600"/>
            <a:ext cx="7772400" cy="4114800"/>
          </a:xfrm>
        </p:spPr>
        <p:txBody>
          <a:bodyPr/>
          <a:lstStyle/>
          <a:p>
            <a:pPr>
              <a:buFontTx/>
              <a:buNone/>
            </a:pPr>
            <a:r>
              <a:rPr lang="en-US" dirty="0" smtClean="0"/>
              <a:t>6. If accept the offer noted in question 5, what is the new product mix and new optimal profit?</a:t>
            </a:r>
          </a:p>
          <a:p>
            <a:pPr>
              <a:buFontTx/>
              <a:buNone/>
            </a:pPr>
            <a:r>
              <a:rPr lang="en-US" b="1" dirty="0" smtClean="0"/>
              <a:t>	Answer: </a:t>
            </a:r>
          </a:p>
          <a:p>
            <a:r>
              <a:rPr lang="en-US" dirty="0" smtClean="0">
                <a:solidFill>
                  <a:srgbClr val="0000FF"/>
                </a:solidFill>
              </a:rPr>
              <a:t>New profit = old profit +(0.8-0.6)*500 </a:t>
            </a:r>
          </a:p>
          <a:p>
            <a:pPr>
              <a:buFontTx/>
              <a:buNone/>
            </a:pPr>
            <a:r>
              <a:rPr lang="en-US" dirty="0" smtClean="0">
                <a:solidFill>
                  <a:srgbClr val="0000FF"/>
                </a:solidFill>
              </a:rPr>
              <a:t>                       = 2766.67+100=2866.67</a:t>
            </a:r>
            <a:endParaRPr lang="en-US" dirty="0" smtClean="0"/>
          </a:p>
          <a:p>
            <a:r>
              <a:rPr lang="en-US" dirty="0" smtClean="0">
                <a:solidFill>
                  <a:srgbClr val="0000FF"/>
                </a:solidFill>
              </a:rPr>
              <a:t>To solve for the new product mix, reformulate LP </a:t>
            </a:r>
          </a:p>
          <a:p>
            <a:pPr>
              <a:buFontTx/>
              <a:buNone/>
            </a:pPr>
            <a:endParaRPr lang="en-US" dirty="0" smtClean="0">
              <a:solidFill>
                <a:srgbClr val="0000FF"/>
              </a:solidFill>
            </a:endParaRPr>
          </a:p>
        </p:txBody>
      </p:sp>
      <p:sp>
        <p:nvSpPr>
          <p:cNvPr id="184324" name="Text Box 4"/>
          <p:cNvSpPr txBox="1">
            <a:spLocks noChangeArrowheads="1"/>
          </p:cNvSpPr>
          <p:nvPr/>
        </p:nvSpPr>
        <p:spPr bwMode="auto">
          <a:xfrm>
            <a:off x="2438400" y="4191000"/>
            <a:ext cx="4410182" cy="1754326"/>
          </a:xfrm>
          <a:prstGeom prst="rect">
            <a:avLst/>
          </a:prstGeom>
          <a:solidFill>
            <a:srgbClr val="FFFF00"/>
          </a:solidFill>
          <a:ln w="9525">
            <a:solidFill>
              <a:schemeClr val="hlink"/>
            </a:solidFill>
            <a:miter lim="800000"/>
            <a:headEnd/>
            <a:tailEnd/>
          </a:ln>
          <a:effectLst>
            <a:outerShdw dist="107763" dir="2700000" algn="ctr" rotWithShape="0">
              <a:schemeClr val="bg2">
                <a:alpha val="50000"/>
              </a:schemeClr>
            </a:outerShdw>
          </a:effectLst>
        </p:spPr>
        <p:txBody>
          <a:bodyPr wrap="none">
            <a:spAutoFit/>
          </a:bodyPr>
          <a:lstStyle/>
          <a:p>
            <a:pPr>
              <a:defRPr/>
            </a:pPr>
            <a:r>
              <a:rPr lang="en-US">
                <a:latin typeface="Century Gothic" pitchFamily="34" charset="0"/>
              </a:rPr>
              <a:t>Max 3x1 +3x2+5x3 </a:t>
            </a:r>
            <a:r>
              <a:rPr lang="en-US">
                <a:solidFill>
                  <a:srgbClr val="FF3300"/>
                </a:solidFill>
                <a:latin typeface="Century Gothic" pitchFamily="34" charset="0"/>
              </a:rPr>
              <a:t>-500*0.6</a:t>
            </a:r>
          </a:p>
          <a:p>
            <a:pPr>
              <a:defRPr/>
            </a:pPr>
            <a:r>
              <a:rPr lang="en-US">
                <a:latin typeface="Century Gothic" pitchFamily="34" charset="0"/>
              </a:rPr>
              <a:t>s.t. </a:t>
            </a:r>
          </a:p>
          <a:p>
            <a:pPr>
              <a:defRPr/>
            </a:pPr>
            <a:r>
              <a:rPr lang="en-US">
                <a:latin typeface="Century Gothic" pitchFamily="34" charset="0"/>
              </a:rPr>
              <a:t>Plastic:  1.2 X1 + 1.7 X2 + 1.2 X3 </a:t>
            </a:r>
            <a:r>
              <a:rPr lang="en-US">
                <a:latin typeface="Century Gothic" pitchFamily="34" charset="0"/>
                <a:sym typeface="Symbol" pitchFamily="18" charset="2"/>
              </a:rPr>
              <a:t> 1,000</a:t>
            </a:r>
          </a:p>
          <a:p>
            <a:pPr>
              <a:defRPr/>
            </a:pPr>
            <a:r>
              <a:rPr lang="en-US">
                <a:latin typeface="Century Gothic" pitchFamily="34" charset="0"/>
                <a:sym typeface="Symbol" pitchFamily="18" charset="2"/>
              </a:rPr>
              <a:t>Chrome: 0.8 X1+ 0 X2 + 2.3 </a:t>
            </a:r>
            <a:r>
              <a:rPr lang="en-US">
                <a:latin typeface="Century Gothic" pitchFamily="34" charset="0"/>
              </a:rPr>
              <a:t>X3 </a:t>
            </a:r>
            <a:r>
              <a:rPr lang="en-US">
                <a:latin typeface="Century Gothic" pitchFamily="34" charset="0"/>
                <a:sym typeface="Symbol" pitchFamily="18" charset="2"/>
              </a:rPr>
              <a:t> 1,200</a:t>
            </a:r>
          </a:p>
          <a:p>
            <a:pPr>
              <a:defRPr/>
            </a:pPr>
            <a:r>
              <a:rPr lang="en-US">
                <a:latin typeface="Century Gothic" pitchFamily="34" charset="0"/>
                <a:sym typeface="Symbol" pitchFamily="18" charset="2"/>
              </a:rPr>
              <a:t>SS:        2.0 X1 + 3.0X2+4.5 </a:t>
            </a:r>
            <a:r>
              <a:rPr lang="en-US">
                <a:latin typeface="Century Gothic" pitchFamily="34" charset="0"/>
              </a:rPr>
              <a:t>X3 </a:t>
            </a:r>
            <a:r>
              <a:rPr lang="en-US">
                <a:latin typeface="Century Gothic" pitchFamily="34" charset="0"/>
                <a:sym typeface="Symbol" pitchFamily="18" charset="2"/>
              </a:rPr>
              <a:t> </a:t>
            </a:r>
            <a:r>
              <a:rPr lang="en-US">
                <a:solidFill>
                  <a:srgbClr val="FF3300"/>
                </a:solidFill>
                <a:latin typeface="Century Gothic" pitchFamily="34" charset="0"/>
                <a:sym typeface="Symbol" pitchFamily="18" charset="2"/>
              </a:rPr>
              <a:t>2,500</a:t>
            </a:r>
          </a:p>
          <a:p>
            <a:pPr>
              <a:defRPr/>
            </a:pPr>
            <a:r>
              <a:rPr lang="en-US">
                <a:latin typeface="Century Gothic" pitchFamily="34" charset="0"/>
                <a:sym typeface="Symbol" pitchFamily="18" charset="2"/>
              </a:rPr>
              <a:t>	 X1 , X2 , </a:t>
            </a:r>
            <a:r>
              <a:rPr lang="en-US">
                <a:latin typeface="Century Gothic" pitchFamily="34" charset="0"/>
              </a:rPr>
              <a:t>X3  </a:t>
            </a:r>
            <a:r>
              <a:rPr lang="en-US">
                <a:latin typeface="Century Gothic" pitchFamily="34" charset="0"/>
                <a:sym typeface="Symbol" pitchFamily="18" charset="2"/>
              </a:rPr>
              <a:t> 0</a:t>
            </a:r>
            <a:endParaRPr lang="en-US">
              <a:latin typeface="Century Gothic" pitchFamily="34" charset="0"/>
            </a:endParaRPr>
          </a:p>
        </p:txBody>
      </p:sp>
      <p:sp>
        <p:nvSpPr>
          <p:cNvPr id="2" name="Date Placeholder 1"/>
          <p:cNvSpPr>
            <a:spLocks noGrp="1"/>
          </p:cNvSpPr>
          <p:nvPr>
            <p:ph type="dt" sz="half" idx="10"/>
          </p:nvPr>
        </p:nvSpPr>
        <p:spPr/>
        <p:txBody>
          <a:bodyPr/>
          <a:lstStyle/>
          <a:p>
            <a:pPr>
              <a:defRPr/>
            </a:pPr>
            <a:r>
              <a:rPr lang="en-US" smtClean="0"/>
              <a:t>9/25/2013,        9/30/2013</a:t>
            </a:r>
            <a:endParaRPr lang="en-US"/>
          </a:p>
        </p:txBody>
      </p:sp>
      <p:sp>
        <p:nvSpPr>
          <p:cNvPr id="3" name="Footer Placeholder 2"/>
          <p:cNvSpPr>
            <a:spLocks noGrp="1"/>
          </p:cNvSpPr>
          <p:nvPr>
            <p:ph type="ftr" sz="quarter" idx="12"/>
          </p:nvPr>
        </p:nvSpPr>
        <p:spPr/>
        <p:txBody>
          <a:bodyPr/>
          <a:lstStyle/>
          <a:p>
            <a:pPr>
              <a:defRPr/>
            </a:pPr>
            <a:r>
              <a:rPr lang="en-US" smtClean="0"/>
              <a:t>Professor Dong, Washington University in St. Louis, MO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23">
                                            <p:txEl>
                                              <p:pRg st="2" end="2"/>
                                            </p:txEl>
                                          </p:spTgt>
                                        </p:tgtEl>
                                        <p:attrNameLst>
                                          <p:attrName>style.visibility</p:attrName>
                                        </p:attrNameLst>
                                      </p:cBhvr>
                                      <p:to>
                                        <p:strVal val="visible"/>
                                      </p:to>
                                    </p:set>
                                    <p:animEffect transition="in" filter="dissolve">
                                      <p:cBhvr>
                                        <p:cTn id="7" dur="500"/>
                                        <p:tgtEl>
                                          <p:spTgt spid="1843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23">
                                            <p:txEl>
                                              <p:pRg st="3" end="3"/>
                                            </p:txEl>
                                          </p:spTgt>
                                        </p:tgtEl>
                                        <p:attrNameLst>
                                          <p:attrName>style.visibility</p:attrName>
                                        </p:attrNameLst>
                                      </p:cBhvr>
                                      <p:to>
                                        <p:strVal val="visible"/>
                                      </p:to>
                                    </p:set>
                                    <p:animEffect transition="in" filter="dissolve">
                                      <p:cBhvr>
                                        <p:cTn id="12" dur="500"/>
                                        <p:tgtEl>
                                          <p:spTgt spid="1843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4323">
                                            <p:txEl>
                                              <p:pRg st="4" end="4"/>
                                            </p:txEl>
                                          </p:spTgt>
                                        </p:tgtEl>
                                        <p:attrNameLst>
                                          <p:attrName>style.visibility</p:attrName>
                                        </p:attrNameLst>
                                      </p:cBhvr>
                                      <p:to>
                                        <p:strVal val="visible"/>
                                      </p:to>
                                    </p:set>
                                    <p:animEffect transition="in" filter="dissolve">
                                      <p:cBhvr>
                                        <p:cTn id="17" dur="500"/>
                                        <p:tgtEl>
                                          <p:spTgt spid="184323">
                                            <p:txEl>
                                              <p:pRg st="4" end="4"/>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84324"/>
                                        </p:tgtEl>
                                        <p:attrNameLst>
                                          <p:attrName>style.visibility</p:attrName>
                                        </p:attrNameLst>
                                      </p:cBhvr>
                                      <p:to>
                                        <p:strVal val="visible"/>
                                      </p:to>
                                    </p:set>
                                    <p:animEffect transition="in" filter="dissolve">
                                      <p:cBhvr>
                                        <p:cTn id="20" dur="500"/>
                                        <p:tgtEl>
                                          <p:spTgt spid="184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P spid="1843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1"/>
          </p:nvPr>
        </p:nvSpPr>
        <p:spPr>
          <a:noFill/>
        </p:spPr>
        <p:txBody>
          <a:bodyPr/>
          <a:lstStyle/>
          <a:p>
            <a:endParaRPr lang="en-US" smtClean="0"/>
          </a:p>
          <a:p>
            <a:fld id="{DB016787-81E7-460F-8489-4951D9638A5B}" type="slidenum">
              <a:rPr lang="en-US" smtClean="0"/>
              <a:pPr/>
              <a:t>6</a:t>
            </a:fld>
            <a:endParaRPr lang="en-US" smtClean="0"/>
          </a:p>
        </p:txBody>
      </p:sp>
      <p:sp>
        <p:nvSpPr>
          <p:cNvPr id="7171" name="Rectangle 2"/>
          <p:cNvSpPr>
            <a:spLocks noGrp="1" noChangeArrowheads="1"/>
          </p:cNvSpPr>
          <p:nvPr>
            <p:ph type="title"/>
          </p:nvPr>
        </p:nvSpPr>
        <p:spPr/>
        <p:txBody>
          <a:bodyPr/>
          <a:lstStyle/>
          <a:p>
            <a:r>
              <a:rPr lang="en-US" smtClean="0"/>
              <a:t>Case Questions</a:t>
            </a:r>
          </a:p>
        </p:txBody>
      </p:sp>
      <p:sp>
        <p:nvSpPr>
          <p:cNvPr id="174083" name="Rectangle 3"/>
          <p:cNvSpPr>
            <a:spLocks noGrp="1" noChangeArrowheads="1"/>
          </p:cNvSpPr>
          <p:nvPr>
            <p:ph type="body" idx="1"/>
          </p:nvPr>
        </p:nvSpPr>
        <p:spPr>
          <a:xfrm>
            <a:off x="685800" y="1219200"/>
            <a:ext cx="8229600" cy="5181600"/>
          </a:xfrm>
        </p:spPr>
        <p:txBody>
          <a:bodyPr/>
          <a:lstStyle/>
          <a:p>
            <a:pPr marL="381000" indent="-381000">
              <a:buFontTx/>
              <a:buNone/>
            </a:pPr>
            <a:r>
              <a:rPr lang="en-US" sz="1800" dirty="0" smtClean="0"/>
              <a:t>7. Should </a:t>
            </a:r>
            <a:r>
              <a:rPr lang="en-US" sz="1800" dirty="0" err="1" smtClean="0"/>
              <a:t>Parket</a:t>
            </a:r>
            <a:r>
              <a:rPr lang="en-US" sz="1800" dirty="0" smtClean="0"/>
              <a:t> Sister accept the offer of additional plastic at a price of $1.00 over its usual cost of $5.00 per ounce in lot sizes 500 ounces? </a:t>
            </a:r>
          </a:p>
          <a:p>
            <a:pPr marL="381000" indent="-381000">
              <a:buFontTx/>
              <a:buNone/>
            </a:pPr>
            <a:r>
              <a:rPr lang="en-US" sz="1800" dirty="0" smtClean="0"/>
              <a:t>	</a:t>
            </a:r>
            <a:r>
              <a:rPr lang="en-US" sz="1800" b="1" dirty="0" smtClean="0"/>
              <a:t>Answer:</a:t>
            </a:r>
            <a:r>
              <a:rPr lang="en-US" sz="1800" dirty="0" smtClean="0"/>
              <a:t> </a:t>
            </a:r>
          </a:p>
          <a:p>
            <a:pPr marL="381000" indent="-381000"/>
            <a:r>
              <a:rPr lang="en-US" sz="1600" dirty="0" smtClean="0">
                <a:solidFill>
                  <a:srgbClr val="0000FF"/>
                </a:solidFill>
              </a:rPr>
              <a:t>Since allowable increases of plastic constraint is 200, we can use the shadow price to evaluate the contribution of the first 200 oz.</a:t>
            </a:r>
          </a:p>
          <a:p>
            <a:pPr marL="381000" indent="-381000"/>
            <a:r>
              <a:rPr lang="en-US" sz="1600" dirty="0" smtClean="0">
                <a:solidFill>
                  <a:srgbClr val="0000FF"/>
                </a:solidFill>
              </a:rPr>
              <a:t>Since 1.00&lt;1.167, accept the first 200 oz. </a:t>
            </a:r>
          </a:p>
          <a:p>
            <a:pPr marL="381000" indent="-381000"/>
            <a:r>
              <a:rPr lang="en-US" sz="1600" dirty="0" smtClean="0">
                <a:solidFill>
                  <a:srgbClr val="0000FF"/>
                </a:solidFill>
              </a:rPr>
              <a:t>Need to reformulate LP to evaluate the next 300 oz.</a:t>
            </a:r>
          </a:p>
          <a:p>
            <a:pPr marL="381000" indent="-381000">
              <a:buFontTx/>
              <a:buNone/>
            </a:pPr>
            <a:endParaRPr lang="en-US" sz="1600" dirty="0" smtClean="0">
              <a:solidFill>
                <a:srgbClr val="0000FF"/>
              </a:solidFill>
              <a:latin typeface="Lucida Sans" pitchFamily="34" charset="0"/>
            </a:endParaRPr>
          </a:p>
          <a:p>
            <a:pPr marL="381000" indent="-381000">
              <a:buFontTx/>
              <a:buNone/>
            </a:pPr>
            <a:r>
              <a:rPr lang="en-US" sz="1800" dirty="0" smtClean="0"/>
              <a:t>8. An offer of additional plastic at a price of $1.00 over its usual cost of $5.00 per ounce in lot sizes 100 ounces. How many lots (if any) should </a:t>
            </a:r>
            <a:r>
              <a:rPr lang="en-US" sz="1800" dirty="0" err="1" smtClean="0"/>
              <a:t>Parket</a:t>
            </a:r>
            <a:r>
              <a:rPr lang="en-US" sz="1800" dirty="0" smtClean="0"/>
              <a:t> Sisters buy? What is the optimal product mix if the company buys these lots, and what is the optimal profit?</a:t>
            </a:r>
          </a:p>
          <a:p>
            <a:pPr marL="381000" indent="-381000">
              <a:buFontTx/>
              <a:buNone/>
            </a:pPr>
            <a:r>
              <a:rPr lang="en-US" sz="1800" dirty="0" smtClean="0"/>
              <a:t>	</a:t>
            </a:r>
            <a:r>
              <a:rPr lang="en-US" sz="1800" b="1" dirty="0" smtClean="0"/>
              <a:t>Answer:</a:t>
            </a:r>
          </a:p>
          <a:p>
            <a:pPr marL="381000" indent="-381000"/>
            <a:r>
              <a:rPr lang="en-US" sz="1400" dirty="0" smtClean="0">
                <a:solidFill>
                  <a:srgbClr val="0000FF"/>
                </a:solidFill>
              </a:rPr>
              <a:t>We can answer for the first 200 </a:t>
            </a:r>
            <a:r>
              <a:rPr lang="en-US" sz="1400" dirty="0" err="1" smtClean="0">
                <a:solidFill>
                  <a:srgbClr val="0000FF"/>
                </a:solidFill>
              </a:rPr>
              <a:t>oz</a:t>
            </a:r>
            <a:r>
              <a:rPr lang="en-US" sz="1400" dirty="0" smtClean="0">
                <a:solidFill>
                  <a:srgbClr val="0000FF"/>
                </a:solidFill>
              </a:rPr>
              <a:t>: new profit =2766.67+200*(1.167-1)=2800.</a:t>
            </a:r>
          </a:p>
          <a:p>
            <a:pPr marL="381000" indent="-381000"/>
            <a:r>
              <a:rPr lang="en-US" sz="1400" dirty="0" smtClean="0">
                <a:solidFill>
                  <a:srgbClr val="0000FF"/>
                </a:solidFill>
              </a:rPr>
              <a:t>To find the optimal number of lots of additional plastic to purchase, we need to reformulate LP by </a:t>
            </a:r>
            <a:r>
              <a:rPr lang="en-US" sz="1400" b="1" dirty="0" smtClean="0">
                <a:solidFill>
                  <a:srgbClr val="0000FF"/>
                </a:solidFill>
              </a:rPr>
              <a:t>introducing a new decision variable y</a:t>
            </a:r>
            <a:r>
              <a:rPr lang="en-US" sz="1400" dirty="0" smtClean="0">
                <a:solidFill>
                  <a:srgbClr val="0000FF"/>
                </a:solidFill>
              </a:rPr>
              <a:t> </a:t>
            </a:r>
            <a:r>
              <a:rPr lang="en-US" sz="1400" b="1" dirty="0" smtClean="0">
                <a:solidFill>
                  <a:srgbClr val="0000FF"/>
                </a:solidFill>
              </a:rPr>
              <a:t>=# of additional lots of plastic to purchase. The new objective function becomes </a:t>
            </a:r>
          </a:p>
          <a:p>
            <a:pPr marL="0" indent="0">
              <a:buNone/>
            </a:pPr>
            <a:r>
              <a:rPr lang="en-US" sz="1400" b="1" dirty="0">
                <a:solidFill>
                  <a:srgbClr val="0000FF"/>
                </a:solidFill>
              </a:rPr>
              <a:t>	</a:t>
            </a:r>
            <a:r>
              <a:rPr lang="en-US" sz="1400" b="1" dirty="0" smtClean="0">
                <a:solidFill>
                  <a:srgbClr val="0000FF"/>
                </a:solidFill>
              </a:rPr>
              <a:t>	MAX 3</a:t>
            </a:r>
            <a:r>
              <a:rPr lang="en-US" sz="1400" dirty="0" smtClean="0">
                <a:solidFill>
                  <a:srgbClr val="0000FF"/>
                </a:solidFill>
              </a:rPr>
              <a:t>x1 +3x2 +5x3 -100 y </a:t>
            </a:r>
          </a:p>
          <a:p>
            <a:pPr marL="0" indent="0">
              <a:buNone/>
            </a:pPr>
            <a:r>
              <a:rPr lang="en-US" sz="1400" dirty="0" smtClean="0">
                <a:solidFill>
                  <a:srgbClr val="0000FF"/>
                </a:solidFill>
              </a:rPr>
              <a:t>       We also need to </a:t>
            </a:r>
            <a:r>
              <a:rPr lang="en-US" sz="1400" b="1" dirty="0" smtClean="0">
                <a:solidFill>
                  <a:srgbClr val="0000FF"/>
                </a:solidFill>
              </a:rPr>
              <a:t>change the plastic constraint (other constraints remain the same) to </a:t>
            </a:r>
          </a:p>
          <a:p>
            <a:pPr marL="0" indent="0">
              <a:buNone/>
            </a:pPr>
            <a:r>
              <a:rPr lang="en-US" sz="1400" b="1" dirty="0">
                <a:solidFill>
                  <a:srgbClr val="0000FF"/>
                </a:solidFill>
              </a:rPr>
              <a:t> </a:t>
            </a:r>
            <a:r>
              <a:rPr lang="en-US" sz="1400" b="1" dirty="0" smtClean="0">
                <a:solidFill>
                  <a:srgbClr val="0000FF"/>
                </a:solidFill>
              </a:rPr>
              <a:t>                		1.2 </a:t>
            </a:r>
            <a:r>
              <a:rPr lang="en-US" sz="1400" b="1" dirty="0">
                <a:solidFill>
                  <a:srgbClr val="0000FF"/>
                </a:solidFill>
              </a:rPr>
              <a:t>X1 + 1.7 X2 + 1.2 X3 </a:t>
            </a:r>
            <a:r>
              <a:rPr lang="en-US" sz="1400" b="1" dirty="0">
                <a:solidFill>
                  <a:srgbClr val="0000FF"/>
                </a:solidFill>
                <a:sym typeface="Symbol" pitchFamily="18" charset="2"/>
              </a:rPr>
              <a:t> </a:t>
            </a:r>
            <a:r>
              <a:rPr lang="en-US" sz="1400" b="1" dirty="0" smtClean="0">
                <a:solidFill>
                  <a:srgbClr val="0000FF"/>
                </a:solidFill>
                <a:sym typeface="Symbol" pitchFamily="18" charset="2"/>
              </a:rPr>
              <a:t>1,000+100y</a:t>
            </a:r>
            <a:endParaRPr lang="en-US" sz="1400" b="1" dirty="0">
              <a:solidFill>
                <a:srgbClr val="0000FF"/>
              </a:solidFill>
            </a:endParaRPr>
          </a:p>
          <a:p>
            <a:pPr marL="381000" indent="-381000">
              <a:buFontTx/>
              <a:buNone/>
            </a:pPr>
            <a:endParaRPr 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083">
                                            <p:txEl>
                                              <p:pRg st="2" end="2"/>
                                            </p:txEl>
                                          </p:spTgt>
                                        </p:tgtEl>
                                        <p:attrNameLst>
                                          <p:attrName>style.visibility</p:attrName>
                                        </p:attrNameLst>
                                      </p:cBhvr>
                                      <p:to>
                                        <p:strVal val="visible"/>
                                      </p:to>
                                    </p:set>
                                    <p:animEffect transition="in" filter="dissolve">
                                      <p:cBhvr>
                                        <p:cTn id="7" dur="500"/>
                                        <p:tgtEl>
                                          <p:spTgt spid="1740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083">
                                            <p:txEl>
                                              <p:pRg st="3" end="3"/>
                                            </p:txEl>
                                          </p:spTgt>
                                        </p:tgtEl>
                                        <p:attrNameLst>
                                          <p:attrName>style.visibility</p:attrName>
                                        </p:attrNameLst>
                                      </p:cBhvr>
                                      <p:to>
                                        <p:strVal val="visible"/>
                                      </p:to>
                                    </p:set>
                                    <p:animEffect transition="in" filter="dissolve">
                                      <p:cBhvr>
                                        <p:cTn id="12" dur="500"/>
                                        <p:tgtEl>
                                          <p:spTgt spid="1740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083">
                                            <p:txEl>
                                              <p:pRg st="4" end="4"/>
                                            </p:txEl>
                                          </p:spTgt>
                                        </p:tgtEl>
                                        <p:attrNameLst>
                                          <p:attrName>style.visibility</p:attrName>
                                        </p:attrNameLst>
                                      </p:cBhvr>
                                      <p:to>
                                        <p:strVal val="visible"/>
                                      </p:to>
                                    </p:set>
                                    <p:animEffect transition="in" filter="dissolve">
                                      <p:cBhvr>
                                        <p:cTn id="17" dur="500"/>
                                        <p:tgtEl>
                                          <p:spTgt spid="1740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4083">
                                            <p:txEl>
                                              <p:pRg st="8" end="8"/>
                                            </p:txEl>
                                          </p:spTgt>
                                        </p:tgtEl>
                                        <p:attrNameLst>
                                          <p:attrName>style.visibility</p:attrName>
                                        </p:attrNameLst>
                                      </p:cBhvr>
                                      <p:to>
                                        <p:strVal val="visible"/>
                                      </p:to>
                                    </p:set>
                                    <p:animEffect transition="in" filter="dissolve">
                                      <p:cBhvr>
                                        <p:cTn id="22" dur="500"/>
                                        <p:tgtEl>
                                          <p:spTgt spid="17408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4083">
                                            <p:txEl>
                                              <p:pRg st="9" end="9"/>
                                            </p:txEl>
                                          </p:spTgt>
                                        </p:tgtEl>
                                        <p:attrNameLst>
                                          <p:attrName>style.visibility</p:attrName>
                                        </p:attrNameLst>
                                      </p:cBhvr>
                                      <p:to>
                                        <p:strVal val="visible"/>
                                      </p:to>
                                    </p:set>
                                    <p:animEffect transition="in" filter="dissolve">
                                      <p:cBhvr>
                                        <p:cTn id="27" dur="500"/>
                                        <p:tgtEl>
                                          <p:spTgt spid="17408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4083">
                                            <p:txEl>
                                              <p:pRg st="10" end="10"/>
                                            </p:txEl>
                                          </p:spTgt>
                                        </p:tgtEl>
                                        <p:attrNameLst>
                                          <p:attrName>style.visibility</p:attrName>
                                        </p:attrNameLst>
                                      </p:cBhvr>
                                      <p:to>
                                        <p:strVal val="visible"/>
                                      </p:to>
                                    </p:set>
                                    <p:animEffect transition="in" filter="dissolve">
                                      <p:cBhvr>
                                        <p:cTn id="32" dur="500"/>
                                        <p:tgtEl>
                                          <p:spTgt spid="17408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4083">
                                            <p:txEl>
                                              <p:pRg st="11" end="11"/>
                                            </p:txEl>
                                          </p:spTgt>
                                        </p:tgtEl>
                                        <p:attrNameLst>
                                          <p:attrName>style.visibility</p:attrName>
                                        </p:attrNameLst>
                                      </p:cBhvr>
                                      <p:to>
                                        <p:strVal val="visible"/>
                                      </p:to>
                                    </p:set>
                                    <p:animEffect transition="in" filter="dissolve">
                                      <p:cBhvr>
                                        <p:cTn id="37" dur="500"/>
                                        <p:tgtEl>
                                          <p:spTgt spid="17408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4083">
                                            <p:txEl>
                                              <p:pRg st="12" end="12"/>
                                            </p:txEl>
                                          </p:spTgt>
                                        </p:tgtEl>
                                        <p:attrNameLst>
                                          <p:attrName>style.visibility</p:attrName>
                                        </p:attrNameLst>
                                      </p:cBhvr>
                                      <p:to>
                                        <p:strVal val="visible"/>
                                      </p:to>
                                    </p:set>
                                    <p:animEffect transition="in" filter="dissolve">
                                      <p:cBhvr>
                                        <p:cTn id="42" dur="500"/>
                                        <p:tgtEl>
                                          <p:spTgt spid="174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1"/>
          </p:nvPr>
        </p:nvSpPr>
        <p:spPr>
          <a:noFill/>
        </p:spPr>
        <p:txBody>
          <a:bodyPr/>
          <a:lstStyle/>
          <a:p>
            <a:endParaRPr lang="en-US" smtClean="0"/>
          </a:p>
          <a:p>
            <a:fld id="{E9E5681F-AD99-4AB5-988F-8BBDB50408AC}" type="slidenum">
              <a:rPr lang="en-US" smtClean="0"/>
              <a:pPr/>
              <a:t>7</a:t>
            </a:fld>
            <a:endParaRPr lang="en-US" smtClean="0"/>
          </a:p>
        </p:txBody>
      </p:sp>
      <p:sp>
        <p:nvSpPr>
          <p:cNvPr id="8195" name="Rectangle 2"/>
          <p:cNvSpPr>
            <a:spLocks noGrp="1" noChangeArrowheads="1"/>
          </p:cNvSpPr>
          <p:nvPr>
            <p:ph type="title"/>
          </p:nvPr>
        </p:nvSpPr>
        <p:spPr/>
        <p:txBody>
          <a:bodyPr/>
          <a:lstStyle/>
          <a:p>
            <a:r>
              <a:rPr lang="en-US" smtClean="0"/>
              <a:t>Case Questions</a:t>
            </a:r>
          </a:p>
        </p:txBody>
      </p:sp>
      <p:sp>
        <p:nvSpPr>
          <p:cNvPr id="8196" name="Rectangle 3"/>
          <p:cNvSpPr>
            <a:spLocks noGrp="1" noChangeArrowheads="1"/>
          </p:cNvSpPr>
          <p:nvPr>
            <p:ph type="body" idx="1"/>
          </p:nvPr>
        </p:nvSpPr>
        <p:spPr>
          <a:xfrm>
            <a:off x="685800" y="1371600"/>
            <a:ext cx="7772400" cy="4876800"/>
          </a:xfrm>
        </p:spPr>
        <p:txBody>
          <a:bodyPr/>
          <a:lstStyle/>
          <a:p>
            <a:pPr>
              <a:buFontTx/>
              <a:buNone/>
            </a:pPr>
            <a:r>
              <a:rPr lang="en-US" sz="2000" smtClean="0"/>
              <a:t>9. Parket Sisters has an opportunity to sell some of its plastic for $6.50 per ounce to another company, who wants to buy 300 ounces of plastic. Should Parket Sister sell? What happens to the product mix and overall profit if it does sell?</a:t>
            </a:r>
          </a:p>
          <a:p>
            <a:pPr>
              <a:buFontTx/>
              <a:buNone/>
            </a:pPr>
            <a:endParaRPr lang="en-US" sz="2000" smtClean="0"/>
          </a:p>
          <a:p>
            <a:pPr>
              <a:buFontTx/>
              <a:buNone/>
            </a:pPr>
            <a:endParaRPr lang="en-US" sz="2000" smtClean="0"/>
          </a:p>
          <a:p>
            <a:pPr>
              <a:buFontTx/>
              <a:buNone/>
            </a:pPr>
            <a:endParaRPr lang="en-US" sz="2000" smtClean="0"/>
          </a:p>
          <a:p>
            <a:pPr>
              <a:buFontTx/>
              <a:buNone/>
            </a:pPr>
            <a:endParaRPr lang="en-US" sz="2000" smtClean="0"/>
          </a:p>
          <a:p>
            <a:pPr>
              <a:buFontTx/>
              <a:buNone/>
            </a:pPr>
            <a:r>
              <a:rPr lang="en-US" sz="2000" smtClean="0"/>
              <a:t>10. The chrome supplier can send only 1000 ounces of chrome this week instead of 1200 ounces. What will happen to the optimal product mix and optimal profit?</a:t>
            </a:r>
          </a:p>
          <a:p>
            <a:pPr>
              <a:buFontTx/>
              <a:buNone/>
            </a:pPr>
            <a:endParaRPr lang="en-US" sz="2000" smtClean="0"/>
          </a:p>
          <a:p>
            <a:pPr>
              <a:buFontTx/>
              <a:buNone/>
            </a:pPr>
            <a:endParaRPr lang="en-US" sz="2000" smtClean="0"/>
          </a:p>
        </p:txBody>
      </p:sp>
      <p:sp>
        <p:nvSpPr>
          <p:cNvPr id="2" name="Date Placeholder 1"/>
          <p:cNvSpPr>
            <a:spLocks noGrp="1"/>
          </p:cNvSpPr>
          <p:nvPr>
            <p:ph type="dt" sz="half" idx="10"/>
          </p:nvPr>
        </p:nvSpPr>
        <p:spPr/>
        <p:txBody>
          <a:bodyPr/>
          <a:lstStyle/>
          <a:p>
            <a:pPr>
              <a:defRPr/>
            </a:pPr>
            <a:r>
              <a:rPr lang="en-US" smtClean="0"/>
              <a:t>9/25/2013,        9/30/2013</a:t>
            </a:r>
            <a:endParaRPr lang="en-US"/>
          </a:p>
        </p:txBody>
      </p:sp>
      <p:sp>
        <p:nvSpPr>
          <p:cNvPr id="3" name="Footer Placeholder 2"/>
          <p:cNvSpPr>
            <a:spLocks noGrp="1"/>
          </p:cNvSpPr>
          <p:nvPr>
            <p:ph type="ftr" sz="quarter" idx="12"/>
          </p:nvPr>
        </p:nvSpPr>
        <p:spPr/>
        <p:txBody>
          <a:bodyPr/>
          <a:lstStyle/>
          <a:p>
            <a:pPr>
              <a:defRPr/>
            </a:pPr>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1"/>
          </p:nvPr>
        </p:nvSpPr>
        <p:spPr>
          <a:noFill/>
        </p:spPr>
        <p:txBody>
          <a:bodyPr/>
          <a:lstStyle/>
          <a:p>
            <a:endParaRPr lang="en-US" smtClean="0"/>
          </a:p>
          <a:p>
            <a:fld id="{FC428F35-9DC8-426E-AB1C-B15FD04C8652}" type="slidenum">
              <a:rPr lang="en-US" smtClean="0"/>
              <a:pPr/>
              <a:t>8</a:t>
            </a:fld>
            <a:endParaRPr lang="en-US" smtClean="0"/>
          </a:p>
        </p:txBody>
      </p:sp>
      <p:sp>
        <p:nvSpPr>
          <p:cNvPr id="9219" name="Rectangle 2"/>
          <p:cNvSpPr>
            <a:spLocks noGrp="1" noChangeArrowheads="1"/>
          </p:cNvSpPr>
          <p:nvPr>
            <p:ph type="title"/>
          </p:nvPr>
        </p:nvSpPr>
        <p:spPr/>
        <p:txBody>
          <a:bodyPr/>
          <a:lstStyle/>
          <a:p>
            <a:r>
              <a:rPr lang="en-US" smtClean="0"/>
              <a:t>Case Questions</a:t>
            </a:r>
          </a:p>
        </p:txBody>
      </p:sp>
      <p:sp>
        <p:nvSpPr>
          <p:cNvPr id="9220" name="Rectangle 3"/>
          <p:cNvSpPr>
            <a:spLocks noGrp="1" noChangeArrowheads="1"/>
          </p:cNvSpPr>
          <p:nvPr>
            <p:ph type="body" idx="1"/>
          </p:nvPr>
        </p:nvSpPr>
        <p:spPr/>
        <p:txBody>
          <a:bodyPr/>
          <a:lstStyle/>
          <a:p>
            <a:pPr>
              <a:buFontTx/>
              <a:buNone/>
            </a:pPr>
            <a:r>
              <a:rPr lang="en-US" sz="2000" smtClean="0"/>
              <a:t>11. A new design of the mechanical pencil requires 1.1 ounces of plastic, 2.0 ounces of chrome, and 2.0 ounces of stainless steel. If the company can sell one of these pencils at a net profit of $3.00, should it approve the new design?</a:t>
            </a:r>
          </a:p>
          <a:p>
            <a:pPr>
              <a:buFontTx/>
              <a:buNone/>
            </a:pPr>
            <a:endParaRPr lang="en-US" sz="2000" smtClean="0"/>
          </a:p>
          <a:p>
            <a:pPr>
              <a:buFontTx/>
              <a:buNone/>
            </a:pPr>
            <a:endParaRPr lang="en-US" sz="2000" smtClean="0"/>
          </a:p>
          <a:p>
            <a:pPr>
              <a:buFontTx/>
              <a:buNone/>
            </a:pPr>
            <a:endParaRPr lang="en-US" sz="2000" smtClean="0"/>
          </a:p>
          <a:p>
            <a:pPr>
              <a:buFontTx/>
              <a:buNone/>
            </a:pPr>
            <a:r>
              <a:rPr lang="en-US" sz="2000" smtClean="0"/>
              <a:t>12. If the per unit profit on ballpoint pens decreases to $2.50, what is the optimal product mix and the total profit?</a:t>
            </a:r>
          </a:p>
          <a:p>
            <a:pPr>
              <a:buFontTx/>
              <a:buNone/>
            </a:pPr>
            <a:endParaRPr lang="en-US" sz="2000" smtClean="0"/>
          </a:p>
          <a:p>
            <a:pPr>
              <a:buFontTx/>
              <a:buNone/>
            </a:pPr>
            <a:endParaRPr lang="en-US" sz="2000" smtClean="0"/>
          </a:p>
          <a:p>
            <a:pPr>
              <a:buFontTx/>
              <a:buNone/>
            </a:pPr>
            <a:endParaRPr lang="en-US" sz="2000" smtClean="0"/>
          </a:p>
          <a:p>
            <a:pPr>
              <a:buFontTx/>
              <a:buNone/>
            </a:pPr>
            <a:endParaRPr lang="en-US" sz="2000" smtClean="0"/>
          </a:p>
          <a:p>
            <a:pPr>
              <a:buFontTx/>
              <a:buNone/>
            </a:pPr>
            <a:endParaRPr lang="en-US" sz="2000" smtClean="0"/>
          </a:p>
        </p:txBody>
      </p:sp>
      <p:sp>
        <p:nvSpPr>
          <p:cNvPr id="2" name="Date Placeholder 1"/>
          <p:cNvSpPr>
            <a:spLocks noGrp="1"/>
          </p:cNvSpPr>
          <p:nvPr>
            <p:ph type="dt" sz="half" idx="10"/>
          </p:nvPr>
        </p:nvSpPr>
        <p:spPr/>
        <p:txBody>
          <a:bodyPr/>
          <a:lstStyle/>
          <a:p>
            <a:pPr>
              <a:defRPr/>
            </a:pPr>
            <a:r>
              <a:rPr lang="en-US" smtClean="0"/>
              <a:t>9/25/2013,        9/30/2013</a:t>
            </a:r>
            <a:endParaRPr lang="en-US"/>
          </a:p>
        </p:txBody>
      </p:sp>
      <p:sp>
        <p:nvSpPr>
          <p:cNvPr id="3" name="Footer Placeholder 2"/>
          <p:cNvSpPr>
            <a:spLocks noGrp="1"/>
          </p:cNvSpPr>
          <p:nvPr>
            <p:ph type="ftr" sz="quarter" idx="12"/>
          </p:nvPr>
        </p:nvSpPr>
        <p:spPr/>
        <p:txBody>
          <a:bodyPr/>
          <a:lstStyle/>
          <a:p>
            <a:pPr>
              <a:defRPr/>
            </a:pPr>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1"/>
          </p:nvPr>
        </p:nvSpPr>
        <p:spPr>
          <a:noFill/>
        </p:spPr>
        <p:txBody>
          <a:bodyPr/>
          <a:lstStyle/>
          <a:p>
            <a:endParaRPr lang="en-US" smtClean="0"/>
          </a:p>
          <a:p>
            <a:fld id="{A165FB41-A7D4-4B4C-9735-BC6EC472C4A7}" type="slidenum">
              <a:rPr lang="en-US" smtClean="0"/>
              <a:pPr/>
              <a:t>9</a:t>
            </a:fld>
            <a:endParaRPr lang="en-US" smtClean="0"/>
          </a:p>
        </p:txBody>
      </p:sp>
      <p:sp>
        <p:nvSpPr>
          <p:cNvPr id="10243" name="Rectangle 2"/>
          <p:cNvSpPr>
            <a:spLocks noGrp="1" noChangeArrowheads="1"/>
          </p:cNvSpPr>
          <p:nvPr>
            <p:ph type="title"/>
          </p:nvPr>
        </p:nvSpPr>
        <p:spPr/>
        <p:txBody>
          <a:bodyPr/>
          <a:lstStyle/>
          <a:p>
            <a:r>
              <a:rPr lang="en-US" smtClean="0"/>
              <a:t>Case Questions</a:t>
            </a:r>
          </a:p>
        </p:txBody>
      </p:sp>
      <p:sp>
        <p:nvSpPr>
          <p:cNvPr id="10244" name="Rectangle 3"/>
          <p:cNvSpPr>
            <a:spLocks noGrp="1" noChangeArrowheads="1"/>
          </p:cNvSpPr>
          <p:nvPr>
            <p:ph type="body" idx="1"/>
          </p:nvPr>
        </p:nvSpPr>
        <p:spPr>
          <a:xfrm>
            <a:off x="685800" y="1371600"/>
            <a:ext cx="7772400" cy="4800600"/>
          </a:xfrm>
        </p:spPr>
        <p:txBody>
          <a:bodyPr/>
          <a:lstStyle/>
          <a:p>
            <a:pPr>
              <a:buFontTx/>
              <a:buNone/>
            </a:pPr>
            <a:r>
              <a:rPr lang="en-US" sz="2000" smtClean="0"/>
              <a:t>13. A new felt tip pen requires 1.8 ounces of plastic, 0.5 ounces of chrome, and 1.3 ounces of stainless steel. What profit must this product generate in order to make it worthwhile to produce?</a:t>
            </a:r>
          </a:p>
          <a:p>
            <a:pPr>
              <a:buFontTx/>
              <a:buNone/>
            </a:pPr>
            <a:endParaRPr lang="en-US" sz="2000" smtClean="0"/>
          </a:p>
          <a:p>
            <a:pPr>
              <a:buFontTx/>
              <a:buNone/>
            </a:pPr>
            <a:endParaRPr lang="en-US" sz="2000" smtClean="0"/>
          </a:p>
          <a:p>
            <a:pPr>
              <a:buFontTx/>
              <a:buNone/>
            </a:pPr>
            <a:endParaRPr lang="en-US" sz="2000" smtClean="0"/>
          </a:p>
          <a:p>
            <a:pPr>
              <a:buFontTx/>
              <a:buNone/>
            </a:pPr>
            <a:r>
              <a:rPr lang="en-US" sz="2000" smtClean="0"/>
              <a:t>14. What must be the minimum per-unit profit of mechanical pencils be in order to make them worthwhile to produce?</a:t>
            </a:r>
          </a:p>
          <a:p>
            <a:pPr>
              <a:buFontTx/>
              <a:buNone/>
            </a:pPr>
            <a:r>
              <a:rPr lang="en-US" sz="2000" smtClean="0"/>
              <a:t>	</a:t>
            </a:r>
            <a:r>
              <a:rPr lang="en-US" sz="2000" b="1" smtClean="0"/>
              <a:t>Answer:</a:t>
            </a:r>
          </a:p>
          <a:p>
            <a:r>
              <a:rPr lang="en-US" sz="2000" smtClean="0">
                <a:solidFill>
                  <a:srgbClr val="0000FF"/>
                </a:solidFill>
              </a:rPr>
              <a:t>We use reduced cost of mechanical pencil, -1.38 to answer this question. </a:t>
            </a:r>
          </a:p>
          <a:p>
            <a:r>
              <a:rPr lang="en-US" sz="2000" smtClean="0">
                <a:solidFill>
                  <a:srgbClr val="0000FF"/>
                </a:solidFill>
              </a:rPr>
              <a:t>The mechanical pencil should have a per-unit profit of at least $4.38 ($3.00 plus $1.38).</a:t>
            </a:r>
          </a:p>
          <a:p>
            <a:pPr>
              <a:buFontTx/>
              <a:buNone/>
            </a:pPr>
            <a:r>
              <a:rPr lang="en-US" sz="2000" smtClean="0">
                <a:solidFill>
                  <a:srgbClr val="0000FF"/>
                </a:solidFill>
              </a:rPr>
              <a:t>	</a:t>
            </a:r>
            <a:endParaRPr lang="en-US" sz="2000" smtClean="0"/>
          </a:p>
          <a:p>
            <a:pPr>
              <a:buFontTx/>
              <a:buNone/>
            </a:pPr>
            <a:r>
              <a:rPr lang="en-US" sz="2000" b="1" smtClean="0"/>
              <a:t>	</a:t>
            </a:r>
          </a:p>
          <a:p>
            <a:pPr>
              <a:buFontTx/>
              <a:buNone/>
            </a:pPr>
            <a:endParaRPr lang="en-US" sz="2000" smtClean="0"/>
          </a:p>
        </p:txBody>
      </p:sp>
      <p:sp>
        <p:nvSpPr>
          <p:cNvPr id="10245" name="Date Placeholder 3"/>
          <p:cNvSpPr>
            <a:spLocks noGrp="1"/>
          </p:cNvSpPr>
          <p:nvPr>
            <p:ph type="dt" sz="quarter" idx="10"/>
          </p:nvPr>
        </p:nvSpPr>
        <p:spPr>
          <a:noFill/>
        </p:spPr>
        <p:txBody>
          <a:bodyPr/>
          <a:lstStyle/>
          <a:p>
            <a:r>
              <a:rPr lang="en-US" smtClean="0"/>
              <a:t>9/25/2013,        9/30/2013</a:t>
            </a:r>
            <a:endParaRPr lang="en-US" smtClean="0"/>
          </a:p>
        </p:txBody>
      </p:sp>
      <p:sp>
        <p:nvSpPr>
          <p:cNvPr id="10246" name="Footer Placeholder 4"/>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Professor Dong, Washington University in St. Louis, 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animEffect transition="in" filter="dissolve">
                                      <p:cBhvr>
                                        <p:cTn id="7" dur="500"/>
                                        <p:tgtEl>
                                          <p:spTgt spid="1024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4">
                                            <p:txEl>
                                              <p:pRg st="7" end="7"/>
                                            </p:txEl>
                                          </p:spTgt>
                                        </p:tgtEl>
                                        <p:attrNameLst>
                                          <p:attrName>style.visibility</p:attrName>
                                        </p:attrNameLst>
                                      </p:cBhvr>
                                      <p:to>
                                        <p:strVal val="visible"/>
                                      </p:to>
                                    </p:set>
                                    <p:animEffect transition="in" filter="dissolve">
                                      <p:cBhvr>
                                        <p:cTn id="12" dur="500"/>
                                        <p:tgtEl>
                                          <p:spTgt spid="102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theme/theme1.xml><?xml version="1.0" encoding="utf-8"?>
<a:theme xmlns:a="http://schemas.openxmlformats.org/drawingml/2006/main" name="Default Design">
  <a:themeElements>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7302</TotalTime>
  <Words>614</Words>
  <Application>Microsoft Office PowerPoint</Application>
  <PresentationFormat>On-screen Show (4:3)</PresentationFormat>
  <Paragraphs>141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Linear Programming Case Study:   Parket Sisters</vt:lpstr>
      <vt:lpstr>Problem Setup</vt:lpstr>
      <vt:lpstr>Case Questions</vt:lpstr>
      <vt:lpstr>Case Questions</vt:lpstr>
      <vt:lpstr>PowerPoint Presentation</vt:lpstr>
      <vt:lpstr>Case Questions</vt:lpstr>
      <vt:lpstr>Case Questions</vt:lpstr>
      <vt:lpstr>Case Questions</vt:lpstr>
      <vt:lpstr>Case Questions</vt:lpstr>
      <vt:lpstr>PowerPoint Presentation</vt:lpstr>
    </vt:vector>
  </TitlesOfParts>
  <Company>Washington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OMM 230 Management Science</dc:title>
  <dc:creator>Olin School of Business</dc:creator>
  <cp:lastModifiedBy>dong</cp:lastModifiedBy>
  <cp:revision>422</cp:revision>
  <cp:lastPrinted>2013-02-06T19:03:57Z</cp:lastPrinted>
  <dcterms:created xsi:type="dcterms:W3CDTF">2000-01-11T05:53:56Z</dcterms:created>
  <dcterms:modified xsi:type="dcterms:W3CDTF">2013-09-20T14:01:59Z</dcterms:modified>
</cp:coreProperties>
</file>