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74" r:id="rId5"/>
    <p:sldId id="263" r:id="rId6"/>
    <p:sldId id="264" r:id="rId7"/>
    <p:sldId id="275" r:id="rId8"/>
    <p:sldId id="265" r:id="rId9"/>
    <p:sldId id="276" r:id="rId10"/>
    <p:sldId id="277" r:id="rId11"/>
    <p:sldId id="266" r:id="rId12"/>
    <p:sldId id="278" r:id="rId13"/>
    <p:sldId id="268" r:id="rId14"/>
    <p:sldId id="279" r:id="rId15"/>
    <p:sldId id="280" r:id="rId16"/>
    <p:sldId id="270" r:id="rId17"/>
    <p:sldId id="271" r:id="rId18"/>
    <p:sldId id="281" r:id="rId19"/>
    <p:sldId id="260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4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Improving Efficiency for String Similarity Searches through Clustered Pruning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Kyle Patterson, James Fitzpatrick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266" y="500061"/>
            <a:ext cx="3407535" cy="1325563"/>
          </a:xfrm>
        </p:spPr>
        <p:txBody>
          <a:bodyPr/>
          <a:lstStyle/>
          <a:p>
            <a:r>
              <a:rPr lang="en-US" dirty="0" smtClean="0"/>
              <a:t>CF -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685" cy="4351338"/>
          </a:xfrm>
        </p:spPr>
        <p:txBody>
          <a:bodyPr>
            <a:normAutofit lnSpcReduction="10000"/>
          </a:bodyPr>
          <a:lstStyle/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Each non-leaf node has at most </a:t>
            </a:r>
            <a:r>
              <a:rPr lang="en-US" altLang="zh-CN" b="1" kern="0" dirty="0"/>
              <a:t>B</a:t>
            </a:r>
            <a:r>
              <a:rPr lang="en-US" altLang="zh-CN" kern="0" dirty="0"/>
              <a:t> entries</a:t>
            </a:r>
          </a:p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Each leaf node has at most </a:t>
            </a:r>
            <a:r>
              <a:rPr lang="en-US" altLang="zh-CN" b="1" kern="0" dirty="0"/>
              <a:t>L</a:t>
            </a:r>
            <a:r>
              <a:rPr lang="en-US" altLang="zh-CN" kern="0" dirty="0"/>
              <a:t> CF entries, each of which satisfies threshold </a:t>
            </a:r>
            <a:r>
              <a:rPr lang="en-US" altLang="zh-CN" b="1" kern="0" dirty="0"/>
              <a:t>T</a:t>
            </a:r>
          </a:p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Node size is determined by dimensionality of data space and input parameter </a:t>
            </a:r>
            <a:r>
              <a:rPr lang="en-US" altLang="zh-CN" b="1" kern="0" dirty="0"/>
              <a:t>P</a:t>
            </a:r>
            <a:r>
              <a:rPr lang="en-US" altLang="zh-CN" kern="0" dirty="0"/>
              <a:t> (page size)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63" y="1825625"/>
            <a:ext cx="57269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501010" cy="443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00062"/>
            <a:ext cx="45010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BIRCH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LCS of every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in </a:t>
                </a:r>
                <a:r>
                  <a:rPr lang="en-US" i="1" dirty="0" smtClean="0"/>
                  <a:t>Join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S,S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n cases of two LCS of equal length, use last occurring LCS (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, LCS(‘</a:t>
                </a:r>
                <a:r>
                  <a:rPr lang="en-US" dirty="0" err="1" smtClean="0"/>
                  <a:t>abcdDabcc</a:t>
                </a:r>
                <a:r>
                  <a:rPr lang="en-US" dirty="0" smtClean="0"/>
                  <a:t>’,‘</a:t>
                </a:r>
                <a:r>
                  <a:rPr lang="en-US" dirty="0" err="1" smtClean="0"/>
                  <a:t>abcdCabcc</a:t>
                </a:r>
                <a:r>
                  <a:rPr lang="en-US" dirty="0" smtClean="0"/>
                  <a:t>’) = ‘</a:t>
                </a:r>
                <a:r>
                  <a:rPr lang="en-US" dirty="0" err="1" smtClean="0"/>
                  <a:t>abcc</a:t>
                </a:r>
                <a:r>
                  <a:rPr lang="en-US" dirty="0" smtClean="0"/>
                  <a:t>’)</a:t>
                </a:r>
              </a:p>
              <a:p>
                <a:r>
                  <a:rPr lang="en-US" dirty="0" smtClean="0"/>
                  <a:t>Can be compressed into Lower Triangular form</a:t>
                </a:r>
              </a:p>
              <a:p>
                <a:r>
                  <a:rPr lang="en-US" dirty="0" smtClean="0"/>
                  <a:t>Also create distance matrix, composed of Length(LCS)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Ex. S = (fun, run, dune, dog, lug)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𝑟𝑢𝑛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𝑢𝑛𝑒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𝑑𝑜𝑔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𝑙𝑢𝑔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  <a:blipFill rotWithShape="0">
                <a:blip r:embed="rId2"/>
                <a:stretch>
                  <a:fillRect l="-1217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42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Clustering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Hierarchical clustering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complexity,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computer Difference Matrix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 data must be stored in memory for </a:t>
                </a:r>
                <a:r>
                  <a:rPr lang="en-US" dirty="0" smtClean="0"/>
                  <a:t>computation during clustering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705341" y="4288665"/>
            <a:ext cx="5380864" cy="2070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81989" y="4908396"/>
            <a:ext cx="4226417" cy="14504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/>
          <a:lstStyle/>
          <a:p>
            <a:r>
              <a:rPr lang="en-US" dirty="0" smtClean="0"/>
              <a:t>Construct inverted lists from longest LCS to shortest LCS, will end up with tree-like structure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 = (fun, run, dune, dog, log)		S </a:t>
            </a:r>
            <a:r>
              <a:rPr lang="en-US" i="1" dirty="0"/>
              <a:t>= (fun, run, dune, dog,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			log, doge, loge)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326"/>
              </p:ext>
            </p:extLst>
          </p:nvPr>
        </p:nvGraphicFramePr>
        <p:xfrm>
          <a:off x="1778358" y="4570449"/>
          <a:ext cx="565596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38492"/>
              </p:ext>
            </p:extLst>
          </p:nvPr>
        </p:nvGraphicFramePr>
        <p:xfrm>
          <a:off x="2766096" y="4531812"/>
          <a:ext cx="2333937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92162"/>
              </p:ext>
            </p:extLst>
          </p:nvPr>
        </p:nvGraphicFramePr>
        <p:xfrm>
          <a:off x="2763950" y="5044821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8" idx="1"/>
          </p:cNvCxnSpPr>
          <p:nvPr/>
        </p:nvCxnSpPr>
        <p:spPr>
          <a:xfrm flipV="1">
            <a:off x="2343955" y="4717232"/>
            <a:ext cx="422141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2343955" y="5151550"/>
            <a:ext cx="419995" cy="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46123"/>
              </p:ext>
            </p:extLst>
          </p:nvPr>
        </p:nvGraphicFramePr>
        <p:xfrm>
          <a:off x="6116392" y="4570449"/>
          <a:ext cx="565596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8522"/>
              </p:ext>
            </p:extLst>
          </p:nvPr>
        </p:nvGraphicFramePr>
        <p:xfrm>
          <a:off x="7104130" y="4531812"/>
          <a:ext cx="2333937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49341"/>
              </p:ext>
            </p:extLst>
          </p:nvPr>
        </p:nvGraphicFramePr>
        <p:xfrm>
          <a:off x="7101984" y="5044821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6681989" y="4717232"/>
            <a:ext cx="422141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6681989" y="5151550"/>
            <a:ext cx="419995" cy="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62416"/>
              </p:ext>
            </p:extLst>
          </p:nvPr>
        </p:nvGraphicFramePr>
        <p:xfrm>
          <a:off x="7456868" y="5628068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456868" y="5396249"/>
            <a:ext cx="64394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1056"/>
              </p:ext>
            </p:extLst>
          </p:nvPr>
        </p:nvGraphicFramePr>
        <p:xfrm>
          <a:off x="9360795" y="5628068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8397025" y="5396249"/>
            <a:ext cx="1028164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requires difference matrix computation</a:t>
            </a:r>
          </a:p>
          <a:p>
            <a:endParaRPr lang="en-US" dirty="0"/>
          </a:p>
          <a:p>
            <a:r>
              <a:rPr lang="en-US" dirty="0" smtClean="0"/>
              <a:t>Must enforce minimum query length to be useful, but minimum length is dependent upon data set</a:t>
            </a:r>
          </a:p>
          <a:p>
            <a:endParaRPr lang="en-US" dirty="0"/>
          </a:p>
          <a:p>
            <a:r>
              <a:rPr lang="en-US" dirty="0" smtClean="0"/>
              <a:t>Most often will not be balanced!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06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Naïve approach: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9279" y="1825625"/>
            <a:ext cx="5854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Experimental Approach: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Inverted List for LCS subset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 err="1" smtClean="0"/>
              <a:t>Trie</a:t>
            </a:r>
            <a:r>
              <a:rPr lang="en-US" dirty="0" smtClean="0"/>
              <a:t> from subset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2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Sets: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S1: Subset of IMDB movie titles — 55,000 entries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S2: Subset of DBLP movie titles — 2.5 million entries</a:t>
            </a:r>
          </a:p>
          <a:p>
            <a:endParaRPr lang="en-US" dirty="0"/>
          </a:p>
          <a:p>
            <a:r>
              <a:rPr lang="en-US" dirty="0" smtClean="0"/>
              <a:t>Testing run on Dell Latitude, i7 quad-core processor at 2.20GHz, 8 GB 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 and S2 were cleansed to remove any non-ASCII entries (</a:t>
            </a:r>
            <a:r>
              <a:rPr lang="en-US" dirty="0" err="1" smtClean="0"/>
              <a:t>i.e</a:t>
            </a:r>
            <a:r>
              <a:rPr lang="en-US" dirty="0" smtClean="0"/>
              <a:t>, any string with a character outside of the [0,127] ASCII table)</a:t>
            </a:r>
          </a:p>
          <a:p>
            <a:endParaRPr lang="en-US" dirty="0"/>
          </a:p>
          <a:p>
            <a:r>
              <a:rPr lang="en-US" dirty="0" smtClean="0"/>
              <a:t>Distance matrix for S1, S2 computed</a:t>
            </a:r>
          </a:p>
          <a:p>
            <a:pPr lvl="1"/>
            <a:r>
              <a:rPr lang="en-US" dirty="0" smtClean="0"/>
              <a:t>S1 took approx. 2.5 hours to compute, 3.8 GB in size</a:t>
            </a:r>
          </a:p>
          <a:p>
            <a:pPr lvl="1"/>
            <a:r>
              <a:rPr lang="en-US" dirty="0" smtClean="0"/>
              <a:t>S2 took approx. 10 hours to compute up to .5 million entries, ~7 GB in size</a:t>
            </a:r>
          </a:p>
        </p:txBody>
      </p:sp>
    </p:spTree>
    <p:extLst>
      <p:ext uri="{BB962C8B-B14F-4D97-AF65-F5344CB8AC3E}">
        <p14:creationId xmlns:p14="http://schemas.microsoft.com/office/powerpoint/2010/main" val="298172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Trie</a:t>
            </a:r>
            <a:r>
              <a:rPr lang="en-US" dirty="0" smtClean="0"/>
              <a:t> Construction Time: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Randomly select subset of data in varying quantities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Tries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Query Execution Time: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random strings from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Randomly edit selected strings within </a:t>
            </a:r>
            <a:r>
              <a:rPr lang="en-US" i="1" dirty="0" smtClean="0"/>
              <a:t>k</a:t>
            </a:r>
            <a:r>
              <a:rPr lang="en-US" dirty="0" smtClean="0"/>
              <a:t> edits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for edited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Construction Times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137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01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VGRAM and Top-K</a:t>
            </a:r>
          </a:p>
          <a:p>
            <a:r>
              <a:rPr lang="en-US" dirty="0" smtClean="0"/>
              <a:t>Build clusters on strings based on LCS</a:t>
            </a:r>
          </a:p>
          <a:p>
            <a:r>
              <a:rPr lang="en-US" dirty="0" smtClean="0"/>
              <a:t>Trim search space by clusters</a:t>
            </a:r>
          </a:p>
          <a:p>
            <a:r>
              <a:rPr lang="en-US" dirty="0" smtClean="0"/>
              <a:t>Compare Naïve VGRAM/Top-K versus trimmed search space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4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 on IMDB – naïve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743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4574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would probably be great, if it were less computationally expensive</a:t>
            </a:r>
          </a:p>
          <a:p>
            <a:r>
              <a:rPr lang="en-US" dirty="0" smtClean="0"/>
              <a:t>Inverted Lists are also great, but constructing based on LCS is still very expensive</a:t>
            </a:r>
          </a:p>
          <a:p>
            <a:r>
              <a:rPr lang="en-US" dirty="0" smtClean="0"/>
              <a:t>Search time of Inverted List could be reduced by sorting the data set according to LCS and storing memory pointers in the form </a:t>
            </a:r>
            <a:r>
              <a:rPr lang="en-US" i="1" dirty="0" smtClean="0"/>
              <a:t>[start, end]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was way too difficult for the time and computing restraints</a:t>
            </a:r>
          </a:p>
          <a:p>
            <a:r>
              <a:rPr lang="en-US" dirty="0" smtClean="0"/>
              <a:t>Tried building an </a:t>
            </a:r>
            <a:r>
              <a:rPr lang="en-US" dirty="0" err="1" smtClean="0"/>
              <a:t>InvertedList</a:t>
            </a:r>
            <a:r>
              <a:rPr lang="en-US" dirty="0" smtClean="0"/>
              <a:t> based on LCS instead, similar to clustering</a:t>
            </a:r>
          </a:p>
          <a:p>
            <a:r>
              <a:rPr lang="en-US" dirty="0" smtClean="0"/>
              <a:t>List construction was doable, but in the end took </a:t>
            </a:r>
          </a:p>
          <a:p>
            <a:r>
              <a:rPr lang="en-US" dirty="0" smtClean="0"/>
              <a:t>Could be useful for situations with low amounts of memory, but it’s computationally expensive to prepare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Approaches</a:t>
            </a:r>
          </a:p>
          <a:p>
            <a:r>
              <a:rPr lang="en-US" dirty="0" smtClean="0"/>
              <a:t>Utilize Edit Distance Comparisons</a:t>
            </a:r>
          </a:p>
          <a:p>
            <a:pPr lvl="1"/>
            <a:r>
              <a:rPr lang="en-US" dirty="0" smtClean="0"/>
              <a:t>Each operation that leads from string </a:t>
            </a:r>
            <a:r>
              <a:rPr lang="en-US" i="1" dirty="0" smtClean="0"/>
              <a:t>s</a:t>
            </a:r>
            <a:r>
              <a:rPr lang="en-US" dirty="0" smtClean="0"/>
              <a:t> to query string </a:t>
            </a:r>
            <a:r>
              <a:rPr lang="en-US" i="1" dirty="0" smtClean="0"/>
              <a:t>q </a:t>
            </a:r>
            <a:r>
              <a:rPr lang="en-US" dirty="0" smtClean="0"/>
              <a:t>increased ED by 1</a:t>
            </a:r>
          </a:p>
          <a:p>
            <a:pPr lvl="2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Deletion</a:t>
            </a:r>
          </a:p>
          <a:p>
            <a:pPr lvl="2"/>
            <a:r>
              <a:rPr lang="en-US" dirty="0" smtClean="0"/>
              <a:t>Substitution</a:t>
            </a:r>
          </a:p>
          <a:p>
            <a:r>
              <a:rPr lang="en-US" dirty="0" smtClean="0"/>
              <a:t>Top-K and VGRAM both use tries to reduce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Pivotal Top-K Search</a:t>
            </a:r>
          </a:p>
          <a:p>
            <a:r>
              <a:rPr lang="en-US" dirty="0" smtClean="0"/>
              <a:t>Split each string into individual characters</a:t>
            </a:r>
          </a:p>
          <a:p>
            <a:r>
              <a:rPr lang="en-US" dirty="0" smtClean="0"/>
              <a:t>Add each string to a master </a:t>
            </a:r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/>
              <a:t>Similar prefixed strings descend from same parents</a:t>
            </a:r>
          </a:p>
          <a:p>
            <a:r>
              <a:rPr lang="en-US" dirty="0" smtClean="0"/>
              <a:t>Works well for many short strings that have similar prefixes/suffixes</a:t>
            </a:r>
          </a:p>
          <a:p>
            <a:r>
              <a:rPr lang="en-US" dirty="0" smtClean="0"/>
              <a:t>Experimentally: Does not work well for long, unique strings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78509"/>
            <a:ext cx="5181600" cy="42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Divide each string into grams of variable length [min, max]</a:t>
            </a:r>
          </a:p>
          <a:p>
            <a:r>
              <a:rPr lang="en-US" dirty="0" smtClean="0"/>
              <a:t>Associate each string with its VGRAMS</a:t>
            </a:r>
          </a:p>
          <a:p>
            <a:r>
              <a:rPr lang="en-US" dirty="0" smtClean="0"/>
              <a:t>When searching, divide query into its longest length v-grams</a:t>
            </a:r>
          </a:p>
          <a:p>
            <a:r>
              <a:rPr lang="en-US" dirty="0" smtClean="0"/>
              <a:t>Terms that share more v-grams are more similar to </a:t>
            </a:r>
            <a:r>
              <a:rPr lang="en-US" i="1" dirty="0" smtClean="0"/>
              <a:t>q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6248"/>
            <a:ext cx="51816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VGRAM</a:t>
            </a:r>
          </a:p>
          <a:p>
            <a:pPr lvl="1"/>
            <a:r>
              <a:rPr lang="en-US" dirty="0" smtClean="0"/>
              <a:t>Variation on VGRAM</a:t>
            </a:r>
          </a:p>
          <a:p>
            <a:pPr lvl="1"/>
            <a:r>
              <a:rPr lang="en-US" dirty="0" smtClean="0"/>
              <a:t>Utilizes positional data to distinguish the VGRAMs more</a:t>
            </a:r>
          </a:p>
          <a:p>
            <a:pPr lvl="1"/>
            <a:r>
              <a:rPr lang="en-US" dirty="0" smtClean="0"/>
              <a:t>Location of grams may be a distinguishing feature of datasets</a:t>
            </a:r>
          </a:p>
          <a:p>
            <a:r>
              <a:rPr lang="en-US" dirty="0" smtClean="0"/>
              <a:t>Pruning</a:t>
            </a:r>
          </a:p>
          <a:p>
            <a:pPr lvl="1"/>
            <a:r>
              <a:rPr lang="en-US" dirty="0" smtClean="0"/>
              <a:t>Reduce the search space further by removing inconsequential VGRAMS</a:t>
            </a:r>
          </a:p>
          <a:p>
            <a:pPr lvl="2"/>
            <a:r>
              <a:rPr lang="en-US" dirty="0" smtClean="0"/>
              <a:t>Reduce long unique VGRAMs to shorter equally significant ones</a:t>
            </a:r>
          </a:p>
          <a:p>
            <a:pPr lvl="2"/>
            <a:r>
              <a:rPr lang="en-US" dirty="0" smtClean="0"/>
              <a:t>Remove long and frequent VGRAMs, but keep most unique substrings</a:t>
            </a:r>
          </a:p>
        </p:txBody>
      </p:sp>
    </p:spTree>
    <p:extLst>
      <p:ext uri="{BB962C8B-B14F-4D97-AF65-F5344CB8AC3E}">
        <p14:creationId xmlns:p14="http://schemas.microsoft.com/office/powerpoint/2010/main" val="21800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clustering </a:t>
            </a:r>
            <a:r>
              <a:rPr lang="en-US" dirty="0" smtClean="0"/>
              <a:t>involves grouping a data set </a:t>
            </a:r>
            <a:r>
              <a:rPr lang="en-US" dirty="0"/>
              <a:t>based on </a:t>
            </a:r>
            <a:r>
              <a:rPr lang="en-US" dirty="0" smtClean="0"/>
              <a:t>similarity </a:t>
            </a:r>
            <a:r>
              <a:rPr lang="en-US" dirty="0"/>
              <a:t>of </a:t>
            </a:r>
            <a:r>
              <a:rPr lang="en-US" dirty="0" smtClean="0"/>
              <a:t>attributes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good clustering method will produce </a:t>
            </a:r>
            <a:r>
              <a:rPr lang="en-US" dirty="0" smtClean="0"/>
              <a:t>clusters </a:t>
            </a:r>
            <a:r>
              <a:rPr lang="en-US" dirty="0"/>
              <a:t>with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high </a:t>
            </a:r>
            <a:r>
              <a:rPr lang="en-US" dirty="0"/>
              <a:t>intra-class similarity</a:t>
            </a:r>
          </a:p>
          <a:p>
            <a:pPr lvl="1"/>
            <a:r>
              <a:rPr lang="en-US" dirty="0"/>
              <a:t> low inter-class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2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BIRCH: B</a:t>
            </a:r>
            <a:r>
              <a:rPr lang="en-US" dirty="0" smtClean="0"/>
              <a:t>alanced </a:t>
            </a:r>
            <a:r>
              <a:rPr lang="en-US" b="1" dirty="0"/>
              <a:t>I</a:t>
            </a:r>
            <a:r>
              <a:rPr lang="en-US" dirty="0"/>
              <a:t>terative </a:t>
            </a:r>
            <a:r>
              <a:rPr lang="en-US" b="1" dirty="0"/>
              <a:t>R</a:t>
            </a:r>
            <a:r>
              <a:rPr lang="en-US" dirty="0"/>
              <a:t>educing and </a:t>
            </a:r>
            <a:r>
              <a:rPr lang="en-US" b="1" dirty="0"/>
              <a:t>C</a:t>
            </a:r>
            <a:r>
              <a:rPr lang="en-US" dirty="0"/>
              <a:t>lustering Using </a:t>
            </a:r>
            <a:r>
              <a:rPr lang="en-US" b="1" dirty="0" smtClean="0"/>
              <a:t>H</a:t>
            </a:r>
            <a:r>
              <a:rPr lang="en-US" dirty="0" smtClean="0"/>
              <a:t>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Designed </a:t>
            </a:r>
            <a:r>
              <a:rPr lang="en-US" dirty="0"/>
              <a:t>for very large data sets</a:t>
            </a:r>
          </a:p>
          <a:p>
            <a:r>
              <a:rPr lang="en-US" dirty="0"/>
              <a:t>Time and memory are limited</a:t>
            </a:r>
          </a:p>
          <a:p>
            <a:r>
              <a:rPr lang="en-US" dirty="0" smtClean="0"/>
              <a:t>Only </a:t>
            </a:r>
            <a:r>
              <a:rPr lang="en-US" dirty="0"/>
              <a:t>one scan of data is necessary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key phases:</a:t>
            </a:r>
          </a:p>
          <a:p>
            <a:pPr lvl="1"/>
            <a:r>
              <a:rPr lang="en-US" dirty="0"/>
              <a:t>Scans the database to build an in-memory tree</a:t>
            </a:r>
          </a:p>
          <a:p>
            <a:pPr lvl="1"/>
            <a:r>
              <a:rPr lang="en-US" dirty="0"/>
              <a:t>Applies clustering algorithm to cluster the leaf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702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1_Office Theme</vt:lpstr>
      <vt:lpstr>Improving Efficiency for String Similarity Searches through Clustered Pruning</vt:lpstr>
      <vt:lpstr>Original Idea</vt:lpstr>
      <vt:lpstr>Problems!</vt:lpstr>
      <vt:lpstr>String Similarity</vt:lpstr>
      <vt:lpstr>Top-K Concepts</vt:lpstr>
      <vt:lpstr>VGRAM Concepts</vt:lpstr>
      <vt:lpstr>VGRAM Concepts</vt:lpstr>
      <vt:lpstr>Clustering Concepts</vt:lpstr>
      <vt:lpstr>BIRCH: Balanced Iterative Reducing and Clustering Using Hierarchies</vt:lpstr>
      <vt:lpstr>CF - Tree</vt:lpstr>
      <vt:lpstr>Difference Matrix</vt:lpstr>
      <vt:lpstr>Problems with Clustering Technique</vt:lpstr>
      <vt:lpstr>Solution: Inverted List</vt:lpstr>
      <vt:lpstr>Problems with Inverted List</vt:lpstr>
      <vt:lpstr>Experiment Design</vt:lpstr>
      <vt:lpstr>Experimental Setup</vt:lpstr>
      <vt:lpstr>Preprocessing</vt:lpstr>
      <vt:lpstr>Testing</vt:lpstr>
      <vt:lpstr>Trie Construction Times</vt:lpstr>
      <vt:lpstr>Query Time on IMDB – naïve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Efficiency for String Similarity Searches through Clustered Pruning</dc:title>
  <dc:creator>Kyle Patterson</dc:creator>
  <cp:lastModifiedBy>James Fitzpatrick</cp:lastModifiedBy>
  <cp:revision>19</cp:revision>
  <dcterms:created xsi:type="dcterms:W3CDTF">2014-05-05T03:27:28Z</dcterms:created>
  <dcterms:modified xsi:type="dcterms:W3CDTF">2014-05-05T19:41:07Z</dcterms:modified>
</cp:coreProperties>
</file>