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63" r:id="rId11"/>
    <p:sldId id="272" r:id="rId12"/>
    <p:sldId id="265" r:id="rId13"/>
    <p:sldId id="274" r:id="rId14"/>
    <p:sldId id="275" r:id="rId15"/>
    <p:sldId id="273" r:id="rId16"/>
    <p:sldId id="26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the NRA algorithm</a:t>
            </a:r>
          </a:p>
          <a:p>
            <a:r>
              <a:rPr lang="en-US" dirty="0" smtClean="0"/>
              <a:t>Use Length </a:t>
            </a:r>
            <a:r>
              <a:rPr lang="en-US" dirty="0" err="1" smtClean="0"/>
              <a:t>Boundedness</a:t>
            </a:r>
            <a:r>
              <a:rPr lang="en-US" dirty="0" smtClean="0"/>
              <a:t> to prune search space. </a:t>
            </a:r>
          </a:p>
          <a:p>
            <a:r>
              <a:rPr lang="en-US" dirty="0" smtClean="0"/>
              <a:t>Jump to the first item in each list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certain length, we stop adding elements to our candidate set</a:t>
                </a:r>
              </a:p>
              <a:p>
                <a:pPr lvl="1"/>
                <a:r>
                  <a:rPr lang="en-US" dirty="0" smtClean="0"/>
                  <a:t>Natural </a:t>
                </a:r>
                <a:r>
                  <a:rPr lang="en-US" dirty="0" smtClean="0"/>
                  <a:t>Cut-off Lengths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 </a:t>
                </a:r>
                <a:r>
                  <a:rPr lang="en-US" dirty="0" smtClean="0"/>
                  <a:t> 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n</a:t>
                </a:r>
              </a:p>
              <a:p>
                <a:pPr lvl="2"/>
                <a:r>
                  <a:rPr lang="en-US" dirty="0" smtClean="0"/>
                  <a:t>Maximum Length that a string can have to be considered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view </a:t>
            </a:r>
            <a:r>
              <a:rPr lang="en-US" dirty="0" err="1" smtClean="0"/>
              <a:t>iNRA</a:t>
            </a:r>
            <a:r>
              <a:rPr lang="en-US" dirty="0" smtClean="0"/>
              <a:t> as a breadth first approach, then SF is a depth first approach</a:t>
            </a:r>
          </a:p>
          <a:p>
            <a:r>
              <a:rPr lang="en-US" dirty="0" smtClean="0"/>
              <a:t>Skip to first entry in every list with length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</a:t>
            </a:r>
            <a:r>
              <a:rPr lang="en-US" i="1" dirty="0" smtClean="0"/>
              <a:t>)</a:t>
            </a:r>
          </a:p>
          <a:p>
            <a:r>
              <a:rPr lang="en-US" dirty="0"/>
              <a:t>Compute </a:t>
            </a:r>
            <a:r>
              <a:rPr lang="el-GR" dirty="0"/>
              <a:t>λ</a:t>
            </a:r>
            <a:r>
              <a:rPr lang="en-US" baseline="-25000" dirty="0"/>
              <a:t>1….n</a:t>
            </a:r>
            <a:endParaRPr lang="en-US" dirty="0"/>
          </a:p>
          <a:p>
            <a:r>
              <a:rPr lang="en-US" dirty="0" smtClean="0"/>
              <a:t>Scan </a:t>
            </a:r>
            <a:r>
              <a:rPr lang="en-US" dirty="0" smtClean="0"/>
              <a:t>inverted lists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higher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r>
              <a:rPr lang="en-US" dirty="0" smtClean="0"/>
              <a:t>Scan for elements of length from </a:t>
            </a:r>
            <a:r>
              <a:rPr lang="el-GR" i="1" dirty="0"/>
              <a:t>τ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(q</a:t>
            </a:r>
            <a:r>
              <a:rPr lang="en-US" i="1" dirty="0" smtClean="0"/>
              <a:t>) </a:t>
            </a:r>
            <a:r>
              <a:rPr lang="en-US" dirty="0" smtClean="0"/>
              <a:t> to min(</a:t>
            </a:r>
            <a:r>
              <a:rPr lang="en-US" i="1" dirty="0" err="1" smtClean="0"/>
              <a:t>len</a:t>
            </a:r>
            <a:r>
              <a:rPr lang="en-US" i="1" dirty="0" smtClean="0"/>
              <a:t>(q)/</a:t>
            </a:r>
            <a:r>
              <a:rPr lang="el-GR" i="1" dirty="0"/>
              <a:t> τ</a:t>
            </a:r>
            <a:r>
              <a:rPr lang="en-US" i="1" dirty="0" smtClean="0"/>
              <a:t>, </a:t>
            </a:r>
            <a:r>
              <a:rPr lang="el-GR" dirty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</a:t>
            </a:r>
            <a:r>
              <a:rPr lang="en-US" dirty="0" smtClean="0"/>
              <a:t>candidates in candidate set </a:t>
            </a:r>
            <a:r>
              <a:rPr lang="en-US" i="1" dirty="0" smtClean="0"/>
              <a:t>C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</a:t>
            </a:r>
            <a:r>
              <a:rPr lang="en-US" dirty="0" smtClean="0"/>
              <a:t>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subsequent lists with the candidate lists. </a:t>
            </a:r>
          </a:p>
          <a:p>
            <a:r>
              <a:rPr lang="en-US" dirty="0" smtClean="0"/>
              <a:t>Adjust the new list based on the subsequent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As we search more subsequent list, the lengths of candidate strings will get shorter. </a:t>
            </a:r>
          </a:p>
          <a:p>
            <a:r>
              <a:rPr lang="en-US" dirty="0" smtClean="0"/>
              <a:t>Continue until scores for each element in candidate set is calculated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71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Algorithm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929" y="1944130"/>
            <a:ext cx="7726142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</a:t>
            </a:r>
            <a:r>
              <a:rPr lang="en-US" dirty="0" smtClean="0"/>
              <a:t>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Scans far fewer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Most lists are pruned</a:t>
            </a:r>
          </a:p>
          <a:p>
            <a:r>
              <a:rPr lang="en-US" dirty="0" smtClean="0"/>
              <a:t>Worst Case Scenario</a:t>
            </a:r>
          </a:p>
          <a:p>
            <a:pPr lvl="1"/>
            <a:r>
              <a:rPr lang="en-US" dirty="0" smtClean="0"/>
              <a:t>Scans arbitrarily more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Occurs with many long </a:t>
            </a:r>
            <a:r>
              <a:rPr lang="en-US" dirty="0" smtClean="0"/>
              <a:t>lists, low </a:t>
            </a:r>
            <a:r>
              <a:rPr lang="el-GR" dirty="0" smtClean="0"/>
              <a:t>τ</a:t>
            </a:r>
            <a:r>
              <a:rPr lang="en-US" dirty="0" smtClean="0"/>
              <a:t>, and </a:t>
            </a:r>
            <a:r>
              <a:rPr lang="en-US" dirty="0" smtClean="0"/>
              <a:t>poor </a:t>
            </a:r>
            <a:r>
              <a:rPr lang="en-US" dirty="0" smtClean="0"/>
              <a:t>pruning lengths</a:t>
            </a:r>
          </a:p>
          <a:p>
            <a:r>
              <a:rPr lang="en-US" dirty="0" smtClean="0"/>
              <a:t>Curious Case</a:t>
            </a:r>
          </a:p>
          <a:p>
            <a:pPr lvl="1"/>
            <a:r>
              <a:rPr lang="en-US" dirty="0" smtClean="0"/>
              <a:t>If the </a:t>
            </a:r>
            <a:r>
              <a:rPr lang="el-GR" dirty="0" smtClean="0"/>
              <a:t>τ</a:t>
            </a:r>
            <a:r>
              <a:rPr lang="en-US" dirty="0" smtClean="0"/>
              <a:t> = 1, then the search will only be done on string of the exact same length</a:t>
            </a:r>
            <a:endParaRPr lang="en-US" dirty="0" smtClean="0"/>
          </a:p>
          <a:p>
            <a:r>
              <a:rPr lang="en-US" dirty="0" smtClean="0"/>
              <a:t>In Practice, Bookkeeping costs of SF are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STUFF HERE!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The minimal bookkeeping </a:t>
            </a:r>
            <a:r>
              <a:rPr lang="en-US" dirty="0" err="1" smtClean="0"/>
              <a:t>outweighted</a:t>
            </a:r>
            <a:r>
              <a:rPr lang="en-US" dirty="0" smtClean="0"/>
              <a:t> gains from pruning search space</a:t>
            </a:r>
          </a:p>
          <a:p>
            <a:r>
              <a:rPr lang="en-US" dirty="0" smtClean="0"/>
              <a:t>All similarity </a:t>
            </a:r>
            <a:r>
              <a:rPr lang="en-US" dirty="0" smtClean="0"/>
              <a:t>search </a:t>
            </a:r>
            <a:r>
              <a:rPr lang="en-US" dirty="0" smtClean="0"/>
              <a:t>algorithms from this paper can </a:t>
            </a:r>
            <a:r>
              <a:rPr lang="en-US" dirty="0" smtClean="0"/>
              <a:t>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r>
              <a:rPr lang="en-US" dirty="0" smtClean="0"/>
              <a:t>Set Similarity Versus String 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occurs (more common), the more weight given to it</a:t>
            </a:r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</a:p>
          <a:p>
            <a:pPr lvl="1"/>
            <a:r>
              <a:rPr lang="en-US" dirty="0" smtClean="0"/>
              <a:t>Similar Sets have Similar Lengths</a:t>
            </a:r>
          </a:p>
          <a:p>
            <a:r>
              <a:rPr lang="en-US" dirty="0" smtClean="0"/>
              <a:t>Normalized Set Length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– Inverted List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80156"/>
              </p:ext>
            </p:extLst>
          </p:nvPr>
        </p:nvGraphicFramePr>
        <p:xfrm>
          <a:off x="3009698" y="1997204"/>
          <a:ext cx="6172603" cy="4008180"/>
        </p:xfrm>
        <a:graphic>
          <a:graphicData uri="http://schemas.openxmlformats.org/drawingml/2006/table">
            <a:tbl>
              <a:tblPr/>
              <a:tblGrid>
                <a:gridCol w="424535"/>
                <a:gridCol w="424535"/>
                <a:gridCol w="431274"/>
                <a:gridCol w="424535"/>
                <a:gridCol w="424535"/>
                <a:gridCol w="485183"/>
                <a:gridCol w="424535"/>
                <a:gridCol w="424535"/>
                <a:gridCol w="566046"/>
                <a:gridCol w="424535"/>
                <a:gridCol w="424535"/>
                <a:gridCol w="1293820"/>
              </a:tblGrid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idf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ain_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in_S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&lt;-- 4-gram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parallel</a:t>
            </a:r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r>
              <a:rPr lang="en-US" dirty="0" smtClean="0"/>
              <a:t>Use a new version of NRA that takes advantage of these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812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Existing Set Similarity Solutions</vt:lpstr>
      <vt:lpstr>Existing Set Similarity – Relational Database</vt:lpstr>
      <vt:lpstr>Existing Set Similarity – Inverted List</vt:lpstr>
      <vt:lpstr>Non Random Access (NRA)</vt:lpstr>
      <vt:lpstr>Semantic Properties of IDF</vt:lpstr>
      <vt:lpstr>Improved Non Random Access (iNRA)</vt:lpstr>
      <vt:lpstr>Shortest-First</vt:lpstr>
      <vt:lpstr>Shortest-First Algorithm (SF)</vt:lpstr>
      <vt:lpstr>Shortest-First - Algorithm</vt:lpstr>
      <vt:lpstr>Shortest-First - Algorithm</vt:lpstr>
      <vt:lpstr>Shortest-First - Performance</vt:lpstr>
      <vt:lpstr>Hybrid Algorithm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James Fitzpatrick</cp:lastModifiedBy>
  <cp:revision>20</cp:revision>
  <dcterms:created xsi:type="dcterms:W3CDTF">2014-04-09T12:11:22Z</dcterms:created>
  <dcterms:modified xsi:type="dcterms:W3CDTF">2014-04-15T06:29:35Z</dcterms:modified>
</cp:coreProperties>
</file>