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0" r:id="rId5"/>
    <p:sldId id="261" r:id="rId6"/>
    <p:sldId id="269" r:id="rId7"/>
    <p:sldId id="270" r:id="rId8"/>
    <p:sldId id="271" r:id="rId9"/>
    <p:sldId id="262" r:id="rId10"/>
    <p:sldId id="263" r:id="rId11"/>
    <p:sldId id="272" r:id="rId12"/>
    <p:sldId id="265" r:id="rId13"/>
    <p:sldId id="274" r:id="rId14"/>
    <p:sldId id="267" r:id="rId15"/>
    <p:sldId id="273" r:id="rId16"/>
    <p:sldId id="266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39" d="100"/>
          <a:sy n="39" d="100"/>
        </p:scale>
        <p:origin x="56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6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5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Fast Indexes and Algorithms for Set Similarity Selection Queries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1126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+mj-lt"/>
              </a:rPr>
              <a:t>Marios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Hadjieleftheriou</a:t>
            </a:r>
            <a:r>
              <a:rPr lang="en-US" dirty="0" smtClean="0">
                <a:latin typeface="+mj-lt"/>
              </a:rPr>
              <a:t>, Amit </a:t>
            </a:r>
            <a:r>
              <a:rPr lang="en-US" dirty="0" err="1" smtClean="0">
                <a:latin typeface="+mj-lt"/>
              </a:rPr>
              <a:t>Chandel</a:t>
            </a:r>
            <a:r>
              <a:rPr lang="en-US" dirty="0" smtClean="0">
                <a:latin typeface="+mj-lt"/>
              </a:rPr>
              <a:t>, Nick </a:t>
            </a:r>
            <a:r>
              <a:rPr lang="en-US" dirty="0" err="1" smtClean="0">
                <a:latin typeface="+mj-lt"/>
              </a:rPr>
              <a:t>Koudas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Divesh</a:t>
            </a:r>
            <a:r>
              <a:rPr lang="en-US" dirty="0" smtClean="0">
                <a:latin typeface="+mj-lt"/>
              </a:rPr>
              <a:t> Srivastava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900" dirty="0" smtClean="0">
                <a:latin typeface="+mj-lt"/>
              </a:rPr>
              <a:t>Presented by Kyle Patterson, James Fitzpatrick</a:t>
            </a:r>
            <a:endParaRPr lang="en-US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5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Non Random Access (</a:t>
            </a:r>
            <a:r>
              <a:rPr lang="en-US" dirty="0" err="1" smtClean="0"/>
              <a:t>iNRA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Improvements to the NRA algorithm</a:t>
            </a:r>
          </a:p>
          <a:p>
            <a:r>
              <a:rPr lang="en-US" dirty="0" smtClean="0"/>
              <a:t>Use Length </a:t>
            </a:r>
            <a:r>
              <a:rPr lang="en-US" dirty="0" err="1" smtClean="0"/>
              <a:t>Boundedness</a:t>
            </a:r>
            <a:r>
              <a:rPr lang="en-US" dirty="0" smtClean="0"/>
              <a:t> to prune search space. </a:t>
            </a:r>
          </a:p>
          <a:p>
            <a:r>
              <a:rPr lang="en-US" dirty="0" smtClean="0"/>
              <a:t>Jump to the first item in each list that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8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a certain length, we stop adding elements to our candidate set</a:t>
                </a:r>
              </a:p>
              <a:p>
                <a:pPr lvl="1"/>
                <a:r>
                  <a:rPr lang="en-US" dirty="0" smtClean="0"/>
                  <a:t>Natural Cut-</a:t>
                </a:r>
                <a:r>
                  <a:rPr lang="en-US" dirty="0" err="1" smtClean="0"/>
                  <a:t>offLengths</a:t>
                </a:r>
                <a:r>
                  <a:rPr lang="en-US" dirty="0" smtClean="0"/>
                  <a:t> </a:t>
                </a:r>
                <a:r>
                  <a:rPr lang="el-GR" dirty="0" smtClean="0"/>
                  <a:t>λ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&gt;= </a:t>
                </a:r>
                <a:r>
                  <a:rPr lang="el-GR" dirty="0" smtClean="0"/>
                  <a:t>λ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…</a:t>
                </a:r>
                <a:r>
                  <a:rPr lang="el-GR" dirty="0" smtClean="0"/>
                  <a:t> </a:t>
                </a:r>
                <a:r>
                  <a:rPr lang="en-US" dirty="0" smtClean="0"/>
                  <a:t> &gt;= </a:t>
                </a:r>
                <a:r>
                  <a:rPr lang="el-GR" dirty="0" smtClean="0"/>
                  <a:t>λ</a:t>
                </a:r>
                <a:r>
                  <a:rPr lang="en-US" baseline="-25000" dirty="0" smtClean="0"/>
                  <a:t>n</a:t>
                </a:r>
              </a:p>
              <a:p>
                <a:pPr lvl="2"/>
                <a:r>
                  <a:rPr lang="en-US" dirty="0" smtClean="0"/>
                  <a:t>Maximum Length that a string can have to be considered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35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 </a:t>
            </a:r>
            <a:r>
              <a:rPr lang="en-US" dirty="0" smtClean="0"/>
              <a:t>Algorithm (SF)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view </a:t>
            </a:r>
            <a:r>
              <a:rPr lang="en-US" dirty="0" err="1" smtClean="0"/>
              <a:t>iNRA</a:t>
            </a:r>
            <a:r>
              <a:rPr lang="en-US" dirty="0" smtClean="0"/>
              <a:t> as a breadth first approach, then SF is a depth first approach</a:t>
            </a:r>
          </a:p>
          <a:p>
            <a:r>
              <a:rPr lang="en-US" dirty="0" smtClean="0"/>
              <a:t>Skip to first entry in every list with length </a:t>
            </a:r>
            <a:r>
              <a:rPr lang="en-US" i="1" dirty="0" err="1" smtClean="0"/>
              <a:t>len</a:t>
            </a:r>
            <a:r>
              <a:rPr lang="en-US" i="1" dirty="0" smtClean="0"/>
              <a:t>(s) &gt;= </a:t>
            </a:r>
            <a:r>
              <a:rPr lang="el-GR" i="1" dirty="0" smtClean="0"/>
              <a:t>τ</a:t>
            </a:r>
            <a:r>
              <a:rPr lang="en-US" i="1" dirty="0" smtClean="0"/>
              <a:t> </a:t>
            </a:r>
            <a:r>
              <a:rPr lang="en-US" i="1" dirty="0" err="1" smtClean="0"/>
              <a:t>len</a:t>
            </a:r>
            <a:r>
              <a:rPr lang="en-US" i="1" dirty="0" smtClean="0"/>
              <a:t>(q)</a:t>
            </a:r>
            <a:endParaRPr lang="en-US" dirty="0" smtClean="0"/>
          </a:p>
          <a:p>
            <a:r>
              <a:rPr lang="en-US" dirty="0" smtClean="0"/>
              <a:t>Scan inverted lists </a:t>
            </a:r>
            <a:r>
              <a:rPr lang="en-US" dirty="0" smtClean="0"/>
              <a:t>in decreasing </a:t>
            </a:r>
            <a:r>
              <a:rPr lang="en-US" dirty="0" err="1" smtClean="0"/>
              <a:t>idf</a:t>
            </a:r>
            <a:r>
              <a:rPr lang="en-US" dirty="0" smtClean="0"/>
              <a:t> order</a:t>
            </a:r>
          </a:p>
          <a:p>
            <a:pPr lvl="1"/>
            <a:r>
              <a:rPr lang="en-US" dirty="0" smtClean="0"/>
              <a:t>Tokens with higher </a:t>
            </a:r>
            <a:r>
              <a:rPr lang="en-US" dirty="0" err="1" smtClean="0"/>
              <a:t>idfs</a:t>
            </a:r>
            <a:r>
              <a:rPr lang="en-US" dirty="0" smtClean="0"/>
              <a:t> examined first</a:t>
            </a:r>
          </a:p>
          <a:p>
            <a:pPr lvl="2"/>
            <a:r>
              <a:rPr lang="en-US" dirty="0" smtClean="0"/>
              <a:t>Occur in fewer strings</a:t>
            </a:r>
          </a:p>
          <a:p>
            <a:pPr lvl="2"/>
            <a:r>
              <a:rPr lang="en-US" dirty="0" smtClean="0"/>
              <a:t>Smaller lists of strings that they occur in</a:t>
            </a:r>
          </a:p>
          <a:p>
            <a:pPr lvl="2"/>
            <a:r>
              <a:rPr lang="en-US" dirty="0" smtClean="0"/>
              <a:t>Smallest chance of false positive candidates</a:t>
            </a:r>
          </a:p>
          <a:p>
            <a:r>
              <a:rPr lang="en-US" dirty="0" smtClean="0"/>
              <a:t>Scan for elements of length from </a:t>
            </a:r>
            <a:r>
              <a:rPr lang="el-GR" i="1" dirty="0"/>
              <a:t>τ</a:t>
            </a:r>
            <a:r>
              <a:rPr lang="en-US" i="1" dirty="0"/>
              <a:t> </a:t>
            </a:r>
            <a:r>
              <a:rPr lang="en-US" i="1" dirty="0" err="1"/>
              <a:t>len</a:t>
            </a:r>
            <a:r>
              <a:rPr lang="en-US" i="1" dirty="0"/>
              <a:t>(q</a:t>
            </a:r>
            <a:r>
              <a:rPr lang="en-US" i="1" dirty="0" smtClean="0"/>
              <a:t>) </a:t>
            </a:r>
            <a:r>
              <a:rPr lang="en-US" dirty="0" smtClean="0"/>
              <a:t> to min(</a:t>
            </a:r>
            <a:r>
              <a:rPr lang="en-US" i="1" dirty="0" err="1" smtClean="0"/>
              <a:t>len</a:t>
            </a:r>
            <a:r>
              <a:rPr lang="en-US" i="1" dirty="0" smtClean="0"/>
              <a:t>(q)/</a:t>
            </a:r>
            <a:r>
              <a:rPr lang="el-GR" i="1" dirty="0"/>
              <a:t> τ</a:t>
            </a:r>
            <a:r>
              <a:rPr lang="en-US" i="1" dirty="0" smtClean="0"/>
              <a:t>, </a:t>
            </a:r>
            <a:r>
              <a:rPr lang="el-GR" dirty="0"/>
              <a:t>λ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Store candidates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062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First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sort subsequent lists with the candidate lists. </a:t>
            </a:r>
          </a:p>
          <a:p>
            <a:r>
              <a:rPr lang="en-US" dirty="0" smtClean="0"/>
              <a:t>Adjust the new list based on the subsequent </a:t>
            </a:r>
            <a:r>
              <a:rPr lang="el-GR" dirty="0" smtClean="0"/>
              <a:t>λ</a:t>
            </a:r>
            <a:r>
              <a:rPr lang="en-US" dirty="0" smtClean="0"/>
              <a:t> values</a:t>
            </a:r>
          </a:p>
          <a:p>
            <a:r>
              <a:rPr lang="en-US" smtClean="0"/>
              <a:t>Adjust </a:t>
            </a:r>
          </a:p>
        </p:txBody>
      </p:sp>
    </p:spTree>
    <p:extLst>
      <p:ext uri="{BB962C8B-B14F-4D97-AF65-F5344CB8AC3E}">
        <p14:creationId xmlns:p14="http://schemas.microsoft.com/office/powerpoint/2010/main" val="1079710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First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 to the first entry in every list with </a:t>
            </a:r>
            <a:r>
              <a:rPr lang="en-US" i="1" dirty="0" err="1" smtClean="0"/>
              <a:t>len</a:t>
            </a:r>
            <a:r>
              <a:rPr lang="en-US" i="1" dirty="0" smtClean="0"/>
              <a:t>(s) &gt;= </a:t>
            </a:r>
            <a:r>
              <a:rPr lang="el-GR" i="1" dirty="0" smtClean="0"/>
              <a:t>τ</a:t>
            </a:r>
            <a:r>
              <a:rPr lang="en-US" i="1" dirty="0" smtClean="0"/>
              <a:t> </a:t>
            </a:r>
            <a:r>
              <a:rPr lang="en-US" i="1" dirty="0" err="1" smtClean="0"/>
              <a:t>len</a:t>
            </a:r>
            <a:r>
              <a:rPr lang="en-US" i="1" dirty="0" smtClean="0"/>
              <a:t>(q)</a:t>
            </a:r>
          </a:p>
          <a:p>
            <a:r>
              <a:rPr lang="en-US" dirty="0" smtClean="0"/>
              <a:t>Compute </a:t>
            </a:r>
            <a:r>
              <a:rPr lang="el-GR" dirty="0" smtClean="0"/>
              <a:t>λ</a:t>
            </a:r>
            <a:r>
              <a:rPr lang="en-US" baseline="-25000" dirty="0" smtClean="0"/>
              <a:t>1….n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66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First -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Case</a:t>
            </a:r>
          </a:p>
          <a:p>
            <a:pPr lvl="1"/>
            <a:r>
              <a:rPr lang="en-US" dirty="0" smtClean="0"/>
              <a:t>Scans far fewer entries than </a:t>
            </a:r>
            <a:r>
              <a:rPr lang="en-US" dirty="0" err="1" smtClean="0"/>
              <a:t>iNRA</a:t>
            </a:r>
            <a:endParaRPr lang="en-US" dirty="0" smtClean="0"/>
          </a:p>
          <a:p>
            <a:pPr lvl="1"/>
            <a:r>
              <a:rPr lang="en-US" dirty="0" smtClean="0"/>
              <a:t>Most lists are pruned</a:t>
            </a:r>
          </a:p>
          <a:p>
            <a:r>
              <a:rPr lang="en-US" dirty="0" smtClean="0"/>
              <a:t>Worst Case Scenario</a:t>
            </a:r>
          </a:p>
          <a:p>
            <a:pPr lvl="1"/>
            <a:r>
              <a:rPr lang="en-US" dirty="0" smtClean="0"/>
              <a:t>Scans arbitrarily more entries than </a:t>
            </a:r>
            <a:r>
              <a:rPr lang="en-US" dirty="0" err="1" smtClean="0"/>
              <a:t>iNRA</a:t>
            </a:r>
            <a:endParaRPr lang="en-US" dirty="0" smtClean="0"/>
          </a:p>
          <a:p>
            <a:pPr lvl="1"/>
            <a:r>
              <a:rPr lang="en-US" dirty="0" smtClean="0"/>
              <a:t>Occurs with many long lists and poor pruning</a:t>
            </a:r>
          </a:p>
          <a:p>
            <a:r>
              <a:rPr lang="en-US" dirty="0" smtClean="0"/>
              <a:t>In Practice, Bookkeeping costs of SF are very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9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STUFF HERE!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8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SF had the best performance of the mentioned algorithms</a:t>
            </a:r>
          </a:p>
          <a:p>
            <a:pPr lvl="1"/>
            <a:r>
              <a:rPr lang="en-US" dirty="0" smtClean="0"/>
              <a:t>Only in certain edge cases did the guarantees of </a:t>
            </a:r>
            <a:r>
              <a:rPr lang="en-US" dirty="0" err="1" smtClean="0"/>
              <a:t>iNRA</a:t>
            </a:r>
            <a:r>
              <a:rPr lang="en-US" dirty="0" smtClean="0"/>
              <a:t> improve performance</a:t>
            </a:r>
          </a:p>
          <a:p>
            <a:r>
              <a:rPr lang="en-US" dirty="0" smtClean="0"/>
              <a:t>All algorithms benefit from Length Bounded pruning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0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Data Consistency</a:t>
            </a:r>
          </a:p>
          <a:p>
            <a:pPr lvl="1"/>
            <a:r>
              <a:rPr lang="en-US" dirty="0" smtClean="0"/>
              <a:t>User Error</a:t>
            </a:r>
          </a:p>
          <a:p>
            <a:pPr lvl="1"/>
            <a:r>
              <a:rPr lang="en-US" dirty="0" smtClean="0"/>
              <a:t>Significance to businesses</a:t>
            </a:r>
          </a:p>
          <a:p>
            <a:r>
              <a:rPr lang="en-US" dirty="0" smtClean="0"/>
              <a:t>Set Similarity Versus </a:t>
            </a:r>
            <a:r>
              <a:rPr lang="en-US" dirty="0" smtClean="0"/>
              <a:t>String </a:t>
            </a:r>
            <a:r>
              <a:rPr lang="en-US" dirty="0" smtClean="0"/>
              <a:t>Similarity</a:t>
            </a:r>
          </a:p>
          <a:p>
            <a:r>
              <a:rPr lang="en-US" dirty="0" smtClean="0"/>
              <a:t>No single comparison metric works across all domains</a:t>
            </a:r>
          </a:p>
          <a:p>
            <a:r>
              <a:rPr lang="en-US" dirty="0" smtClean="0"/>
              <a:t>Paper Concentrates on Expanding TF/IDF Cosine Similarity and BM25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0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TF/IDF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 – Term Frequency</a:t>
            </a:r>
          </a:p>
          <a:p>
            <a:pPr lvl="1"/>
            <a:r>
              <a:rPr lang="en-US" dirty="0" smtClean="0"/>
              <a:t>Each token is weighted by the total number of times it appears in the multi-set</a:t>
            </a:r>
          </a:p>
          <a:p>
            <a:pPr lvl="1"/>
            <a:r>
              <a:rPr lang="en-US" dirty="0" smtClean="0"/>
              <a:t>The more times the term occurs (more common), the more weight given to it</a:t>
            </a:r>
          </a:p>
          <a:p>
            <a:r>
              <a:rPr lang="en-US" dirty="0" smtClean="0"/>
              <a:t>IDF – Inverse Document Frequency</a:t>
            </a:r>
          </a:p>
          <a:p>
            <a:pPr lvl="1"/>
            <a:r>
              <a:rPr lang="en-US" dirty="0" smtClean="0"/>
              <a:t>The inverse of the total number of times a token appear in a 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4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of TF/IDF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metrics utilize properties of datasets</a:t>
            </a:r>
          </a:p>
          <a:p>
            <a:pPr lvl="1"/>
            <a:r>
              <a:rPr lang="en-US" dirty="0" smtClean="0"/>
              <a:t>Most strings are unique</a:t>
            </a:r>
          </a:p>
          <a:p>
            <a:pPr lvl="1"/>
            <a:r>
              <a:rPr lang="en-US" dirty="0" smtClean="0"/>
              <a:t>Few strings are shared between documents</a:t>
            </a:r>
          </a:p>
          <a:p>
            <a:pPr lvl="1"/>
            <a:r>
              <a:rPr lang="en-US" dirty="0" smtClean="0"/>
              <a:t>Most strings have a small term frequency</a:t>
            </a:r>
          </a:p>
          <a:p>
            <a:pPr lvl="2"/>
            <a:r>
              <a:rPr lang="en-US" dirty="0"/>
              <a:t>Eliminate TF as </a:t>
            </a:r>
            <a:r>
              <a:rPr lang="en-US" dirty="0" smtClean="0"/>
              <a:t>TF/IDF is not much different than just IDF</a:t>
            </a:r>
          </a:p>
          <a:p>
            <a:pPr lvl="1"/>
            <a:r>
              <a:rPr lang="en-US" dirty="0" smtClean="0"/>
              <a:t>Similar Sets have Similar Lengths</a:t>
            </a:r>
          </a:p>
          <a:p>
            <a:r>
              <a:rPr lang="en-US" dirty="0" smtClean="0"/>
              <a:t>Normalized Set Length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63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Set Similarity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</a:p>
          <a:p>
            <a:pPr lvl="1"/>
            <a:r>
              <a:rPr lang="en-US" dirty="0" smtClean="0"/>
              <a:t>Decompose String Sets into n-grams</a:t>
            </a:r>
          </a:p>
          <a:p>
            <a:pPr lvl="1"/>
            <a:r>
              <a:rPr lang="en-US" dirty="0" smtClean="0"/>
              <a:t>Store locations/positions of grams</a:t>
            </a:r>
          </a:p>
          <a:p>
            <a:r>
              <a:rPr lang="en-US" dirty="0" smtClean="0"/>
              <a:t>Inverted Lists</a:t>
            </a:r>
          </a:p>
          <a:p>
            <a:pPr lvl="1"/>
            <a:r>
              <a:rPr lang="en-US" dirty="0" smtClean="0"/>
              <a:t>Specialized Index</a:t>
            </a:r>
          </a:p>
          <a:p>
            <a:pPr lvl="1"/>
            <a:r>
              <a:rPr lang="en-US" dirty="0" smtClean="0"/>
              <a:t>Each gram is a index in the list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86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Set Similarity – 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258395"/>
              </p:ext>
            </p:extLst>
          </p:nvPr>
        </p:nvGraphicFramePr>
        <p:xfrm>
          <a:off x="838200" y="2432960"/>
          <a:ext cx="4674394" cy="2196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6491"/>
                <a:gridCol w="1060395"/>
                <a:gridCol w="1038754"/>
                <a:gridCol w="1038754"/>
              </a:tblGrid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 dirty="0">
                          <a:effectLst/>
                        </a:rPr>
                        <a:t>id</a:t>
                      </a:r>
                      <a:endParaRPr lang="en-US" sz="1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>
                          <a:effectLst/>
                        </a:rPr>
                        <a:t>4-gram</a:t>
                      </a:r>
                      <a:endParaRPr lang="en-US" sz="1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>
                          <a:effectLst/>
                        </a:rPr>
                        <a:t>idf</a:t>
                      </a:r>
                      <a:endParaRPr lang="en-US" sz="1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 dirty="0" smtClean="0">
                          <a:effectLst/>
                        </a:rPr>
                        <a:t>Len</a:t>
                      </a:r>
                      <a:endParaRPr lang="en-US" sz="1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Main St Maine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Main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31.7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Main St Maine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ain_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10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31.7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Main St Maine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31.7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Florham Park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Flor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29.3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6720" y="4718957"/>
            <a:ext cx="32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 Table (4-grams)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43639"/>
              </p:ext>
            </p:extLst>
          </p:nvPr>
        </p:nvGraphicFramePr>
        <p:xfrm>
          <a:off x="5818413" y="2576739"/>
          <a:ext cx="5535387" cy="1838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9502"/>
                <a:gridCol w="1255713"/>
                <a:gridCol w="1230086"/>
                <a:gridCol w="1230086"/>
              </a:tblGrid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id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4-gram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idf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len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52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Main Street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Main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29.3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Main Street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ain_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29.3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Main Street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29.3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61463" y="4718957"/>
            <a:ext cx="32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70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Set Similarity – Inverted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Random Access (NRA)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q-gram in the query, create an inverted list &lt;s, </a:t>
            </a:r>
            <a:r>
              <a:rPr lang="en-US" dirty="0" err="1" smtClean="0"/>
              <a:t>len</a:t>
            </a:r>
            <a:r>
              <a:rPr lang="en-US" dirty="0" smtClean="0"/>
              <a:t>(s)&gt;</a:t>
            </a:r>
          </a:p>
          <a:p>
            <a:r>
              <a:rPr lang="en-US" dirty="0" smtClean="0"/>
              <a:t>Sort these lists by token contribution in decreasing order</a:t>
            </a:r>
          </a:p>
          <a:p>
            <a:r>
              <a:rPr lang="en-US" dirty="0" smtClean="0"/>
              <a:t>Search each q-gram in parallel</a:t>
            </a:r>
          </a:p>
          <a:p>
            <a:pPr lvl="1"/>
            <a:r>
              <a:rPr lang="en-US" dirty="0" smtClean="0"/>
              <a:t>Pop the next (highest contribution) item for each q-gram</a:t>
            </a:r>
          </a:p>
          <a:p>
            <a:pPr lvl="1"/>
            <a:r>
              <a:rPr lang="en-US" dirty="0" smtClean="0"/>
              <a:t>If s is not in the candidate set, add it to the candidate set</a:t>
            </a:r>
          </a:p>
          <a:p>
            <a:pPr lvl="1"/>
            <a:r>
              <a:rPr lang="en-US" dirty="0" smtClean="0"/>
              <a:t>If s is in the candidate set, update its weight</a:t>
            </a:r>
          </a:p>
          <a:p>
            <a:pPr lvl="1"/>
            <a:r>
              <a:rPr lang="en-US" dirty="0" smtClean="0"/>
              <a:t>If the weight of s is less than the threshold, and the sum of the frontier weights of the other q-grams</a:t>
            </a:r>
          </a:p>
        </p:txBody>
      </p:sp>
    </p:spTree>
    <p:extLst>
      <p:ext uri="{BB962C8B-B14F-4D97-AF65-F5344CB8AC3E}">
        <p14:creationId xmlns:p14="http://schemas.microsoft.com/office/powerpoint/2010/main" val="148253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Properties of 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Preservation</a:t>
            </a:r>
          </a:p>
          <a:p>
            <a:pPr lvl="1"/>
            <a:r>
              <a:rPr lang="en-US" dirty="0" smtClean="0"/>
              <a:t>For all k!= l, if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smtClean="0"/>
              <a:t>(s) &lt;=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smtClean="0"/>
              <a:t>(r), then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dirty="0" smtClean="0"/>
              <a:t>(s)&lt;=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dirty="0" smtClean="0"/>
              <a:t>(r)</a:t>
            </a:r>
          </a:p>
          <a:p>
            <a:r>
              <a:rPr lang="en-US" dirty="0" smtClean="0"/>
              <a:t>Magnitude </a:t>
            </a:r>
            <a:r>
              <a:rPr lang="en-US" dirty="0" err="1" smtClean="0"/>
              <a:t>Boundedness</a:t>
            </a:r>
            <a:endParaRPr lang="en-US" dirty="0" smtClean="0"/>
          </a:p>
          <a:p>
            <a:pPr lvl="1"/>
            <a:r>
              <a:rPr lang="en-US" dirty="0" smtClean="0"/>
              <a:t>For any s and q, after retrieving </a:t>
            </a:r>
            <a:r>
              <a:rPr lang="en-US" i="1" dirty="0" err="1" smtClean="0"/>
              <a:t>len</a:t>
            </a:r>
            <a:r>
              <a:rPr lang="en-US" i="1" dirty="0" smtClean="0"/>
              <a:t>(s)</a:t>
            </a:r>
            <a:r>
              <a:rPr lang="en-US" dirty="0"/>
              <a:t> </a:t>
            </a:r>
            <a:r>
              <a:rPr lang="en-US" dirty="0" smtClean="0"/>
              <a:t>from any list </a:t>
            </a:r>
            <a:r>
              <a:rPr lang="en-US" i="1" dirty="0" smtClean="0"/>
              <a:t>k</a:t>
            </a:r>
            <a:r>
              <a:rPr lang="en-US" dirty="0" smtClean="0"/>
              <a:t>, the best case upper bound can be computed directly</a:t>
            </a:r>
          </a:p>
          <a:p>
            <a:r>
              <a:rPr lang="en-US" dirty="0" smtClean="0"/>
              <a:t>Length </a:t>
            </a:r>
            <a:r>
              <a:rPr lang="en-US" dirty="0" err="1" smtClean="0"/>
              <a:t>Boundedness</a:t>
            </a:r>
            <a:endParaRPr lang="en-US" dirty="0" smtClean="0"/>
          </a:p>
          <a:p>
            <a:r>
              <a:rPr lang="en-US" dirty="0" smtClean="0"/>
              <a:t>Use a new version of NRA that takes advantage of these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1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702</Words>
  <Application>Microsoft Office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Fast Indexes and Algorithms for Set Similarity Selection Queries</vt:lpstr>
      <vt:lpstr>Introduction</vt:lpstr>
      <vt:lpstr>TF/IDF</vt:lpstr>
      <vt:lpstr>Usefulness of TF/IDF</vt:lpstr>
      <vt:lpstr>Existing Set Similarity Solutions</vt:lpstr>
      <vt:lpstr>Existing Set Similarity – Relational Database</vt:lpstr>
      <vt:lpstr>Existing Set Similarity – Inverted List</vt:lpstr>
      <vt:lpstr>Non Random Access (NRA)</vt:lpstr>
      <vt:lpstr>Semantic Properties of IDF</vt:lpstr>
      <vt:lpstr>Improved Non Random Access (iNRA)</vt:lpstr>
      <vt:lpstr>Shortest-First</vt:lpstr>
      <vt:lpstr>Shortest-First Algorithm (SF)</vt:lpstr>
      <vt:lpstr>Shortest First - Algorithm</vt:lpstr>
      <vt:lpstr>Shortest First - Algorithm</vt:lpstr>
      <vt:lpstr>Shortest First - Performance</vt:lpstr>
      <vt:lpstr>Hybrid Algorithm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Indexes and Algorithms for Set Similarity Selection Queries</dc:title>
  <dc:creator>Kyle Patterson</dc:creator>
  <cp:lastModifiedBy>James Fitzpatrick</cp:lastModifiedBy>
  <cp:revision>17</cp:revision>
  <dcterms:created xsi:type="dcterms:W3CDTF">2014-04-09T12:11:22Z</dcterms:created>
  <dcterms:modified xsi:type="dcterms:W3CDTF">2014-04-15T05:44:12Z</dcterms:modified>
</cp:coreProperties>
</file>