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0" r:id="rId5"/>
    <p:sldId id="276" r:id="rId6"/>
    <p:sldId id="261" r:id="rId7"/>
    <p:sldId id="269" r:id="rId8"/>
    <p:sldId id="270" r:id="rId9"/>
    <p:sldId id="277" r:id="rId10"/>
    <p:sldId id="271" r:id="rId11"/>
    <p:sldId id="275" r:id="rId12"/>
    <p:sldId id="262" r:id="rId13"/>
    <p:sldId id="263" r:id="rId14"/>
    <p:sldId id="278" r:id="rId15"/>
    <p:sldId id="265" r:id="rId16"/>
    <p:sldId id="272" r:id="rId17"/>
    <p:sldId id="274" r:id="rId18"/>
    <p:sldId id="279" r:id="rId19"/>
    <p:sldId id="273" r:id="rId20"/>
    <p:sldId id="266" r:id="rId21"/>
    <p:sldId id="280" r:id="rId22"/>
    <p:sldId id="281" r:id="rId23"/>
    <p:sldId id="28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Fast Indexes and Algorithms for Set Similarity Selection Queries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+mj-lt"/>
              </a:rPr>
              <a:t>Marios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Hadjieleftheriou</a:t>
            </a:r>
            <a:r>
              <a:rPr lang="en-US" dirty="0" smtClean="0">
                <a:latin typeface="+mj-lt"/>
              </a:rPr>
              <a:t>, Amit </a:t>
            </a:r>
            <a:r>
              <a:rPr lang="en-US" dirty="0" err="1" smtClean="0">
                <a:latin typeface="+mj-lt"/>
              </a:rPr>
              <a:t>Chandel</a:t>
            </a:r>
            <a:r>
              <a:rPr lang="en-US" dirty="0" smtClean="0">
                <a:latin typeface="+mj-lt"/>
              </a:rPr>
              <a:t>, Nick </a:t>
            </a:r>
            <a:r>
              <a:rPr lang="en-US" dirty="0" err="1" smtClean="0">
                <a:latin typeface="+mj-lt"/>
              </a:rPr>
              <a:t>Koudas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Divesh</a:t>
            </a:r>
            <a:r>
              <a:rPr lang="en-US" dirty="0" smtClean="0">
                <a:latin typeface="+mj-lt"/>
              </a:rPr>
              <a:t> Srivastava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900" dirty="0" smtClean="0">
                <a:latin typeface="+mj-lt"/>
              </a:rPr>
              <a:t>Presented by Kyle Patterson, James Fitzpatrick</a:t>
            </a:r>
            <a:endParaRPr lang="en-US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5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Random Access (NRA) – “Breadth First”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q-gram in the query, create an inverted list &lt;s, </a:t>
            </a:r>
            <a:r>
              <a:rPr lang="en-US" dirty="0" err="1" smtClean="0"/>
              <a:t>len</a:t>
            </a:r>
            <a:r>
              <a:rPr lang="en-US" dirty="0" smtClean="0"/>
              <a:t>(s)&gt;</a:t>
            </a:r>
          </a:p>
          <a:p>
            <a:r>
              <a:rPr lang="en-US" dirty="0" smtClean="0"/>
              <a:t>Sort these lists by token contribution in decreasing order</a:t>
            </a:r>
          </a:p>
          <a:p>
            <a:r>
              <a:rPr lang="en-US" dirty="0" smtClean="0"/>
              <a:t>Search each q-gram in round-robin fashion</a:t>
            </a:r>
          </a:p>
          <a:p>
            <a:pPr lvl="1"/>
            <a:r>
              <a:rPr lang="en-US" dirty="0" smtClean="0"/>
              <a:t>Pop the next (highest contribution) item for each q-gram</a:t>
            </a:r>
          </a:p>
          <a:p>
            <a:pPr lvl="1"/>
            <a:r>
              <a:rPr lang="en-US" dirty="0" smtClean="0"/>
              <a:t>If s is not in the candidate set, add it to the candidate set</a:t>
            </a:r>
          </a:p>
          <a:p>
            <a:pPr lvl="1"/>
            <a:r>
              <a:rPr lang="en-US" dirty="0" smtClean="0"/>
              <a:t>If s is in the candidate set, update its weight</a:t>
            </a:r>
          </a:p>
          <a:p>
            <a:pPr lvl="1"/>
            <a:r>
              <a:rPr lang="en-US" dirty="0" smtClean="0"/>
              <a:t>If the weight of s is less than the threshold, and the sum of the frontier weights of the other q-grams</a:t>
            </a:r>
          </a:p>
        </p:txBody>
      </p:sp>
    </p:spTree>
    <p:extLst>
      <p:ext uri="{BB962C8B-B14F-4D97-AF65-F5344CB8AC3E}">
        <p14:creationId xmlns:p14="http://schemas.microsoft.com/office/powerpoint/2010/main" val="148253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NRA - Example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929" y="1944130"/>
            <a:ext cx="7726142" cy="41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Properties of 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and NRA  only take advantage of monotonicity property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Other properties include</a:t>
            </a:r>
            <a:r>
              <a:rPr lang="en-US" dirty="0" smtClean="0"/>
              <a:t>:</a:t>
            </a:r>
          </a:p>
          <a:p>
            <a:r>
              <a:rPr lang="en-US" dirty="0" smtClean="0"/>
              <a:t>Order Preservation</a:t>
            </a:r>
          </a:p>
          <a:p>
            <a:pPr lvl="1"/>
            <a:r>
              <a:rPr lang="en-US" dirty="0" smtClean="0"/>
              <a:t>For all k!= l, if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smtClean="0"/>
              <a:t>(s) &lt;=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smtClean="0"/>
              <a:t>(r), then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(s)&lt;=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(r)</a:t>
            </a:r>
          </a:p>
          <a:p>
            <a:r>
              <a:rPr lang="en-US" dirty="0" smtClean="0"/>
              <a:t>Magnitude </a:t>
            </a:r>
            <a:r>
              <a:rPr lang="en-US" dirty="0" err="1" smtClean="0"/>
              <a:t>Boundedness</a:t>
            </a:r>
            <a:endParaRPr lang="en-US" dirty="0" smtClean="0"/>
          </a:p>
          <a:p>
            <a:pPr lvl="1"/>
            <a:r>
              <a:rPr lang="en-US" dirty="0" smtClean="0"/>
              <a:t>For any s and q, after retrieving </a:t>
            </a:r>
            <a:r>
              <a:rPr lang="en-US" i="1" dirty="0" err="1" smtClean="0"/>
              <a:t>len</a:t>
            </a:r>
            <a:r>
              <a:rPr lang="en-US" i="1" dirty="0" smtClean="0"/>
              <a:t>(s)</a:t>
            </a:r>
            <a:r>
              <a:rPr lang="en-US" dirty="0"/>
              <a:t> </a:t>
            </a:r>
            <a:r>
              <a:rPr lang="en-US" dirty="0" smtClean="0"/>
              <a:t>from any list </a:t>
            </a:r>
            <a:r>
              <a:rPr lang="en-US" i="1" dirty="0" smtClean="0"/>
              <a:t>k</a:t>
            </a:r>
            <a:r>
              <a:rPr lang="en-US" dirty="0" smtClean="0"/>
              <a:t>, the best case upper bound can be computed directly</a:t>
            </a:r>
          </a:p>
          <a:p>
            <a:r>
              <a:rPr lang="en-US" dirty="0" smtClean="0"/>
              <a:t>Length </a:t>
            </a:r>
            <a:r>
              <a:rPr lang="en-US" dirty="0" err="1" smtClean="0"/>
              <a:t>Boundedness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551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Non Random Access (</a:t>
            </a:r>
            <a:r>
              <a:rPr lang="en-US" dirty="0" err="1" smtClean="0"/>
              <a:t>iNRA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2" y="1825625"/>
            <a:ext cx="5746490" cy="4687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05" y="1825625"/>
            <a:ext cx="4895295" cy="49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8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3492" cy="4351338"/>
          </a:xfrm>
        </p:spPr>
        <p:txBody>
          <a:bodyPr/>
          <a:lstStyle/>
          <a:p>
            <a:r>
              <a:rPr lang="en-US" dirty="0" smtClean="0"/>
              <a:t>Length </a:t>
            </a:r>
            <a:r>
              <a:rPr lang="en-US" dirty="0" err="1" smtClean="0"/>
              <a:t>Boundedness</a:t>
            </a:r>
            <a:r>
              <a:rPr lang="en-US" dirty="0" smtClean="0"/>
              <a:t> prunes scan space</a:t>
            </a:r>
          </a:p>
          <a:p>
            <a:pPr lvl="1"/>
            <a:r>
              <a:rPr lang="en-US" dirty="0" smtClean="0"/>
              <a:t>If no index on length, follows NRA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Order Preservation to determine if given element is in a list</a:t>
            </a:r>
          </a:p>
          <a:p>
            <a:endParaRPr lang="en-US" dirty="0"/>
          </a:p>
          <a:p>
            <a:r>
              <a:rPr lang="en-US" dirty="0" smtClean="0"/>
              <a:t>Magnitude </a:t>
            </a:r>
            <a:r>
              <a:rPr lang="en-US" dirty="0" err="1" smtClean="0"/>
              <a:t>Boundedness</a:t>
            </a:r>
            <a:r>
              <a:rPr lang="en-US" dirty="0" smtClean="0"/>
              <a:t> computes best case upper bound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692" y="1566399"/>
            <a:ext cx="5009873" cy="5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9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Algorithm (SF)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we view </a:t>
            </a:r>
            <a:r>
              <a:rPr lang="en-US" dirty="0" err="1" smtClean="0"/>
              <a:t>iNRA</a:t>
            </a:r>
            <a:r>
              <a:rPr lang="en-US" dirty="0" smtClean="0"/>
              <a:t> as a breadth first approach, then SF is a depth first approach</a:t>
            </a:r>
          </a:p>
          <a:p>
            <a:r>
              <a:rPr lang="en-US" dirty="0" smtClean="0"/>
              <a:t>Skip to first entry in every list with length </a:t>
            </a:r>
            <a:r>
              <a:rPr lang="en-US" i="1" dirty="0" err="1" smtClean="0"/>
              <a:t>len</a:t>
            </a:r>
            <a:r>
              <a:rPr lang="en-US" i="1" dirty="0" smtClean="0"/>
              <a:t>(s) &gt;= </a:t>
            </a:r>
            <a:r>
              <a:rPr lang="el-GR" i="1" dirty="0" smtClean="0"/>
              <a:t>τ</a:t>
            </a:r>
            <a:r>
              <a:rPr lang="en-US" i="1" dirty="0" smtClean="0"/>
              <a:t> </a:t>
            </a:r>
            <a:r>
              <a:rPr lang="en-US" i="1" dirty="0" err="1" smtClean="0"/>
              <a:t>len</a:t>
            </a:r>
            <a:r>
              <a:rPr lang="en-US" i="1" dirty="0" smtClean="0"/>
              <a:t>(q)</a:t>
            </a:r>
          </a:p>
          <a:p>
            <a:r>
              <a:rPr lang="en-US" dirty="0"/>
              <a:t>Compute </a:t>
            </a:r>
            <a:r>
              <a:rPr lang="el-GR" dirty="0"/>
              <a:t>λ</a:t>
            </a:r>
            <a:r>
              <a:rPr lang="en-US" baseline="-25000" dirty="0"/>
              <a:t>1….n</a:t>
            </a:r>
            <a:endParaRPr lang="en-US" dirty="0"/>
          </a:p>
          <a:p>
            <a:r>
              <a:rPr lang="en-US" dirty="0" smtClean="0"/>
              <a:t>Scan inverted lists in decreasing </a:t>
            </a:r>
            <a:r>
              <a:rPr lang="en-US" dirty="0" err="1" smtClean="0"/>
              <a:t>idf</a:t>
            </a:r>
            <a:r>
              <a:rPr lang="en-US" dirty="0" smtClean="0"/>
              <a:t> order</a:t>
            </a:r>
          </a:p>
          <a:p>
            <a:pPr lvl="1"/>
            <a:r>
              <a:rPr lang="en-US" dirty="0" smtClean="0"/>
              <a:t>Tokens with higher </a:t>
            </a:r>
            <a:r>
              <a:rPr lang="en-US" dirty="0" err="1" smtClean="0"/>
              <a:t>idfs</a:t>
            </a:r>
            <a:r>
              <a:rPr lang="en-US" dirty="0" smtClean="0"/>
              <a:t> examined first</a:t>
            </a:r>
          </a:p>
          <a:p>
            <a:pPr lvl="2"/>
            <a:r>
              <a:rPr lang="en-US" dirty="0" smtClean="0"/>
              <a:t>Occur in fewer strings</a:t>
            </a:r>
          </a:p>
          <a:p>
            <a:pPr lvl="2"/>
            <a:r>
              <a:rPr lang="en-US" dirty="0" smtClean="0"/>
              <a:t>Smaller lists of strings that they occur in</a:t>
            </a:r>
          </a:p>
          <a:p>
            <a:pPr lvl="2"/>
            <a:r>
              <a:rPr lang="en-US" dirty="0" smtClean="0"/>
              <a:t>Smallest chance of false positive candidates</a:t>
            </a:r>
          </a:p>
          <a:p>
            <a:r>
              <a:rPr lang="en-US" dirty="0" smtClean="0"/>
              <a:t>Scan for elements of length from </a:t>
            </a:r>
            <a:r>
              <a:rPr lang="el-GR" i="1" dirty="0"/>
              <a:t>τ</a:t>
            </a:r>
            <a:r>
              <a:rPr lang="en-US" i="1" dirty="0"/>
              <a:t> </a:t>
            </a:r>
            <a:r>
              <a:rPr lang="en-US" i="1" dirty="0" err="1"/>
              <a:t>len</a:t>
            </a:r>
            <a:r>
              <a:rPr lang="en-US" i="1" dirty="0"/>
              <a:t>(q</a:t>
            </a:r>
            <a:r>
              <a:rPr lang="en-US" i="1" dirty="0" smtClean="0"/>
              <a:t>) </a:t>
            </a:r>
            <a:r>
              <a:rPr lang="en-US" dirty="0" smtClean="0"/>
              <a:t> to min(</a:t>
            </a:r>
            <a:r>
              <a:rPr lang="en-US" i="1" dirty="0" err="1" smtClean="0"/>
              <a:t>len</a:t>
            </a:r>
            <a:r>
              <a:rPr lang="en-US" i="1" dirty="0" smtClean="0"/>
              <a:t>(q)/</a:t>
            </a:r>
            <a:r>
              <a:rPr lang="el-GR" i="1" dirty="0"/>
              <a:t> τ</a:t>
            </a:r>
            <a:r>
              <a:rPr lang="en-US" i="1" dirty="0" smtClean="0"/>
              <a:t>, </a:t>
            </a:r>
            <a:r>
              <a:rPr lang="el-GR" dirty="0"/>
              <a:t>λ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Store candidates in candidate set </a:t>
            </a:r>
            <a:r>
              <a:rPr lang="en-US" i="1" dirty="0" smtClean="0"/>
              <a:t>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62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a certain length, we stop adding elements to our candidate set</a:t>
                </a:r>
              </a:p>
              <a:p>
                <a:pPr lvl="1"/>
                <a:r>
                  <a:rPr lang="en-US" dirty="0" smtClean="0"/>
                  <a:t>Natural Cut-off Lengths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&gt;=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…</a:t>
                </a:r>
                <a:r>
                  <a:rPr lang="el-GR" dirty="0" smtClean="0"/>
                  <a:t> </a:t>
                </a:r>
                <a:r>
                  <a:rPr lang="en-US" dirty="0" smtClean="0"/>
                  <a:t> &gt;=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n</a:t>
                </a:r>
              </a:p>
              <a:p>
                <a:pPr lvl="2"/>
                <a:r>
                  <a:rPr lang="en-US" dirty="0" smtClean="0"/>
                  <a:t>Maximum Length that a string can have to be considered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35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2701" cy="4351338"/>
          </a:xfrm>
        </p:spPr>
        <p:txBody>
          <a:bodyPr/>
          <a:lstStyle/>
          <a:p>
            <a:r>
              <a:rPr lang="en-US" dirty="0" smtClean="0"/>
              <a:t>Merge sort subsequent lists with the candidate lists. </a:t>
            </a:r>
          </a:p>
          <a:p>
            <a:r>
              <a:rPr lang="en-US" dirty="0" smtClean="0"/>
              <a:t>Adjust the new list based on the subsequent </a:t>
            </a:r>
            <a:r>
              <a:rPr lang="el-GR" dirty="0" smtClean="0"/>
              <a:t>λ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As we search more subsequent list, the lengths of candidate strings will get shorter. </a:t>
            </a:r>
          </a:p>
          <a:p>
            <a:r>
              <a:rPr lang="en-US" dirty="0" smtClean="0"/>
              <a:t>Continue until scores for each element in candidate set is calculated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784045" cy="44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 - 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92" y="1577728"/>
            <a:ext cx="4895850" cy="22288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720" y="1577728"/>
            <a:ext cx="6089621" cy="32428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81892" y="3941963"/>
            <a:ext cx="5144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this case, </a:t>
            </a:r>
            <a:r>
              <a:rPr lang="en-US" sz="3200" dirty="0" err="1" smtClean="0"/>
              <a:t>iNRA</a:t>
            </a:r>
            <a:r>
              <a:rPr lang="en-US" sz="3200" dirty="0" smtClean="0"/>
              <a:t> is arbitrarily better than SF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714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-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Case</a:t>
            </a:r>
          </a:p>
          <a:p>
            <a:pPr lvl="1"/>
            <a:r>
              <a:rPr lang="en-US" dirty="0" smtClean="0"/>
              <a:t>Scans far fewer entries than </a:t>
            </a:r>
            <a:r>
              <a:rPr lang="en-US" dirty="0" err="1" smtClean="0"/>
              <a:t>iNRA</a:t>
            </a:r>
            <a:endParaRPr lang="en-US" dirty="0" smtClean="0"/>
          </a:p>
          <a:p>
            <a:pPr lvl="1"/>
            <a:r>
              <a:rPr lang="en-US" dirty="0" smtClean="0"/>
              <a:t>Most lists are pruned</a:t>
            </a:r>
          </a:p>
          <a:p>
            <a:r>
              <a:rPr lang="en-US" dirty="0" smtClean="0"/>
              <a:t>Worst Case Scenario</a:t>
            </a:r>
          </a:p>
          <a:p>
            <a:pPr lvl="1"/>
            <a:r>
              <a:rPr lang="en-US" dirty="0" smtClean="0"/>
              <a:t>Scans arbitrarily more entries than </a:t>
            </a:r>
            <a:r>
              <a:rPr lang="en-US" dirty="0" err="1" smtClean="0"/>
              <a:t>iNRA</a:t>
            </a:r>
            <a:endParaRPr lang="en-US" dirty="0" smtClean="0"/>
          </a:p>
          <a:p>
            <a:pPr lvl="1"/>
            <a:r>
              <a:rPr lang="en-US" dirty="0" smtClean="0"/>
              <a:t>Occurs with many long lists, low </a:t>
            </a:r>
            <a:r>
              <a:rPr lang="el-GR" dirty="0" smtClean="0"/>
              <a:t>τ</a:t>
            </a:r>
            <a:r>
              <a:rPr lang="en-US" dirty="0" smtClean="0"/>
              <a:t>, and poor pruning lengths</a:t>
            </a:r>
          </a:p>
          <a:p>
            <a:r>
              <a:rPr lang="en-US" dirty="0" smtClean="0"/>
              <a:t>Curious Case</a:t>
            </a:r>
          </a:p>
          <a:p>
            <a:pPr lvl="1"/>
            <a:r>
              <a:rPr lang="en-US" dirty="0" smtClean="0"/>
              <a:t>If the </a:t>
            </a:r>
            <a:r>
              <a:rPr lang="el-GR" dirty="0" smtClean="0"/>
              <a:t>τ</a:t>
            </a:r>
            <a:r>
              <a:rPr lang="en-US" dirty="0" smtClean="0"/>
              <a:t> = 1, then the search will only be done on string of the exact same length</a:t>
            </a:r>
          </a:p>
          <a:p>
            <a:r>
              <a:rPr lang="en-US" dirty="0" smtClean="0"/>
              <a:t>In Practice, Bookkeeping costs of SF are very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User Error</a:t>
            </a:r>
          </a:p>
          <a:p>
            <a:pPr lvl="1"/>
            <a:r>
              <a:rPr lang="en-US" dirty="0" smtClean="0"/>
              <a:t>Significance to businesses</a:t>
            </a:r>
          </a:p>
          <a:p>
            <a:r>
              <a:rPr lang="en-US" dirty="0" smtClean="0"/>
              <a:t>Set Similarity Versus String Similarity</a:t>
            </a:r>
          </a:p>
          <a:p>
            <a:r>
              <a:rPr lang="en-US" dirty="0" smtClean="0"/>
              <a:t>No single comparison metric works across all domains</a:t>
            </a:r>
          </a:p>
          <a:p>
            <a:r>
              <a:rPr lang="en-US" dirty="0" smtClean="0"/>
              <a:t>Paper Concentrates on Expanding TF/IDF Cosine Similarity and BM25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03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119" y="2906926"/>
            <a:ext cx="5376944" cy="15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23" y="1468744"/>
            <a:ext cx="5009873" cy="5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0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IMDB and DBLP databases</a:t>
            </a:r>
          </a:p>
          <a:p>
            <a:r>
              <a:rPr lang="en-US" dirty="0" smtClean="0"/>
              <a:t>Each word was broken down into 3-grams</a:t>
            </a:r>
          </a:p>
          <a:p>
            <a:endParaRPr lang="en-US" dirty="0"/>
          </a:p>
          <a:p>
            <a:r>
              <a:rPr lang="en-US" dirty="0" smtClean="0"/>
              <a:t>Algorithms were evaluated according to</a:t>
            </a:r>
          </a:p>
          <a:p>
            <a:pPr lvl="1"/>
            <a:r>
              <a:rPr lang="en-US" sz="3200" i="1" dirty="0" smtClean="0"/>
              <a:t>Processing cost</a:t>
            </a:r>
          </a:p>
          <a:p>
            <a:pPr lvl="1"/>
            <a:r>
              <a:rPr lang="en-US" sz="3200" i="1" dirty="0" smtClean="0"/>
              <a:t>Pruning power</a:t>
            </a:r>
          </a:p>
          <a:p>
            <a:pPr lvl="1"/>
            <a:r>
              <a:rPr lang="en-US" sz="3200" i="1" dirty="0" smtClean="0"/>
              <a:t>Storage efficiency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401523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Non-Composit</a:t>
            </a:r>
            <a:r>
              <a:rPr lang="en-US" dirty="0" smtClean="0"/>
              <a:t>e Index </a:t>
            </a:r>
            <a:r>
              <a:rPr lang="en-US" dirty="0" smtClean="0"/>
              <a:t>Basic SQL query never terminated in reasonable time</a:t>
            </a:r>
          </a:p>
          <a:p>
            <a:r>
              <a:rPr lang="en-US" dirty="0" smtClean="0"/>
              <a:t>Inverted Indexes</a:t>
            </a:r>
          </a:p>
          <a:p>
            <a:pPr lvl="1"/>
            <a:r>
              <a:rPr lang="en-US" dirty="0" smtClean="0"/>
              <a:t>Multi-way Merge, TA/NRA</a:t>
            </a:r>
          </a:p>
          <a:p>
            <a:pPr lvl="1"/>
            <a:r>
              <a:rPr lang="en-US" dirty="0" smtClean="0"/>
              <a:t>With and without skip lists</a:t>
            </a:r>
          </a:p>
          <a:p>
            <a:pPr lvl="1"/>
            <a:r>
              <a:rPr lang="en-US" dirty="0" smtClean="0"/>
              <a:t>Total size of inverted lists 5GB</a:t>
            </a:r>
          </a:p>
          <a:p>
            <a:r>
              <a:rPr lang="en-US" dirty="0" smtClean="0"/>
              <a:t>Extendible Hashing</a:t>
            </a:r>
          </a:p>
          <a:p>
            <a:pPr lvl="1"/>
            <a:r>
              <a:rPr lang="en-US" dirty="0" smtClean="0"/>
              <a:t>3.2 GB</a:t>
            </a:r>
          </a:p>
          <a:p>
            <a:r>
              <a:rPr lang="en-US" dirty="0" smtClean="0"/>
              <a:t>All indexing structures are significantly larger than dataset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8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SF is the winner in terms of </a:t>
            </a:r>
          </a:p>
          <a:p>
            <a:pPr lvl="1"/>
            <a:r>
              <a:rPr lang="en-US" dirty="0" smtClean="0"/>
              <a:t>Computation Cost (due to low bookkeeping)</a:t>
            </a:r>
          </a:p>
          <a:p>
            <a:pPr lvl="1"/>
            <a:r>
              <a:rPr lang="en-US" dirty="0" smtClean="0"/>
              <a:t>Index Size (Only uses inverted and skip lists)</a:t>
            </a:r>
          </a:p>
          <a:p>
            <a:r>
              <a:rPr lang="en-US" dirty="0" smtClean="0"/>
              <a:t>Hybrid Algorithm has higher pruning power</a:t>
            </a:r>
          </a:p>
          <a:p>
            <a:pPr lvl="1"/>
            <a:r>
              <a:rPr lang="en-US" dirty="0" smtClean="0"/>
              <a:t>More involved data structures increase computation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9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measures can be exploited in set similarity</a:t>
            </a:r>
          </a:p>
          <a:p>
            <a:pPr lvl="1"/>
            <a:r>
              <a:rPr lang="en-US" dirty="0" smtClean="0"/>
              <a:t>Length Bounding</a:t>
            </a:r>
            <a:endParaRPr lang="en-US" dirty="0" smtClean="0"/>
          </a:p>
          <a:p>
            <a:r>
              <a:rPr lang="en-US" dirty="0" smtClean="0"/>
              <a:t>Many similarity </a:t>
            </a:r>
            <a:r>
              <a:rPr lang="en-US" dirty="0" smtClean="0"/>
              <a:t>search algorithms can </a:t>
            </a:r>
            <a:r>
              <a:rPr lang="en-US" dirty="0" smtClean="0"/>
              <a:t>benefit from Length Bounded pruning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0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 – Term Frequency</a:t>
            </a:r>
          </a:p>
          <a:p>
            <a:pPr lvl="1"/>
            <a:r>
              <a:rPr lang="en-US" dirty="0" smtClean="0"/>
              <a:t>Each token is weighted by the total number of times it appears in the multi-set</a:t>
            </a:r>
          </a:p>
          <a:p>
            <a:pPr lvl="1"/>
            <a:r>
              <a:rPr lang="en-US" dirty="0" smtClean="0"/>
              <a:t>The more times the term occurs in a </a:t>
            </a:r>
            <a:r>
              <a:rPr lang="en-US" dirty="0" err="1" smtClean="0"/>
              <a:t>multiset</a:t>
            </a:r>
            <a:r>
              <a:rPr lang="en-US" dirty="0" smtClean="0"/>
              <a:t> (more common), the more weight given to it</a:t>
            </a:r>
          </a:p>
          <a:p>
            <a:pPr lvl="1"/>
            <a:r>
              <a:rPr lang="en-US" dirty="0" smtClean="0"/>
              <a:t>In practice, the cardinality is so small that TF can be dropped without affecting the quality of the results</a:t>
            </a:r>
          </a:p>
          <a:p>
            <a:r>
              <a:rPr lang="en-US" dirty="0" smtClean="0"/>
              <a:t>IDF – Inverse Document Frequency</a:t>
            </a:r>
          </a:p>
          <a:p>
            <a:pPr lvl="1"/>
            <a:r>
              <a:rPr lang="en-US" dirty="0" smtClean="0"/>
              <a:t>The inverse of the total number of times a token appear in a database</a:t>
            </a:r>
          </a:p>
          <a:p>
            <a:pPr lvl="1"/>
            <a:r>
              <a:rPr lang="en-US" dirty="0" smtClean="0"/>
              <a:t>The less a term occurs in the database (more rare), the more weight it has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of TF/IDF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metrics utilize properties of datasets</a:t>
            </a:r>
          </a:p>
          <a:p>
            <a:pPr lvl="1"/>
            <a:r>
              <a:rPr lang="en-US" dirty="0" smtClean="0"/>
              <a:t>Most strings are unique</a:t>
            </a:r>
          </a:p>
          <a:p>
            <a:pPr lvl="1"/>
            <a:r>
              <a:rPr lang="en-US" dirty="0" smtClean="0"/>
              <a:t>Few strings are shared between documents</a:t>
            </a:r>
          </a:p>
          <a:p>
            <a:pPr lvl="1"/>
            <a:r>
              <a:rPr lang="en-US" dirty="0" smtClean="0"/>
              <a:t>Most strings have a small term frequency</a:t>
            </a:r>
          </a:p>
          <a:p>
            <a:pPr lvl="2"/>
            <a:r>
              <a:rPr lang="en-US" dirty="0"/>
              <a:t>Eliminate TF as </a:t>
            </a:r>
            <a:r>
              <a:rPr lang="en-US" dirty="0" smtClean="0"/>
              <a:t>TF/IDF is not much different than just IDF</a:t>
            </a:r>
          </a:p>
          <a:p>
            <a:r>
              <a:rPr lang="en-US" dirty="0" smtClean="0"/>
              <a:t>Normalized Set Length</a:t>
            </a:r>
          </a:p>
          <a:p>
            <a:pPr lvl="1"/>
            <a:r>
              <a:rPr lang="en-US" dirty="0"/>
              <a:t>Similar Sets have Similar Lengths</a:t>
            </a:r>
          </a:p>
          <a:p>
            <a:pPr lvl="1"/>
            <a:r>
              <a:rPr lang="en-US" dirty="0" smtClean="0"/>
              <a:t>An exact match will always have score = 1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63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database </a:t>
                </a:r>
                <a:r>
                  <a:rPr lang="en-US" b="1" i="1" dirty="0" smtClean="0"/>
                  <a:t>D</a:t>
                </a:r>
                <a:r>
                  <a:rPr lang="en-US" dirty="0" smtClean="0"/>
                  <a:t> of sets, where every set has elements from universe </a:t>
                </a:r>
                <a:r>
                  <a:rPr lang="en-US" b="1" i="1" dirty="0" smtClean="0"/>
                  <a:t>U</a:t>
                </a:r>
                <a:endParaRPr lang="en-US" dirty="0"/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= {</a:t>
                </a:r>
                <a:r>
                  <a:rPr lang="en-US" i="1" dirty="0" smtClean="0"/>
                  <a:t>s</a:t>
                </a:r>
                <a:r>
                  <a:rPr lang="en-US" i="1" baseline="30000" dirty="0" smtClean="0"/>
                  <a:t>1</a:t>
                </a:r>
                <a:r>
                  <a:rPr lang="en-US" i="1" dirty="0" smtClean="0"/>
                  <a:t>, … , </a:t>
                </a:r>
                <a:r>
                  <a:rPr lang="en-US" i="1" dirty="0" err="1" smtClean="0"/>
                  <a:t>s</a:t>
                </a:r>
                <a:r>
                  <a:rPr lang="en-US" i="1" baseline="30000" dirty="0" err="1" smtClean="0"/>
                  <a:t>n</a:t>
                </a:r>
                <a:r>
                  <a:rPr lang="en-US" i="1" dirty="0" smtClean="0"/>
                  <a:t>}, </a:t>
                </a:r>
                <a:r>
                  <a:rPr lang="en-US" i="1" dirty="0" err="1" smtClean="0"/>
                  <a:t>s</a:t>
                </a:r>
                <a:r>
                  <a:rPr lang="en-US" i="1" baseline="30000" dirty="0" err="1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∈ </a:t>
                </a:r>
                <a:r>
                  <a:rPr lang="en-US" b="1" i="1" dirty="0" smtClean="0"/>
                  <a:t>U</a:t>
                </a:r>
                <a:endParaRPr lang="en-US" dirty="0"/>
              </a:p>
              <a:p>
                <a:r>
                  <a:rPr lang="en-US" dirty="0" smtClean="0"/>
                  <a:t>N(</a:t>
                </a:r>
                <a:r>
                  <a:rPr lang="en-US" i="1" dirty="0" err="1" smtClean="0"/>
                  <a:t>s</a:t>
                </a:r>
                <a:r>
                  <a:rPr lang="en-US" i="1" baseline="30000" dirty="0" err="1" smtClean="0"/>
                  <a:t>i</a:t>
                </a:r>
                <a:r>
                  <a:rPr lang="en-US" dirty="0" smtClean="0"/>
                  <a:t>) = total # of sets containing </a:t>
                </a:r>
                <a:r>
                  <a:rPr lang="en-US" i="1" dirty="0" err="1" smtClean="0"/>
                  <a:t>s</a:t>
                </a:r>
                <a:r>
                  <a:rPr lang="en-US" i="1" baseline="30000" dirty="0" err="1" smtClean="0"/>
                  <a:t>i</a:t>
                </a:r>
                <a:r>
                  <a:rPr lang="en-US" dirty="0" smtClean="0"/>
                  <a:t> ; N = total # sets in the database</a:t>
                </a:r>
              </a:p>
              <a:p>
                <a:r>
                  <a:rPr lang="en-US" i="1" dirty="0" smtClean="0"/>
                  <a:t>Len(s)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\in \!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in \!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0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Set Similarity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</a:p>
          <a:p>
            <a:pPr lvl="1"/>
            <a:r>
              <a:rPr lang="en-US" dirty="0" smtClean="0"/>
              <a:t>Decompose String Sets into n-grams</a:t>
            </a:r>
          </a:p>
          <a:p>
            <a:pPr lvl="1"/>
            <a:r>
              <a:rPr lang="en-US" dirty="0" smtClean="0"/>
              <a:t>Store locations/positions of grams</a:t>
            </a:r>
          </a:p>
          <a:p>
            <a:r>
              <a:rPr lang="en-US" dirty="0" smtClean="0"/>
              <a:t>Inverted Lists</a:t>
            </a:r>
          </a:p>
          <a:p>
            <a:pPr lvl="1"/>
            <a:r>
              <a:rPr lang="en-US" dirty="0" smtClean="0"/>
              <a:t>Specialized Index</a:t>
            </a:r>
          </a:p>
          <a:p>
            <a:pPr lvl="1"/>
            <a:r>
              <a:rPr lang="en-US" dirty="0" smtClean="0"/>
              <a:t>Each gram is a index in the list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8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Techniques – 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258395"/>
              </p:ext>
            </p:extLst>
          </p:nvPr>
        </p:nvGraphicFramePr>
        <p:xfrm>
          <a:off x="838200" y="2432960"/>
          <a:ext cx="4674394" cy="219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6491"/>
                <a:gridCol w="1060395"/>
                <a:gridCol w="1038754"/>
                <a:gridCol w="1038754"/>
              </a:tblGrid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 dirty="0">
                          <a:effectLst/>
                        </a:rPr>
                        <a:t>id</a:t>
                      </a:r>
                      <a:endParaRPr lang="en-US" sz="1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>
                          <a:effectLst/>
                        </a:rPr>
                        <a:t>4-gram</a:t>
                      </a:r>
                      <a:endParaRPr lang="en-US" sz="1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>
                          <a:effectLst/>
                        </a:rPr>
                        <a:t>idf</a:t>
                      </a:r>
                      <a:endParaRPr lang="en-US" sz="1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 dirty="0" smtClean="0">
                          <a:effectLst/>
                        </a:rPr>
                        <a:t>Len</a:t>
                      </a:r>
                      <a:endParaRPr lang="en-US" sz="1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Main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ain_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10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Florham Park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Flor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29.3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6720" y="4718957"/>
            <a:ext cx="32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 Table (4-grams)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43639"/>
              </p:ext>
            </p:extLst>
          </p:nvPr>
        </p:nvGraphicFramePr>
        <p:xfrm>
          <a:off x="5818413" y="2576739"/>
          <a:ext cx="5535387" cy="1838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9502"/>
                <a:gridCol w="1255713"/>
                <a:gridCol w="1230086"/>
                <a:gridCol w="1230086"/>
              </a:tblGrid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id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4-gram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idf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len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52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Main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29.3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ain_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29.3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29.3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61463" y="4718957"/>
            <a:ext cx="32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5352880"/>
            <a:ext cx="8561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standard SQL processing (aggregate/group-by/join), we can evaluate the IDF similarity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570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Techniques – Inverted List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094775"/>
              </p:ext>
            </p:extLst>
          </p:nvPr>
        </p:nvGraphicFramePr>
        <p:xfrm>
          <a:off x="3027453" y="1615464"/>
          <a:ext cx="6172603" cy="4008180"/>
        </p:xfrm>
        <a:graphic>
          <a:graphicData uri="http://schemas.openxmlformats.org/drawingml/2006/table">
            <a:tbl>
              <a:tblPr/>
              <a:tblGrid>
                <a:gridCol w="424535"/>
                <a:gridCol w="424535"/>
                <a:gridCol w="431274"/>
                <a:gridCol w="424535"/>
                <a:gridCol w="424535"/>
                <a:gridCol w="485183"/>
                <a:gridCol w="424535"/>
                <a:gridCol w="424535"/>
                <a:gridCol w="566046"/>
                <a:gridCol w="424535"/>
                <a:gridCol w="424535"/>
                <a:gridCol w="1293820"/>
              </a:tblGrid>
              <a:tr h="4008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&lt;-- idf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ain_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in_S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n_St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&lt;-- 4-gram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716865"/>
            <a:ext cx="8561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Similarity can be evaluated using a multi-way merge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76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But what if the lists are sorted by increasing order of lengths?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Implicitly, the sets are arranged in decreasing </a:t>
            </a:r>
            <a:r>
              <a:rPr lang="en-US" sz="3600" i="1" dirty="0" err="1" smtClean="0"/>
              <a:t>w</a:t>
            </a:r>
            <a:r>
              <a:rPr lang="en-US" sz="3600" i="1" baseline="-25000" dirty="0" err="1" smtClean="0"/>
              <a:t>i</a:t>
            </a:r>
            <a:r>
              <a:rPr lang="en-US" sz="3600" dirty="0" smtClean="0"/>
              <a:t> order</a:t>
            </a:r>
          </a:p>
          <a:p>
            <a:endParaRPr lang="en-US" sz="3600" dirty="0"/>
          </a:p>
          <a:p>
            <a:r>
              <a:rPr lang="en-US" sz="3600" dirty="0" smtClean="0"/>
              <a:t>Given that IDF is a monotonic score function, TA/NRA can compute the scores incrementally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343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1075</Words>
  <Application>Microsoft Office PowerPoint</Application>
  <PresentationFormat>Widescreen</PresentationFormat>
  <Paragraphs>245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Fast Indexes and Algorithms for Set Similarity Selection Queries</vt:lpstr>
      <vt:lpstr>Introduction</vt:lpstr>
      <vt:lpstr>TF/IDF</vt:lpstr>
      <vt:lpstr>Usefulness of TF/IDF</vt:lpstr>
      <vt:lpstr>Formal definition</vt:lpstr>
      <vt:lpstr>Existing Set Similarity Solutions</vt:lpstr>
      <vt:lpstr>Existing Techniques – Relational Database</vt:lpstr>
      <vt:lpstr>Existing Techniques – Inverted List</vt:lpstr>
      <vt:lpstr>PowerPoint Presentation</vt:lpstr>
      <vt:lpstr>Non Random Access (NRA) – “Breadth First”</vt:lpstr>
      <vt:lpstr>NRA - Example</vt:lpstr>
      <vt:lpstr>Semantic Properties of IDF</vt:lpstr>
      <vt:lpstr>Improved Non Random Access (iNRA)</vt:lpstr>
      <vt:lpstr>iNRA</vt:lpstr>
      <vt:lpstr>Shortest-First Algorithm (SF)</vt:lpstr>
      <vt:lpstr>Shortest-First</vt:lpstr>
      <vt:lpstr>Shortest-First - Algorithm</vt:lpstr>
      <vt:lpstr>SF - Examples</vt:lpstr>
      <vt:lpstr>Shortest-First - Performance</vt:lpstr>
      <vt:lpstr>Hybrid Algorithm</vt:lpstr>
      <vt:lpstr>Experimental Setup</vt:lpstr>
      <vt:lpstr>Experimental Results</vt:lpstr>
      <vt:lpstr>Experimental Summary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Indexes and Algorithms for Set Similarity Selection Queries</dc:title>
  <dc:creator>Kyle Patterson</dc:creator>
  <cp:lastModifiedBy>James Fitzpatrick</cp:lastModifiedBy>
  <cp:revision>27</cp:revision>
  <dcterms:created xsi:type="dcterms:W3CDTF">2014-04-09T12:11:22Z</dcterms:created>
  <dcterms:modified xsi:type="dcterms:W3CDTF">2014-04-15T13:35:18Z</dcterms:modified>
</cp:coreProperties>
</file>