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21F1B0-6C46-4A66-A82F-724E1C30EB4E}" type="doc">
      <dgm:prSet loTypeId="urn:microsoft.com/office/officeart/2005/8/layout/hList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FB58D0-EA0B-48A0-BCB8-BECA1AB4A351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F31EFC6A-B621-4415-92EE-47CFB51B429C}" type="parTrans" cxnId="{FEFA403D-7B00-4BC8-9939-BA8221C24C8A}">
      <dgm:prSet/>
      <dgm:spPr/>
      <dgm:t>
        <a:bodyPr/>
        <a:lstStyle/>
        <a:p>
          <a:endParaRPr lang="en-US"/>
        </a:p>
      </dgm:t>
    </dgm:pt>
    <dgm:pt modelId="{547A6051-EFD3-48DD-BED9-BCFB215C3C2D}" type="sibTrans" cxnId="{FEFA403D-7B00-4BC8-9939-BA8221C24C8A}">
      <dgm:prSet/>
      <dgm:spPr/>
      <dgm:t>
        <a:bodyPr/>
        <a:lstStyle/>
        <a:p>
          <a:endParaRPr lang="en-US"/>
        </a:p>
      </dgm:t>
    </dgm:pt>
    <dgm:pt modelId="{F829E0CA-EA90-4016-92E8-5717906CBA19}">
      <dgm:prSet phldrT="[Text]"/>
      <dgm:spPr/>
      <dgm:t>
        <a:bodyPr/>
        <a:lstStyle/>
        <a:p>
          <a:r>
            <a:rPr lang="en-US" dirty="0" smtClean="0"/>
            <a:t>Acquire, Store, Clean, and Transform Data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(RDBMS, </a:t>
          </a:r>
          <a:r>
            <a:rPr lang="en-US" dirty="0" err="1" smtClean="0"/>
            <a:t>HaDoop</a:t>
          </a:r>
          <a:r>
            <a:rPr lang="en-US" dirty="0" smtClean="0"/>
            <a:t>, </a:t>
          </a:r>
          <a:r>
            <a:rPr lang="en-US" dirty="0" err="1" smtClean="0"/>
            <a:t>KafKa</a:t>
          </a:r>
          <a:r>
            <a:rPr lang="en-US" dirty="0" smtClean="0"/>
            <a:t>, </a:t>
          </a:r>
          <a:r>
            <a:rPr lang="en-US" dirty="0" err="1" smtClean="0"/>
            <a:t>Sqoop</a:t>
          </a:r>
          <a:r>
            <a:rPr lang="en-US" dirty="0" smtClean="0"/>
            <a:t>, Flume, R, Excel, SAS, Python)</a:t>
          </a:r>
          <a:endParaRPr lang="en-US" dirty="0"/>
        </a:p>
      </dgm:t>
    </dgm:pt>
    <dgm:pt modelId="{17C41394-B5E7-4B0F-815F-5B77621A7518}" type="parTrans" cxnId="{DAD2FAF5-B2A4-472B-B1F5-58E130A13B07}">
      <dgm:prSet/>
      <dgm:spPr/>
      <dgm:t>
        <a:bodyPr/>
        <a:lstStyle/>
        <a:p>
          <a:endParaRPr lang="en-US"/>
        </a:p>
      </dgm:t>
    </dgm:pt>
    <dgm:pt modelId="{255FDB9A-0C53-488D-B40A-9C713784914E}" type="sibTrans" cxnId="{DAD2FAF5-B2A4-472B-B1F5-58E130A13B07}">
      <dgm:prSet/>
      <dgm:spPr/>
      <dgm:t>
        <a:bodyPr/>
        <a:lstStyle/>
        <a:p>
          <a:endParaRPr lang="en-US"/>
        </a:p>
      </dgm:t>
    </dgm:pt>
    <dgm:pt modelId="{19BAEC79-4389-4408-8543-48C01D3E7327}">
      <dgm:prSet phldrT="[Text]"/>
      <dgm:spPr/>
      <dgm:t>
        <a:bodyPr/>
        <a:lstStyle/>
        <a:p>
          <a:r>
            <a:rPr lang="en-US" dirty="0" smtClean="0"/>
            <a:t>Model Data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(R, SAS, Python, Mahout, Spark, Tableau, Excel)</a:t>
          </a:r>
          <a:endParaRPr lang="en-US" dirty="0"/>
        </a:p>
      </dgm:t>
    </dgm:pt>
    <dgm:pt modelId="{9B441CD8-0672-4E0D-A6A8-5716CD9C31FF}" type="parTrans" cxnId="{5D905ED7-1A9E-489D-AC27-D1AA288B2D5F}">
      <dgm:prSet/>
      <dgm:spPr/>
      <dgm:t>
        <a:bodyPr/>
        <a:lstStyle/>
        <a:p>
          <a:endParaRPr lang="en-US"/>
        </a:p>
      </dgm:t>
    </dgm:pt>
    <dgm:pt modelId="{97D4865B-093A-4735-B3E1-15F304B14EB5}" type="sibTrans" cxnId="{5D905ED7-1A9E-489D-AC27-D1AA288B2D5F}">
      <dgm:prSet/>
      <dgm:spPr/>
      <dgm:t>
        <a:bodyPr/>
        <a:lstStyle/>
        <a:p>
          <a:endParaRPr lang="en-US"/>
        </a:p>
      </dgm:t>
    </dgm:pt>
    <dgm:pt modelId="{8E6D2E75-4684-4CA5-AAB1-CD1BFEF35A4F}">
      <dgm:prSet phldrT="[Text]"/>
      <dgm:spPr/>
      <dgm:t>
        <a:bodyPr/>
        <a:lstStyle/>
        <a:p>
          <a:r>
            <a:rPr lang="en-US" dirty="0" smtClean="0"/>
            <a:t>Obtain Results</a:t>
          </a:r>
        </a:p>
        <a:p>
          <a:endParaRPr lang="en-US" dirty="0" smtClean="0"/>
        </a:p>
        <a:p>
          <a:r>
            <a:rPr lang="en-US" dirty="0" smtClean="0"/>
            <a:t>(&lt;- Output via one of the modeling tools)</a:t>
          </a:r>
          <a:endParaRPr lang="en-US" dirty="0"/>
        </a:p>
      </dgm:t>
    </dgm:pt>
    <dgm:pt modelId="{4BC5C1B0-A6F2-4706-AA96-E6D7CA0ACF23}" type="parTrans" cxnId="{7252321D-2085-4822-8CDB-F56BED28A3E4}">
      <dgm:prSet/>
      <dgm:spPr/>
      <dgm:t>
        <a:bodyPr/>
        <a:lstStyle/>
        <a:p>
          <a:endParaRPr lang="en-US"/>
        </a:p>
      </dgm:t>
    </dgm:pt>
    <dgm:pt modelId="{D2F1B077-A85F-446C-9E7D-84D6A361F5B8}" type="sibTrans" cxnId="{7252321D-2085-4822-8CDB-F56BED28A3E4}">
      <dgm:prSet/>
      <dgm:spPr/>
      <dgm:t>
        <a:bodyPr/>
        <a:lstStyle/>
        <a:p>
          <a:endParaRPr lang="en-US"/>
        </a:p>
      </dgm:t>
    </dgm:pt>
    <dgm:pt modelId="{3418BA31-0576-4083-B85C-9E8DB21E2542}">
      <dgm:prSet phldrT="[Text]"/>
      <dgm:spPr/>
      <dgm:t>
        <a:bodyPr/>
        <a:lstStyle/>
        <a:p>
          <a:r>
            <a:rPr lang="en-US" dirty="0" smtClean="0"/>
            <a:t>Prepare Report</a:t>
          </a:r>
        </a:p>
        <a:p>
          <a:endParaRPr lang="en-US" dirty="0" smtClean="0"/>
        </a:p>
        <a:p>
          <a:r>
            <a:rPr lang="en-US" dirty="0" smtClean="0"/>
            <a:t>(Write-up, Tableau, </a:t>
          </a:r>
          <a:r>
            <a:rPr lang="en-US" dirty="0" smtClean="0"/>
            <a:t>Dashboard, Zeppelin)</a:t>
          </a:r>
          <a:endParaRPr lang="en-US" dirty="0"/>
        </a:p>
      </dgm:t>
    </dgm:pt>
    <dgm:pt modelId="{D762D208-F1FE-4DB8-8591-2E2E2EC57EFB}" type="parTrans" cxnId="{A4D74945-1130-4512-82C7-1297005CF462}">
      <dgm:prSet/>
      <dgm:spPr/>
      <dgm:t>
        <a:bodyPr/>
        <a:lstStyle/>
        <a:p>
          <a:endParaRPr lang="en-US"/>
        </a:p>
      </dgm:t>
    </dgm:pt>
    <dgm:pt modelId="{6878F9AB-3677-4002-B132-FE14EAFFAE4B}" type="sibTrans" cxnId="{A4D74945-1130-4512-82C7-1297005CF462}">
      <dgm:prSet/>
      <dgm:spPr/>
      <dgm:t>
        <a:bodyPr/>
        <a:lstStyle/>
        <a:p>
          <a:endParaRPr lang="en-US"/>
        </a:p>
      </dgm:t>
    </dgm:pt>
    <dgm:pt modelId="{4B64F629-FBA4-498F-B9FF-9E500FD890D3}" type="pres">
      <dgm:prSet presAssocID="{D021F1B0-6C46-4A66-A82F-724E1C30EB4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E7C2FE-B882-4EBB-AA20-73FE9DC19627}" type="pres">
      <dgm:prSet presAssocID="{D021F1B0-6C46-4A66-A82F-724E1C30EB4E}" presName="fgShape" presStyleLbl="fgShp" presStyleIdx="0" presStyleCnt="1"/>
      <dgm:spPr/>
    </dgm:pt>
    <dgm:pt modelId="{C1D90D0F-F59F-46D3-8D2F-EBCF36D0B010}" type="pres">
      <dgm:prSet presAssocID="{D021F1B0-6C46-4A66-A82F-724E1C30EB4E}" presName="linComp" presStyleCnt="0"/>
      <dgm:spPr/>
    </dgm:pt>
    <dgm:pt modelId="{788ECBF8-6647-48B8-AC0C-8DCCB2EBE836}" type="pres">
      <dgm:prSet presAssocID="{3EFB58D0-EA0B-48A0-BCB8-BECA1AB4A351}" presName="compNode" presStyleCnt="0"/>
      <dgm:spPr/>
    </dgm:pt>
    <dgm:pt modelId="{3D5A49D4-B8CB-4CA2-87ED-7819F8C20382}" type="pres">
      <dgm:prSet presAssocID="{3EFB58D0-EA0B-48A0-BCB8-BECA1AB4A351}" presName="bkgdShape" presStyleLbl="node1" presStyleIdx="0" presStyleCnt="5"/>
      <dgm:spPr/>
      <dgm:t>
        <a:bodyPr/>
        <a:lstStyle/>
        <a:p>
          <a:endParaRPr lang="en-US"/>
        </a:p>
      </dgm:t>
    </dgm:pt>
    <dgm:pt modelId="{C9845EE8-AB82-4402-90C4-8D83F0E173A5}" type="pres">
      <dgm:prSet presAssocID="{3EFB58D0-EA0B-48A0-BCB8-BECA1AB4A351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D224D-B8CA-4A02-8F05-DBA95D8F829C}" type="pres">
      <dgm:prSet presAssocID="{3EFB58D0-EA0B-48A0-BCB8-BECA1AB4A351}" presName="invisiNode" presStyleLbl="node1" presStyleIdx="0" presStyleCnt="5"/>
      <dgm:spPr/>
    </dgm:pt>
    <dgm:pt modelId="{146D27C6-9408-4501-847D-A2ADFB7BD164}" type="pres">
      <dgm:prSet presAssocID="{3EFB58D0-EA0B-48A0-BCB8-BECA1AB4A351}" presName="imagNode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F591DC54-335B-4771-B3FA-3FD520715905}" type="pres">
      <dgm:prSet presAssocID="{547A6051-EFD3-48DD-BED9-BCFB215C3C2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CA98376-0E99-4018-B1EE-5C89AD6A09A9}" type="pres">
      <dgm:prSet presAssocID="{F829E0CA-EA90-4016-92E8-5717906CBA19}" presName="compNode" presStyleCnt="0"/>
      <dgm:spPr/>
    </dgm:pt>
    <dgm:pt modelId="{854622C0-2B7A-4548-AB0A-5E3646B248F6}" type="pres">
      <dgm:prSet presAssocID="{F829E0CA-EA90-4016-92E8-5717906CBA19}" presName="bkgdShape" presStyleLbl="node1" presStyleIdx="1" presStyleCnt="5"/>
      <dgm:spPr/>
      <dgm:t>
        <a:bodyPr/>
        <a:lstStyle/>
        <a:p>
          <a:endParaRPr lang="en-US"/>
        </a:p>
      </dgm:t>
    </dgm:pt>
    <dgm:pt modelId="{54904C06-4F72-4B65-A275-4F29E6B46508}" type="pres">
      <dgm:prSet presAssocID="{F829E0CA-EA90-4016-92E8-5717906CBA19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2A0319-143E-4A4C-B3F4-EC1077264045}" type="pres">
      <dgm:prSet presAssocID="{F829E0CA-EA90-4016-92E8-5717906CBA19}" presName="invisiNode" presStyleLbl="node1" presStyleIdx="1" presStyleCnt="5"/>
      <dgm:spPr/>
    </dgm:pt>
    <dgm:pt modelId="{B55BE95E-7DD0-453D-AC72-3A05D2CD3286}" type="pres">
      <dgm:prSet presAssocID="{F829E0CA-EA90-4016-92E8-5717906CBA19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4D3F322-3A1E-4C96-B5E0-2EE91D718CE3}" type="pres">
      <dgm:prSet presAssocID="{255FDB9A-0C53-488D-B40A-9C713784914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0F8C2F9-856C-431A-9C1A-0AF96919556B}" type="pres">
      <dgm:prSet presAssocID="{19BAEC79-4389-4408-8543-48C01D3E7327}" presName="compNode" presStyleCnt="0"/>
      <dgm:spPr/>
    </dgm:pt>
    <dgm:pt modelId="{DF5B39CB-266A-4D3E-ACBB-014F4B4AA18C}" type="pres">
      <dgm:prSet presAssocID="{19BAEC79-4389-4408-8543-48C01D3E7327}" presName="bkgdShape" presStyleLbl="node1" presStyleIdx="2" presStyleCnt="5"/>
      <dgm:spPr/>
      <dgm:t>
        <a:bodyPr/>
        <a:lstStyle/>
        <a:p>
          <a:endParaRPr lang="en-US"/>
        </a:p>
      </dgm:t>
    </dgm:pt>
    <dgm:pt modelId="{29A5BAA3-8EE0-4443-A7CA-B36D1C2A0BDE}" type="pres">
      <dgm:prSet presAssocID="{19BAEC79-4389-4408-8543-48C01D3E7327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5B2A2-D2D7-47FF-8829-8C08DE124634}" type="pres">
      <dgm:prSet presAssocID="{19BAEC79-4389-4408-8543-48C01D3E7327}" presName="invisiNode" presStyleLbl="node1" presStyleIdx="2" presStyleCnt="5"/>
      <dgm:spPr/>
    </dgm:pt>
    <dgm:pt modelId="{F38ACF67-3854-410D-87BE-B745BB1EA902}" type="pres">
      <dgm:prSet presAssocID="{19BAEC79-4389-4408-8543-48C01D3E7327}" presName="imagNode" presStyleLbl="fgImgPlace1" presStyleIdx="2" presStyleCnt="5" custScaleX="110805" custScaleY="11504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65D3622A-31CA-487A-A23A-B2733B3BF4E9}" type="pres">
      <dgm:prSet presAssocID="{97D4865B-093A-4735-B3E1-15F304B14EB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D857AE3-61F8-42E5-BED9-D4A6D3556952}" type="pres">
      <dgm:prSet presAssocID="{8E6D2E75-4684-4CA5-AAB1-CD1BFEF35A4F}" presName="compNode" presStyleCnt="0"/>
      <dgm:spPr/>
    </dgm:pt>
    <dgm:pt modelId="{A0F18021-3C0C-42C5-992A-FBB25F787691}" type="pres">
      <dgm:prSet presAssocID="{8E6D2E75-4684-4CA5-AAB1-CD1BFEF35A4F}" presName="bkgdShape" presStyleLbl="node1" presStyleIdx="3" presStyleCnt="5" custLinFactNeighborY="1967"/>
      <dgm:spPr/>
      <dgm:t>
        <a:bodyPr/>
        <a:lstStyle/>
        <a:p>
          <a:endParaRPr lang="en-US"/>
        </a:p>
      </dgm:t>
    </dgm:pt>
    <dgm:pt modelId="{E118904F-5553-4E46-AE73-4EB853C67461}" type="pres">
      <dgm:prSet presAssocID="{8E6D2E75-4684-4CA5-AAB1-CD1BFEF35A4F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CA001-53A2-4B4D-8884-BC361EED9119}" type="pres">
      <dgm:prSet presAssocID="{8E6D2E75-4684-4CA5-AAB1-CD1BFEF35A4F}" presName="invisiNode" presStyleLbl="node1" presStyleIdx="3" presStyleCnt="5"/>
      <dgm:spPr/>
    </dgm:pt>
    <dgm:pt modelId="{BFB1F507-F229-40F4-860D-480CF828FCF2}" type="pres">
      <dgm:prSet presAssocID="{8E6D2E75-4684-4CA5-AAB1-CD1BFEF35A4F}" presName="imagNod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D016829C-1A7C-4450-84DF-EA7467EC5521}" type="pres">
      <dgm:prSet presAssocID="{D2F1B077-A85F-446C-9E7D-84D6A361F5B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00BDE71-4F7D-41D2-9102-FC237DDBFBF8}" type="pres">
      <dgm:prSet presAssocID="{3418BA31-0576-4083-B85C-9E8DB21E2542}" presName="compNode" presStyleCnt="0"/>
      <dgm:spPr/>
    </dgm:pt>
    <dgm:pt modelId="{5DD3FA98-2D7C-4B6B-ABDC-BAD1089EAADD}" type="pres">
      <dgm:prSet presAssocID="{3418BA31-0576-4083-B85C-9E8DB21E2542}" presName="bkgdShape" presStyleLbl="node1" presStyleIdx="4" presStyleCnt="5"/>
      <dgm:spPr/>
      <dgm:t>
        <a:bodyPr/>
        <a:lstStyle/>
        <a:p>
          <a:endParaRPr lang="en-US"/>
        </a:p>
      </dgm:t>
    </dgm:pt>
    <dgm:pt modelId="{1FD51541-58BA-4079-B107-0D4F822DA98A}" type="pres">
      <dgm:prSet presAssocID="{3418BA31-0576-4083-B85C-9E8DB21E2542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A64C6-3BC2-452E-A008-C4783391291D}" type="pres">
      <dgm:prSet presAssocID="{3418BA31-0576-4083-B85C-9E8DB21E2542}" presName="invisiNode" presStyleLbl="node1" presStyleIdx="4" presStyleCnt="5"/>
      <dgm:spPr/>
    </dgm:pt>
    <dgm:pt modelId="{EE7D7702-D84A-4A34-A08E-CABD6F8577CC}" type="pres">
      <dgm:prSet presAssocID="{3418BA31-0576-4083-B85C-9E8DB21E2542}" presName="imagNode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5D905ED7-1A9E-489D-AC27-D1AA288B2D5F}" srcId="{D021F1B0-6C46-4A66-A82F-724E1C30EB4E}" destId="{19BAEC79-4389-4408-8543-48C01D3E7327}" srcOrd="2" destOrd="0" parTransId="{9B441CD8-0672-4E0D-A6A8-5716CD9C31FF}" sibTransId="{97D4865B-093A-4735-B3E1-15F304B14EB5}"/>
    <dgm:cxn modelId="{A9AAC332-69F2-42C5-9944-6FDA7C77A82D}" type="presOf" srcId="{D2F1B077-A85F-446C-9E7D-84D6A361F5B8}" destId="{D016829C-1A7C-4450-84DF-EA7467EC5521}" srcOrd="0" destOrd="0" presId="urn:microsoft.com/office/officeart/2005/8/layout/hList7"/>
    <dgm:cxn modelId="{8A6A9E51-0511-4C3F-BE03-4CD275DF9199}" type="presOf" srcId="{19BAEC79-4389-4408-8543-48C01D3E7327}" destId="{DF5B39CB-266A-4D3E-ACBB-014F4B4AA18C}" srcOrd="0" destOrd="0" presId="urn:microsoft.com/office/officeart/2005/8/layout/hList7"/>
    <dgm:cxn modelId="{AF0B42C2-A26E-4E48-8DB8-343879DEB948}" type="presOf" srcId="{8E6D2E75-4684-4CA5-AAB1-CD1BFEF35A4F}" destId="{E118904F-5553-4E46-AE73-4EB853C67461}" srcOrd="1" destOrd="0" presId="urn:microsoft.com/office/officeart/2005/8/layout/hList7"/>
    <dgm:cxn modelId="{C4BEAA93-A887-4EC6-9CDD-56A2604C2C19}" type="presOf" srcId="{8E6D2E75-4684-4CA5-AAB1-CD1BFEF35A4F}" destId="{A0F18021-3C0C-42C5-992A-FBB25F787691}" srcOrd="0" destOrd="0" presId="urn:microsoft.com/office/officeart/2005/8/layout/hList7"/>
    <dgm:cxn modelId="{8A76E846-9026-4292-A108-C3CC8E7B3952}" type="presOf" srcId="{F829E0CA-EA90-4016-92E8-5717906CBA19}" destId="{54904C06-4F72-4B65-A275-4F29E6B46508}" srcOrd="1" destOrd="0" presId="urn:microsoft.com/office/officeart/2005/8/layout/hList7"/>
    <dgm:cxn modelId="{BE83F3A4-68A5-40EA-A24C-19844CA49F52}" type="presOf" srcId="{19BAEC79-4389-4408-8543-48C01D3E7327}" destId="{29A5BAA3-8EE0-4443-A7CA-B36D1C2A0BDE}" srcOrd="1" destOrd="0" presId="urn:microsoft.com/office/officeart/2005/8/layout/hList7"/>
    <dgm:cxn modelId="{A4D74945-1130-4512-82C7-1297005CF462}" srcId="{D021F1B0-6C46-4A66-A82F-724E1C30EB4E}" destId="{3418BA31-0576-4083-B85C-9E8DB21E2542}" srcOrd="4" destOrd="0" parTransId="{D762D208-F1FE-4DB8-8591-2E2E2EC57EFB}" sibTransId="{6878F9AB-3677-4002-B132-FE14EAFFAE4B}"/>
    <dgm:cxn modelId="{7252321D-2085-4822-8CDB-F56BED28A3E4}" srcId="{D021F1B0-6C46-4A66-A82F-724E1C30EB4E}" destId="{8E6D2E75-4684-4CA5-AAB1-CD1BFEF35A4F}" srcOrd="3" destOrd="0" parTransId="{4BC5C1B0-A6F2-4706-AA96-E6D7CA0ACF23}" sibTransId="{D2F1B077-A85F-446C-9E7D-84D6A361F5B8}"/>
    <dgm:cxn modelId="{856B9D4D-1403-4DF6-ADA5-FC7C48A194C2}" type="presOf" srcId="{3418BA31-0576-4083-B85C-9E8DB21E2542}" destId="{1FD51541-58BA-4079-B107-0D4F822DA98A}" srcOrd="1" destOrd="0" presId="urn:microsoft.com/office/officeart/2005/8/layout/hList7"/>
    <dgm:cxn modelId="{F77DDF9E-1855-45C7-8A66-8344D9364C59}" type="presOf" srcId="{3EFB58D0-EA0B-48A0-BCB8-BECA1AB4A351}" destId="{C9845EE8-AB82-4402-90C4-8D83F0E173A5}" srcOrd="1" destOrd="0" presId="urn:microsoft.com/office/officeart/2005/8/layout/hList7"/>
    <dgm:cxn modelId="{79DDA017-071F-42CF-BFE1-E084961BE497}" type="presOf" srcId="{97D4865B-093A-4735-B3E1-15F304B14EB5}" destId="{65D3622A-31CA-487A-A23A-B2733B3BF4E9}" srcOrd="0" destOrd="0" presId="urn:microsoft.com/office/officeart/2005/8/layout/hList7"/>
    <dgm:cxn modelId="{B10D74D9-7BC8-4D67-8C12-00F41F013DCE}" type="presOf" srcId="{D021F1B0-6C46-4A66-A82F-724E1C30EB4E}" destId="{4B64F629-FBA4-498F-B9FF-9E500FD890D3}" srcOrd="0" destOrd="0" presId="urn:microsoft.com/office/officeart/2005/8/layout/hList7"/>
    <dgm:cxn modelId="{47D94333-BE74-4B99-ABFE-CC9A3C90E9EE}" type="presOf" srcId="{3418BA31-0576-4083-B85C-9E8DB21E2542}" destId="{5DD3FA98-2D7C-4B6B-ABDC-BAD1089EAADD}" srcOrd="0" destOrd="0" presId="urn:microsoft.com/office/officeart/2005/8/layout/hList7"/>
    <dgm:cxn modelId="{7A765142-7410-4F2F-B58C-0461377190BF}" type="presOf" srcId="{3EFB58D0-EA0B-48A0-BCB8-BECA1AB4A351}" destId="{3D5A49D4-B8CB-4CA2-87ED-7819F8C20382}" srcOrd="0" destOrd="0" presId="urn:microsoft.com/office/officeart/2005/8/layout/hList7"/>
    <dgm:cxn modelId="{A0D72069-A44D-4246-9BD1-F9A1703620F7}" type="presOf" srcId="{255FDB9A-0C53-488D-B40A-9C713784914E}" destId="{E4D3F322-3A1E-4C96-B5E0-2EE91D718CE3}" srcOrd="0" destOrd="0" presId="urn:microsoft.com/office/officeart/2005/8/layout/hList7"/>
    <dgm:cxn modelId="{FEFA403D-7B00-4BC8-9939-BA8221C24C8A}" srcId="{D021F1B0-6C46-4A66-A82F-724E1C30EB4E}" destId="{3EFB58D0-EA0B-48A0-BCB8-BECA1AB4A351}" srcOrd="0" destOrd="0" parTransId="{F31EFC6A-B621-4415-92EE-47CFB51B429C}" sibTransId="{547A6051-EFD3-48DD-BED9-BCFB215C3C2D}"/>
    <dgm:cxn modelId="{DAD2FAF5-B2A4-472B-B1F5-58E130A13B07}" srcId="{D021F1B0-6C46-4A66-A82F-724E1C30EB4E}" destId="{F829E0CA-EA90-4016-92E8-5717906CBA19}" srcOrd="1" destOrd="0" parTransId="{17C41394-B5E7-4B0F-815F-5B77621A7518}" sibTransId="{255FDB9A-0C53-488D-B40A-9C713784914E}"/>
    <dgm:cxn modelId="{D2DBA596-661D-4402-AFE4-7BA322FEAA0A}" type="presOf" srcId="{F829E0CA-EA90-4016-92E8-5717906CBA19}" destId="{854622C0-2B7A-4548-AB0A-5E3646B248F6}" srcOrd="0" destOrd="0" presId="urn:microsoft.com/office/officeart/2005/8/layout/hList7"/>
    <dgm:cxn modelId="{FCFE8DD3-5371-4F2E-B9DB-B4192E29AA3B}" type="presOf" srcId="{547A6051-EFD3-48DD-BED9-BCFB215C3C2D}" destId="{F591DC54-335B-4771-B3FA-3FD520715905}" srcOrd="0" destOrd="0" presId="urn:microsoft.com/office/officeart/2005/8/layout/hList7"/>
    <dgm:cxn modelId="{469C84A0-AA36-4925-B836-C1B30DE4718B}" type="presParOf" srcId="{4B64F629-FBA4-498F-B9FF-9E500FD890D3}" destId="{7EE7C2FE-B882-4EBB-AA20-73FE9DC19627}" srcOrd="0" destOrd="0" presId="urn:microsoft.com/office/officeart/2005/8/layout/hList7"/>
    <dgm:cxn modelId="{020A92B7-6051-4CF1-9A8E-07CB38D9D5C7}" type="presParOf" srcId="{4B64F629-FBA4-498F-B9FF-9E500FD890D3}" destId="{C1D90D0F-F59F-46D3-8D2F-EBCF36D0B010}" srcOrd="1" destOrd="0" presId="urn:microsoft.com/office/officeart/2005/8/layout/hList7"/>
    <dgm:cxn modelId="{F8B25A5C-CD50-4A85-90B6-965E73D8F288}" type="presParOf" srcId="{C1D90D0F-F59F-46D3-8D2F-EBCF36D0B010}" destId="{788ECBF8-6647-48B8-AC0C-8DCCB2EBE836}" srcOrd="0" destOrd="0" presId="urn:microsoft.com/office/officeart/2005/8/layout/hList7"/>
    <dgm:cxn modelId="{3216D30F-1FFF-4E0B-AADC-D3C73EAC4DD1}" type="presParOf" srcId="{788ECBF8-6647-48B8-AC0C-8DCCB2EBE836}" destId="{3D5A49D4-B8CB-4CA2-87ED-7819F8C20382}" srcOrd="0" destOrd="0" presId="urn:microsoft.com/office/officeart/2005/8/layout/hList7"/>
    <dgm:cxn modelId="{3B8C4CC5-7425-4CD7-AFDC-78410CB99236}" type="presParOf" srcId="{788ECBF8-6647-48B8-AC0C-8DCCB2EBE836}" destId="{C9845EE8-AB82-4402-90C4-8D83F0E173A5}" srcOrd="1" destOrd="0" presId="urn:microsoft.com/office/officeart/2005/8/layout/hList7"/>
    <dgm:cxn modelId="{177C4380-B3E7-43A9-B54A-99B48DB0F649}" type="presParOf" srcId="{788ECBF8-6647-48B8-AC0C-8DCCB2EBE836}" destId="{174D224D-B8CA-4A02-8F05-DBA95D8F829C}" srcOrd="2" destOrd="0" presId="urn:microsoft.com/office/officeart/2005/8/layout/hList7"/>
    <dgm:cxn modelId="{834D3CD6-2255-47A7-8098-3E63B72A37A1}" type="presParOf" srcId="{788ECBF8-6647-48B8-AC0C-8DCCB2EBE836}" destId="{146D27C6-9408-4501-847D-A2ADFB7BD164}" srcOrd="3" destOrd="0" presId="urn:microsoft.com/office/officeart/2005/8/layout/hList7"/>
    <dgm:cxn modelId="{FDC9A2DE-BF58-41C3-BBAF-9D77690E1A67}" type="presParOf" srcId="{C1D90D0F-F59F-46D3-8D2F-EBCF36D0B010}" destId="{F591DC54-335B-4771-B3FA-3FD520715905}" srcOrd="1" destOrd="0" presId="urn:microsoft.com/office/officeart/2005/8/layout/hList7"/>
    <dgm:cxn modelId="{78661792-AE58-470A-9679-C95B20637FC1}" type="presParOf" srcId="{C1D90D0F-F59F-46D3-8D2F-EBCF36D0B010}" destId="{9CA98376-0E99-4018-B1EE-5C89AD6A09A9}" srcOrd="2" destOrd="0" presId="urn:microsoft.com/office/officeart/2005/8/layout/hList7"/>
    <dgm:cxn modelId="{A18BDE2D-76D9-4A29-AD7F-B19CCBE8C0AD}" type="presParOf" srcId="{9CA98376-0E99-4018-B1EE-5C89AD6A09A9}" destId="{854622C0-2B7A-4548-AB0A-5E3646B248F6}" srcOrd="0" destOrd="0" presId="urn:microsoft.com/office/officeart/2005/8/layout/hList7"/>
    <dgm:cxn modelId="{DA965707-A615-4102-8D69-EC6AFAABB84A}" type="presParOf" srcId="{9CA98376-0E99-4018-B1EE-5C89AD6A09A9}" destId="{54904C06-4F72-4B65-A275-4F29E6B46508}" srcOrd="1" destOrd="0" presId="urn:microsoft.com/office/officeart/2005/8/layout/hList7"/>
    <dgm:cxn modelId="{796F0368-A3A0-4287-A1C5-F12333FE51A5}" type="presParOf" srcId="{9CA98376-0E99-4018-B1EE-5C89AD6A09A9}" destId="{182A0319-143E-4A4C-B3F4-EC1077264045}" srcOrd="2" destOrd="0" presId="urn:microsoft.com/office/officeart/2005/8/layout/hList7"/>
    <dgm:cxn modelId="{497F7404-25AF-4507-A7C0-1822C94359EE}" type="presParOf" srcId="{9CA98376-0E99-4018-B1EE-5C89AD6A09A9}" destId="{B55BE95E-7DD0-453D-AC72-3A05D2CD3286}" srcOrd="3" destOrd="0" presId="urn:microsoft.com/office/officeart/2005/8/layout/hList7"/>
    <dgm:cxn modelId="{B2A8D526-93A8-472D-8258-FDA7197097D8}" type="presParOf" srcId="{C1D90D0F-F59F-46D3-8D2F-EBCF36D0B010}" destId="{E4D3F322-3A1E-4C96-B5E0-2EE91D718CE3}" srcOrd="3" destOrd="0" presId="urn:microsoft.com/office/officeart/2005/8/layout/hList7"/>
    <dgm:cxn modelId="{F62A95F9-5804-43E3-BED4-8BD61162D899}" type="presParOf" srcId="{C1D90D0F-F59F-46D3-8D2F-EBCF36D0B010}" destId="{D0F8C2F9-856C-431A-9C1A-0AF96919556B}" srcOrd="4" destOrd="0" presId="urn:microsoft.com/office/officeart/2005/8/layout/hList7"/>
    <dgm:cxn modelId="{F547A245-553F-4520-9136-F78EF1F99242}" type="presParOf" srcId="{D0F8C2F9-856C-431A-9C1A-0AF96919556B}" destId="{DF5B39CB-266A-4D3E-ACBB-014F4B4AA18C}" srcOrd="0" destOrd="0" presId="urn:microsoft.com/office/officeart/2005/8/layout/hList7"/>
    <dgm:cxn modelId="{9FB76FB3-2E67-4564-934B-0B732261FBBD}" type="presParOf" srcId="{D0F8C2F9-856C-431A-9C1A-0AF96919556B}" destId="{29A5BAA3-8EE0-4443-A7CA-B36D1C2A0BDE}" srcOrd="1" destOrd="0" presId="urn:microsoft.com/office/officeart/2005/8/layout/hList7"/>
    <dgm:cxn modelId="{C6EB8E80-152E-48FF-B8CF-996E2A6DC9A0}" type="presParOf" srcId="{D0F8C2F9-856C-431A-9C1A-0AF96919556B}" destId="{F045B2A2-D2D7-47FF-8829-8C08DE124634}" srcOrd="2" destOrd="0" presId="urn:microsoft.com/office/officeart/2005/8/layout/hList7"/>
    <dgm:cxn modelId="{6A2433FE-D868-4260-9C36-439645C06D2E}" type="presParOf" srcId="{D0F8C2F9-856C-431A-9C1A-0AF96919556B}" destId="{F38ACF67-3854-410D-87BE-B745BB1EA902}" srcOrd="3" destOrd="0" presId="urn:microsoft.com/office/officeart/2005/8/layout/hList7"/>
    <dgm:cxn modelId="{8D977D91-EBA7-417B-887F-B9B1A2C577E4}" type="presParOf" srcId="{C1D90D0F-F59F-46D3-8D2F-EBCF36D0B010}" destId="{65D3622A-31CA-487A-A23A-B2733B3BF4E9}" srcOrd="5" destOrd="0" presId="urn:microsoft.com/office/officeart/2005/8/layout/hList7"/>
    <dgm:cxn modelId="{13F120F0-30A3-4897-8513-53A46BFBA818}" type="presParOf" srcId="{C1D90D0F-F59F-46D3-8D2F-EBCF36D0B010}" destId="{DD857AE3-61F8-42E5-BED9-D4A6D3556952}" srcOrd="6" destOrd="0" presId="urn:microsoft.com/office/officeart/2005/8/layout/hList7"/>
    <dgm:cxn modelId="{CBAA6C86-FC6A-4252-B7F6-7B1EEA38417C}" type="presParOf" srcId="{DD857AE3-61F8-42E5-BED9-D4A6D3556952}" destId="{A0F18021-3C0C-42C5-992A-FBB25F787691}" srcOrd="0" destOrd="0" presId="urn:microsoft.com/office/officeart/2005/8/layout/hList7"/>
    <dgm:cxn modelId="{82213859-D4AF-4389-BF15-32A0BE76CCA5}" type="presParOf" srcId="{DD857AE3-61F8-42E5-BED9-D4A6D3556952}" destId="{E118904F-5553-4E46-AE73-4EB853C67461}" srcOrd="1" destOrd="0" presId="urn:microsoft.com/office/officeart/2005/8/layout/hList7"/>
    <dgm:cxn modelId="{AFDFFED9-1ADC-4D83-8B59-E72C45630E7F}" type="presParOf" srcId="{DD857AE3-61F8-42E5-BED9-D4A6D3556952}" destId="{332CA001-53A2-4B4D-8884-BC361EED9119}" srcOrd="2" destOrd="0" presId="urn:microsoft.com/office/officeart/2005/8/layout/hList7"/>
    <dgm:cxn modelId="{AB7BB4C7-3B3F-4D6C-8B69-66FB3CCA0DF7}" type="presParOf" srcId="{DD857AE3-61F8-42E5-BED9-D4A6D3556952}" destId="{BFB1F507-F229-40F4-860D-480CF828FCF2}" srcOrd="3" destOrd="0" presId="urn:microsoft.com/office/officeart/2005/8/layout/hList7"/>
    <dgm:cxn modelId="{49DCEC4D-7506-43A8-8D31-AE084E083A41}" type="presParOf" srcId="{C1D90D0F-F59F-46D3-8D2F-EBCF36D0B010}" destId="{D016829C-1A7C-4450-84DF-EA7467EC5521}" srcOrd="7" destOrd="0" presId="urn:microsoft.com/office/officeart/2005/8/layout/hList7"/>
    <dgm:cxn modelId="{EB044648-9D1F-4051-8F33-A966B7DEE0D2}" type="presParOf" srcId="{C1D90D0F-F59F-46D3-8D2F-EBCF36D0B010}" destId="{700BDE71-4F7D-41D2-9102-FC237DDBFBF8}" srcOrd="8" destOrd="0" presId="urn:microsoft.com/office/officeart/2005/8/layout/hList7"/>
    <dgm:cxn modelId="{DEBDDE62-10B6-4BE3-9F46-AD8DFBE3B7C2}" type="presParOf" srcId="{700BDE71-4F7D-41D2-9102-FC237DDBFBF8}" destId="{5DD3FA98-2D7C-4B6B-ABDC-BAD1089EAADD}" srcOrd="0" destOrd="0" presId="urn:microsoft.com/office/officeart/2005/8/layout/hList7"/>
    <dgm:cxn modelId="{D8839C6E-1B51-4F12-8BAC-AB4E3748D098}" type="presParOf" srcId="{700BDE71-4F7D-41D2-9102-FC237DDBFBF8}" destId="{1FD51541-58BA-4079-B107-0D4F822DA98A}" srcOrd="1" destOrd="0" presId="urn:microsoft.com/office/officeart/2005/8/layout/hList7"/>
    <dgm:cxn modelId="{A07313CD-8C6D-4E18-A1D6-3B057AB77111}" type="presParOf" srcId="{700BDE71-4F7D-41D2-9102-FC237DDBFBF8}" destId="{658A64C6-3BC2-452E-A008-C4783391291D}" srcOrd="2" destOrd="0" presId="urn:microsoft.com/office/officeart/2005/8/layout/hList7"/>
    <dgm:cxn modelId="{731156DB-9262-4842-924D-989F9055D815}" type="presParOf" srcId="{700BDE71-4F7D-41D2-9102-FC237DDBFBF8}" destId="{EE7D7702-D84A-4A34-A08E-CABD6F8577C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A49D4-B8CB-4CA2-87ED-7819F8C20382}">
      <dsp:nvSpPr>
        <dsp:cNvPr id="0" name=""/>
        <dsp:cNvSpPr/>
      </dsp:nvSpPr>
      <dsp:spPr>
        <a:xfrm>
          <a:off x="0" y="0"/>
          <a:ext cx="2077514" cy="4726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Question</a:t>
          </a:r>
          <a:endParaRPr lang="en-US" sz="1600" kern="1200" dirty="0"/>
        </a:p>
      </dsp:txBody>
      <dsp:txXfrm>
        <a:off x="0" y="1890618"/>
        <a:ext cx="2077514" cy="1890618"/>
      </dsp:txXfrm>
    </dsp:sp>
    <dsp:sp modelId="{146D27C6-9408-4501-847D-A2ADFB7BD164}">
      <dsp:nvSpPr>
        <dsp:cNvPr id="0" name=""/>
        <dsp:cNvSpPr/>
      </dsp:nvSpPr>
      <dsp:spPr>
        <a:xfrm>
          <a:off x="251787" y="283592"/>
          <a:ext cx="1573939" cy="157393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622C0-2B7A-4548-AB0A-5E3646B248F6}">
      <dsp:nvSpPr>
        <dsp:cNvPr id="0" name=""/>
        <dsp:cNvSpPr/>
      </dsp:nvSpPr>
      <dsp:spPr>
        <a:xfrm>
          <a:off x="2139840" y="0"/>
          <a:ext cx="2077514" cy="4726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Acquire, Store, Clean, and Transform Data</a:t>
          </a:r>
          <a:br>
            <a:rPr lang="en-US" sz="1600" kern="1200" dirty="0" smtClean="0"/>
          </a:b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/>
            <a:t>(RDBMS, </a:t>
          </a:r>
          <a:r>
            <a:rPr lang="en-US" sz="1600" kern="1200" dirty="0" err="1" smtClean="0"/>
            <a:t>HaDoop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KafKa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Sqoop</a:t>
          </a:r>
          <a:r>
            <a:rPr lang="en-US" sz="1600" kern="1200" dirty="0" smtClean="0"/>
            <a:t>, Flume, R, Excel, SAS, Python)</a:t>
          </a:r>
          <a:endParaRPr lang="en-US" sz="1600" kern="1200" dirty="0"/>
        </a:p>
      </dsp:txBody>
      <dsp:txXfrm>
        <a:off x="2139840" y="1890618"/>
        <a:ext cx="2077514" cy="1890618"/>
      </dsp:txXfrm>
    </dsp:sp>
    <dsp:sp modelId="{B55BE95E-7DD0-453D-AC72-3A05D2CD3286}">
      <dsp:nvSpPr>
        <dsp:cNvPr id="0" name=""/>
        <dsp:cNvSpPr/>
      </dsp:nvSpPr>
      <dsp:spPr>
        <a:xfrm>
          <a:off x="2391627" y="283592"/>
          <a:ext cx="1573939" cy="157393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B39CB-266A-4D3E-ACBB-014F4B4AA18C}">
      <dsp:nvSpPr>
        <dsp:cNvPr id="0" name=""/>
        <dsp:cNvSpPr/>
      </dsp:nvSpPr>
      <dsp:spPr>
        <a:xfrm>
          <a:off x="4279680" y="0"/>
          <a:ext cx="2077514" cy="4726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 Data</a:t>
          </a:r>
          <a:br>
            <a:rPr lang="en-US" sz="1600" kern="1200" dirty="0" smtClean="0"/>
          </a:b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/>
            <a:t>(R, SAS, Python, Mahout, Spark, Tableau, Excel)</a:t>
          </a:r>
          <a:endParaRPr lang="en-US" sz="1600" kern="1200" dirty="0"/>
        </a:p>
      </dsp:txBody>
      <dsp:txXfrm>
        <a:off x="4279680" y="1890618"/>
        <a:ext cx="2077514" cy="1890618"/>
      </dsp:txXfrm>
    </dsp:sp>
    <dsp:sp modelId="{F38ACF67-3854-410D-87BE-B745BB1EA902}">
      <dsp:nvSpPr>
        <dsp:cNvPr id="0" name=""/>
        <dsp:cNvSpPr/>
      </dsp:nvSpPr>
      <dsp:spPr>
        <a:xfrm>
          <a:off x="4446435" y="165169"/>
          <a:ext cx="1744004" cy="181078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18021-3C0C-42C5-992A-FBB25F787691}">
      <dsp:nvSpPr>
        <dsp:cNvPr id="0" name=""/>
        <dsp:cNvSpPr/>
      </dsp:nvSpPr>
      <dsp:spPr>
        <a:xfrm>
          <a:off x="6419520" y="0"/>
          <a:ext cx="2077514" cy="4726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Obtain Results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(&lt;- Output via one of the modeling tools)</a:t>
          </a:r>
          <a:endParaRPr lang="en-US" sz="1600" kern="1200" dirty="0"/>
        </a:p>
      </dsp:txBody>
      <dsp:txXfrm>
        <a:off x="6419520" y="1890618"/>
        <a:ext cx="2077514" cy="1890618"/>
      </dsp:txXfrm>
    </dsp:sp>
    <dsp:sp modelId="{BFB1F507-F229-40F4-860D-480CF828FCF2}">
      <dsp:nvSpPr>
        <dsp:cNvPr id="0" name=""/>
        <dsp:cNvSpPr/>
      </dsp:nvSpPr>
      <dsp:spPr>
        <a:xfrm>
          <a:off x="6671308" y="283592"/>
          <a:ext cx="1573939" cy="1573939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3FA98-2D7C-4B6B-ABDC-BAD1089EAADD}">
      <dsp:nvSpPr>
        <dsp:cNvPr id="0" name=""/>
        <dsp:cNvSpPr/>
      </dsp:nvSpPr>
      <dsp:spPr>
        <a:xfrm>
          <a:off x="8559361" y="0"/>
          <a:ext cx="2077514" cy="4726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Prepare Report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(Write-up, Tableau, </a:t>
          </a:r>
          <a:r>
            <a:rPr lang="en-US" sz="1600" kern="1200" dirty="0" smtClean="0"/>
            <a:t>Dashboard, Zeppelin)</a:t>
          </a:r>
          <a:endParaRPr lang="en-US" sz="1600" kern="1200" dirty="0"/>
        </a:p>
      </dsp:txBody>
      <dsp:txXfrm>
        <a:off x="8559361" y="1890618"/>
        <a:ext cx="2077514" cy="1890618"/>
      </dsp:txXfrm>
    </dsp:sp>
    <dsp:sp modelId="{EE7D7702-D84A-4A34-A08E-CABD6F8577CC}">
      <dsp:nvSpPr>
        <dsp:cNvPr id="0" name=""/>
        <dsp:cNvSpPr/>
      </dsp:nvSpPr>
      <dsp:spPr>
        <a:xfrm>
          <a:off x="8811148" y="283592"/>
          <a:ext cx="1573939" cy="1573939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7C2FE-B882-4EBB-AA20-73FE9DC19627}">
      <dsp:nvSpPr>
        <dsp:cNvPr id="0" name=""/>
        <dsp:cNvSpPr/>
      </dsp:nvSpPr>
      <dsp:spPr>
        <a:xfrm>
          <a:off x="425475" y="3781236"/>
          <a:ext cx="9785925" cy="70898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8BF8-A541-4916-BB14-3F5863E05F59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4D00-353A-4642-9CDD-8BC324F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3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8BF8-A541-4916-BB14-3F5863E05F59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4D00-353A-4642-9CDD-8BC324F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2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8BF8-A541-4916-BB14-3F5863E05F59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4D00-353A-4642-9CDD-8BC324F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5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8BF8-A541-4916-BB14-3F5863E05F59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4D00-353A-4642-9CDD-8BC324F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9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8BF8-A541-4916-BB14-3F5863E05F59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4D00-353A-4642-9CDD-8BC324F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1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8BF8-A541-4916-BB14-3F5863E05F59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4D00-353A-4642-9CDD-8BC324F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1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8BF8-A541-4916-BB14-3F5863E05F59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4D00-353A-4642-9CDD-8BC324F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4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8BF8-A541-4916-BB14-3F5863E05F59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4D00-353A-4642-9CDD-8BC324F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8BF8-A541-4916-BB14-3F5863E05F59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4D00-353A-4642-9CDD-8BC324F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4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8BF8-A541-4916-BB14-3F5863E05F59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4D00-353A-4642-9CDD-8BC324F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0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8BF8-A541-4916-BB14-3F5863E05F59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4D00-353A-4642-9CDD-8BC324F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6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68BF8-A541-4916-BB14-3F5863E05F59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34D00-353A-4642-9CDD-8BC324F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4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Predictive Analytics </a:t>
            </a:r>
            <a:br>
              <a:rPr lang="en-US" dirty="0" smtClean="0"/>
            </a:br>
            <a:r>
              <a:rPr lang="en-US" dirty="0" smtClean="0"/>
              <a:t>(Machine Learning)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Slide Set I – Introduction</a:t>
            </a:r>
            <a:br>
              <a:rPr lang="en-US" dirty="0" smtClean="0"/>
            </a:br>
            <a:r>
              <a:rPr lang="en-US" dirty="0" smtClean="0"/>
              <a:t>Josh Bernhard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8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Data Scientists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Mathematics</a:t>
            </a:r>
          </a:p>
          <a:p>
            <a:r>
              <a:rPr lang="en-US" dirty="0" smtClean="0"/>
              <a:t>Statistics and Probability </a:t>
            </a:r>
          </a:p>
          <a:p>
            <a:r>
              <a:rPr lang="en-US" dirty="0" smtClean="0"/>
              <a:t>Computer Programming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Big Data and Data Warehousing</a:t>
            </a:r>
          </a:p>
          <a:p>
            <a:r>
              <a:rPr lang="en-US" dirty="0" smtClean="0"/>
              <a:t>Pattern Recognition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Business Mindset</a:t>
            </a:r>
          </a:p>
          <a:p>
            <a:r>
              <a:rPr lang="en-US" smtClean="0"/>
              <a:t>Data Munging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b="1" i="1" dirty="0" smtClean="0"/>
              <a:t>Data Scientist has a set of skills that allows him/her to find hidden gems within a data set, and relate the hidden gems to real-world scenarios that provide insight into the data that otherwise would not have been found.”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4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Data Scientist Careers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Insights</a:t>
            </a:r>
          </a:p>
          <a:p>
            <a:r>
              <a:rPr lang="en-US" dirty="0" smtClean="0"/>
              <a:t>Personalized Products and Services</a:t>
            </a:r>
          </a:p>
          <a:p>
            <a:r>
              <a:rPr lang="en-US" dirty="0" smtClean="0"/>
              <a:t>Smarter Insights to Improve Product Performance</a:t>
            </a:r>
          </a:p>
          <a:p>
            <a:r>
              <a:rPr lang="en-US" dirty="0" smtClean="0"/>
              <a:t>Real Time Fraud Detection</a:t>
            </a:r>
          </a:p>
          <a:p>
            <a:r>
              <a:rPr lang="en-US" dirty="0" smtClean="0"/>
              <a:t>Better Health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Predictive Maintenance</a:t>
            </a:r>
          </a:p>
          <a:p>
            <a:r>
              <a:rPr lang="en-US" dirty="0" smtClean="0"/>
              <a:t>Better Transportation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6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Data Analysis Process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513069"/>
              </p:ext>
            </p:extLst>
          </p:nvPr>
        </p:nvGraphicFramePr>
        <p:xfrm>
          <a:off x="838200" y="1545465"/>
          <a:ext cx="10636876" cy="4726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189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Predictive Analytics Aim – This Class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88" y="1542245"/>
            <a:ext cx="5738611" cy="4634718"/>
          </a:xfrm>
        </p:spPr>
        <p:txBody>
          <a:bodyPr/>
          <a:lstStyle/>
          <a:p>
            <a:r>
              <a:rPr lang="en-US" dirty="0" smtClean="0"/>
              <a:t>Model Data</a:t>
            </a:r>
          </a:p>
          <a:p>
            <a:r>
              <a:rPr lang="en-US" dirty="0" smtClean="0"/>
              <a:t>Test Model for Accuracy</a:t>
            </a:r>
          </a:p>
          <a:p>
            <a:r>
              <a:rPr lang="en-US" dirty="0" smtClean="0"/>
              <a:t>Update if necessary</a:t>
            </a:r>
          </a:p>
          <a:p>
            <a:r>
              <a:rPr lang="en-US" dirty="0" smtClean="0"/>
              <a:t>Test Model for Accuracy</a:t>
            </a:r>
          </a:p>
          <a:p>
            <a:r>
              <a:rPr lang="en-US" dirty="0" smtClean="0"/>
              <a:t>Update if necessary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Provide ‘Best’ Model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35030" y="1542245"/>
            <a:ext cx="2077514" cy="4726546"/>
            <a:chOff x="4279680" y="0"/>
            <a:chExt cx="2077514" cy="4726546"/>
          </a:xfrm>
        </p:grpSpPr>
        <p:sp>
          <p:nvSpPr>
            <p:cNvPr id="8" name="Rounded Rectangle 7"/>
            <p:cNvSpPr/>
            <p:nvPr/>
          </p:nvSpPr>
          <p:spPr>
            <a:xfrm>
              <a:off x="4279680" y="0"/>
              <a:ext cx="2077514" cy="47265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4279680" y="1890618"/>
              <a:ext cx="2077514" cy="18906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Model Data</a:t>
              </a:r>
              <a:br>
                <a:rPr lang="en-US" sz="1600" kern="1200" dirty="0" smtClean="0"/>
              </a:br>
              <a:r>
                <a:rPr lang="en-US" sz="1600" kern="1200" dirty="0" smtClean="0"/>
                <a:t/>
              </a:r>
              <a:br>
                <a:rPr lang="en-US" sz="1600" kern="1200" dirty="0" smtClean="0"/>
              </a:br>
              <a:r>
                <a:rPr lang="en-US" sz="1600" kern="1200" dirty="0" smtClean="0"/>
                <a:t>(R, SAS, Python, Mahout, Spark, Tableau, Excel)</a:t>
              </a:r>
              <a:endParaRPr lang="en-US" sz="16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74870" y="1542245"/>
            <a:ext cx="2077514" cy="4726546"/>
            <a:chOff x="6419520" y="0"/>
            <a:chExt cx="2077514" cy="4726546"/>
          </a:xfrm>
        </p:grpSpPr>
        <p:sp>
          <p:nvSpPr>
            <p:cNvPr id="6" name="Rounded Rectangle 5"/>
            <p:cNvSpPr/>
            <p:nvPr/>
          </p:nvSpPr>
          <p:spPr>
            <a:xfrm>
              <a:off x="6419520" y="0"/>
              <a:ext cx="2077514" cy="47265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6"/>
            <p:cNvSpPr/>
            <p:nvPr/>
          </p:nvSpPr>
          <p:spPr>
            <a:xfrm>
              <a:off x="6419520" y="1890618"/>
              <a:ext cx="2077514" cy="18906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Obtain Results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(&lt;- Output via one of the modeling tools)</a:t>
              </a:r>
              <a:endParaRPr lang="en-US" sz="1600" kern="1200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1144301" y="1734468"/>
            <a:ext cx="1744004" cy="1810786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0" r="-2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Oval 10"/>
          <p:cNvSpPr/>
          <p:nvPr/>
        </p:nvSpPr>
        <p:spPr>
          <a:xfrm>
            <a:off x="3369174" y="1852891"/>
            <a:ext cx="1573939" cy="1573939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7000" r="-17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6937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Predictive Analytics Aim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can I make the best prediction?</a:t>
            </a:r>
          </a:p>
          <a:p>
            <a:r>
              <a:rPr lang="en-US" dirty="0" smtClean="0"/>
              <a:t>How sure am I of the prediction I made?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Examples:</a:t>
            </a:r>
          </a:p>
          <a:p>
            <a:r>
              <a:rPr lang="en-US" dirty="0" smtClean="0"/>
              <a:t>Predict stock price</a:t>
            </a:r>
          </a:p>
          <a:p>
            <a:r>
              <a:rPr lang="en-US" dirty="0" smtClean="0"/>
              <a:t>Predict spam or not spam emails</a:t>
            </a:r>
          </a:p>
          <a:p>
            <a:r>
              <a:rPr lang="en-US" dirty="0" smtClean="0"/>
              <a:t>Predict whether a new customer will buy or not</a:t>
            </a:r>
          </a:p>
          <a:p>
            <a:r>
              <a:rPr lang="en-US" dirty="0" smtClean="0"/>
              <a:t>Predict when a motor will fail</a:t>
            </a:r>
          </a:p>
          <a:p>
            <a:r>
              <a:rPr lang="en-US" dirty="0" smtClean="0"/>
              <a:t>Predict … Anything!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9068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Machine Learning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individuals see ‘machine learning’ as a set of algorithms and techniques for performing ‘predictive analytics’.</a:t>
            </a:r>
          </a:p>
          <a:p>
            <a:endParaRPr lang="en-US" dirty="0"/>
          </a:p>
          <a:p>
            <a:r>
              <a:rPr lang="en-US" dirty="0" smtClean="0"/>
              <a:t>Many individuals use the terms ‘machine learning’ and ‘predictive analytics’ synonymously.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4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260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Predictive Analytics  (Machine Learning)</vt:lpstr>
      <vt:lpstr>Data Scientists</vt:lpstr>
      <vt:lpstr>Data Scientist Careers</vt:lpstr>
      <vt:lpstr>Data Analysis Process</vt:lpstr>
      <vt:lpstr>Predictive Analytics Aim – This Class</vt:lpstr>
      <vt:lpstr>Predictive Analytics Aim</vt:lpstr>
      <vt:lpstr>Machine Learning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 (Machine Learning)</dc:title>
  <dc:creator>Bernhard, Joshua</dc:creator>
  <cp:lastModifiedBy>Bernhard, Joshua</cp:lastModifiedBy>
  <cp:revision>12</cp:revision>
  <dcterms:created xsi:type="dcterms:W3CDTF">2015-06-09T06:09:21Z</dcterms:created>
  <dcterms:modified xsi:type="dcterms:W3CDTF">2015-06-13T06:55:26Z</dcterms:modified>
</cp:coreProperties>
</file>