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9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7085E-D048-41A2-9FF3-922434058DAC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5C98-989A-4346-9428-C6D1A90B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2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_schema" TargetMode="External"/><Relationship Id="rId2" Type="http://schemas.openxmlformats.org/officeDocument/2006/relationships/hyperlink" Target="http://en.wikipedia.org/wiki/Logf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JSON#JSON_Schem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methods.net/input/dataty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Analytics </a:t>
            </a:r>
            <a:br>
              <a:rPr lang="en-US" dirty="0" smtClean="0"/>
            </a:br>
            <a:r>
              <a:rPr lang="en-US" dirty="0" smtClean="0"/>
              <a:t>(Machine Learning)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Set II – Data</a:t>
            </a:r>
            <a:br>
              <a:rPr lang="en-US" dirty="0" smtClean="0"/>
            </a:br>
            <a:r>
              <a:rPr lang="en-US" dirty="0" smtClean="0"/>
              <a:t>Josh 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9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Types in Python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</a:p>
          <a:p>
            <a:pPr marL="0" indent="0">
              <a:buNone/>
            </a:pPr>
            <a:r>
              <a:rPr lang="en-US" dirty="0" err="1" smtClean="0"/>
              <a:t>as.factor</a:t>
            </a:r>
            <a:r>
              <a:rPr lang="en-US" dirty="0" smtClean="0"/>
              <a:t>() - categorical</a:t>
            </a:r>
          </a:p>
          <a:p>
            <a:pPr marL="0" indent="0">
              <a:buNone/>
            </a:pPr>
            <a:r>
              <a:rPr lang="en-US" dirty="0" err="1" smtClean="0"/>
              <a:t>as.character</a:t>
            </a:r>
            <a:r>
              <a:rPr lang="en-US" dirty="0" smtClean="0"/>
              <a:t>()  - string</a:t>
            </a:r>
          </a:p>
          <a:p>
            <a:pPr marL="0" indent="0">
              <a:buNone/>
            </a:pPr>
            <a:r>
              <a:rPr lang="en-US" dirty="0" err="1" smtClean="0"/>
              <a:t>as.numeric</a:t>
            </a:r>
            <a:r>
              <a:rPr lang="en-US" dirty="0" smtClean="0"/>
              <a:t>() - float</a:t>
            </a:r>
          </a:p>
        </p:txBody>
      </p:sp>
    </p:spTree>
    <p:extLst>
      <p:ext uri="{BB962C8B-B14F-4D97-AF65-F5344CB8AC3E}">
        <p14:creationId xmlns:p14="http://schemas.microsoft.com/office/powerpoint/2010/main" val="216604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Depending on the language you are working in (Python, SQL, JMP, Scala…etc.), the </a:t>
            </a:r>
            <a:r>
              <a:rPr lang="en-US" smtClean="0"/>
              <a:t>(coding) language </a:t>
            </a:r>
            <a:r>
              <a:rPr lang="en-US" dirty="0" smtClean="0"/>
              <a:t>may name the data types differently.  However, the available types generally overlap well.</a:t>
            </a:r>
          </a:p>
          <a:p>
            <a:endParaRPr lang="en-US" dirty="0"/>
          </a:p>
          <a:p>
            <a:r>
              <a:rPr lang="en-US" dirty="0" smtClean="0"/>
              <a:t>It is important to know what data types are considered for your coding and data storage environment, so that you can interact and model your data.  </a:t>
            </a:r>
          </a:p>
          <a:p>
            <a:endParaRPr lang="en-US" dirty="0"/>
          </a:p>
          <a:p>
            <a:r>
              <a:rPr lang="en-US" dirty="0" smtClean="0"/>
              <a:t>The technology is being updated so fast – it is important that you understand the modeling techniques that can be used for the data you have – which means understanding your own data.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Types Final Notes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0016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lots of ways to think about data.  Different coding environments consider different ways for structuring, identifying, and analyzing data.</a:t>
            </a:r>
          </a:p>
          <a:p>
            <a:endParaRPr lang="en-US" dirty="0" smtClean="0"/>
          </a:p>
          <a:p>
            <a:r>
              <a:rPr lang="en-US" dirty="0" smtClean="0"/>
              <a:t>The most common way we think of data is in terms of rows and columns, where </a:t>
            </a:r>
            <a:r>
              <a:rPr lang="en-US" b="1" dirty="0" smtClean="0"/>
              <a:t>rows</a:t>
            </a:r>
            <a:r>
              <a:rPr lang="en-US" dirty="0" smtClean="0"/>
              <a:t> are </a:t>
            </a:r>
            <a:r>
              <a:rPr lang="en-US" u="sng" dirty="0" smtClean="0"/>
              <a:t>individuals</a:t>
            </a:r>
            <a:r>
              <a:rPr lang="en-US" dirty="0" smtClean="0"/>
              <a:t>, and </a:t>
            </a:r>
            <a:r>
              <a:rPr lang="en-US" b="1" dirty="0" smtClean="0"/>
              <a:t>columns</a:t>
            </a:r>
            <a:r>
              <a:rPr lang="en-US" dirty="0" smtClean="0"/>
              <a:t> are </a:t>
            </a:r>
            <a:r>
              <a:rPr lang="en-US" u="sng" dirty="0" smtClean="0"/>
              <a:t>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However, much of today’s data is not ‘nice’ in the way Excel might organize our data.</a:t>
            </a:r>
          </a:p>
          <a:p>
            <a:endParaRPr lang="en-US" dirty="0"/>
          </a:p>
          <a:p>
            <a:r>
              <a:rPr lang="en-US" dirty="0" smtClean="0"/>
              <a:t>Analysts and Statisticians like to think and obtain their data in nice row-column structures.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Raw Data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 is data directly as it is collected from a source.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u="sng" dirty="0" smtClean="0"/>
              <a:t>Rarely</a:t>
            </a:r>
            <a:r>
              <a:rPr lang="en-US" dirty="0" smtClean="0"/>
              <a:t> raw data is available in nice row-column formats, so often we must organize the raw data into a structure that allows us to analyze it.</a:t>
            </a:r>
          </a:p>
          <a:p>
            <a:endParaRPr lang="en-US" dirty="0"/>
          </a:p>
          <a:p>
            <a:r>
              <a:rPr lang="en-US" dirty="0" smtClean="0"/>
              <a:t>The most common ways we store raw data are into relational-database management systems (RDBMS) or in a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 (HDFS).  Small datasets are often stored as Excel documents, but often we might have to move data from an RDBMS or HDFS to an excel document.  </a:t>
            </a:r>
          </a:p>
        </p:txBody>
      </p:sp>
    </p:spTree>
    <p:extLst>
      <p:ext uri="{BB962C8B-B14F-4D97-AF65-F5344CB8AC3E}">
        <p14:creationId xmlns:p14="http://schemas.microsoft.com/office/powerpoint/2010/main" val="63136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Common Raw Data Forms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 Files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en.wikipedia.org/wiki/Logfile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XML </a:t>
            </a:r>
            <a:r>
              <a:rPr lang="en-US" dirty="0"/>
              <a:t>Files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en.wikipedia.org/wiki/XML_schema</a:t>
            </a:r>
            <a:r>
              <a:rPr lang="en-US" dirty="0" smtClean="0"/>
              <a:t>)</a:t>
            </a:r>
          </a:p>
          <a:p>
            <a:r>
              <a:rPr lang="en-US" dirty="0"/>
              <a:t>JSON Files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en.wikipedia.org/wiki/JSON#JSON_Schema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HTML Files </a:t>
            </a:r>
          </a:p>
          <a:p>
            <a:r>
              <a:rPr lang="en-US" dirty="0" smtClean="0"/>
              <a:t>Parquet Files</a:t>
            </a:r>
          </a:p>
          <a:p>
            <a:r>
              <a:rPr lang="en-US" dirty="0" smtClean="0"/>
              <a:t>Emails</a:t>
            </a:r>
          </a:p>
          <a:p>
            <a:r>
              <a:rPr lang="en-US" dirty="0" smtClean="0"/>
              <a:t>Tweets/FB posts</a:t>
            </a:r>
          </a:p>
          <a:p>
            <a:r>
              <a:rPr lang="en-US" dirty="0" smtClean="0"/>
              <a:t>Transactional Data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Audio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5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Cleaning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estimated that 80% of creating a finished data product is cleaning (munging the data), while 20% is modeling and results.</a:t>
            </a:r>
          </a:p>
          <a:p>
            <a:endParaRPr lang="en-US" dirty="0"/>
          </a:p>
          <a:p>
            <a:r>
              <a:rPr lang="en-US" dirty="0" smtClean="0"/>
              <a:t>In my experience, this is a conservative estimate.  The more I work in the ‘real world,’ I spend closer to 90% of my time in data cleaning.</a:t>
            </a:r>
          </a:p>
          <a:p>
            <a:endParaRPr lang="en-US" dirty="0"/>
          </a:p>
          <a:p>
            <a:r>
              <a:rPr lang="en-US" b="1" dirty="0" smtClean="0"/>
              <a:t>We want to take our data and gain real insights to help our businesses make decisions.  Therefore, we must make sure we have accurate, ‘clean’ data.</a:t>
            </a:r>
          </a:p>
        </p:txBody>
      </p:sp>
    </p:spTree>
    <p:extLst>
      <p:ext uri="{BB962C8B-B14F-4D97-AF65-F5344CB8AC3E}">
        <p14:creationId xmlns:p14="http://schemas.microsoft.com/office/powerpoint/2010/main" val="24484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Big Data Types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7394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Structured</a:t>
            </a:r>
          </a:p>
          <a:p>
            <a:r>
              <a:rPr lang="en-US" dirty="0" smtClean="0"/>
              <a:t>Data in RDBMS</a:t>
            </a:r>
          </a:p>
          <a:p>
            <a:r>
              <a:rPr lang="en-US" dirty="0" smtClean="0"/>
              <a:t>Data in Excel</a:t>
            </a:r>
            <a:endParaRPr lang="en-US" dirty="0"/>
          </a:p>
          <a:p>
            <a:pPr marL="0" indent="0" algn="ctr">
              <a:buNone/>
            </a:pPr>
            <a:endParaRPr lang="en-US" b="1" u="sng" dirty="0"/>
          </a:p>
          <a:p>
            <a:endParaRPr lang="en-US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8968" y="1825625"/>
            <a:ext cx="31891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smtClean="0"/>
              <a:t>Semi-Structured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 </a:t>
            </a:r>
          </a:p>
          <a:p>
            <a:r>
              <a:rPr lang="en-US" dirty="0" smtClean="0"/>
              <a:t>Comma Delimited</a:t>
            </a:r>
          </a:p>
          <a:p>
            <a:r>
              <a:rPr lang="en-US" dirty="0" smtClean="0"/>
              <a:t>Tab Delimited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LATEX</a:t>
            </a:r>
          </a:p>
          <a:p>
            <a:r>
              <a:rPr lang="en-US" dirty="0" smtClean="0"/>
              <a:t>Log Files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u="sng" dirty="0" smtClean="0"/>
          </a:p>
          <a:p>
            <a:endParaRPr lang="en-US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99738" y="1825625"/>
            <a:ext cx="32540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smtClean="0"/>
              <a:t>Unstructured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Social Media Data</a:t>
            </a:r>
          </a:p>
          <a:p>
            <a:r>
              <a:rPr lang="en-US" dirty="0" smtClean="0"/>
              <a:t>Mobile Data</a:t>
            </a:r>
          </a:p>
          <a:p>
            <a:r>
              <a:rPr lang="en-US" dirty="0" smtClean="0"/>
              <a:t>Website Content</a:t>
            </a:r>
          </a:p>
          <a:p>
            <a:r>
              <a:rPr lang="en-US" dirty="0" smtClean="0"/>
              <a:t>Videos</a:t>
            </a:r>
          </a:p>
          <a:p>
            <a:r>
              <a:rPr lang="en-US" dirty="0" smtClean="0"/>
              <a:t>Pictures</a:t>
            </a:r>
          </a:p>
          <a:p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years, companies have only made use of structured data files – throwing out semi-structured and unstructured data because it was: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Too much</a:t>
            </a:r>
          </a:p>
          <a:p>
            <a:r>
              <a:rPr lang="en-US" dirty="0" smtClean="0"/>
              <a:t>Considered non-valuable</a:t>
            </a:r>
          </a:p>
          <a:p>
            <a:r>
              <a:rPr lang="en-US" dirty="0" smtClean="0"/>
              <a:t>Too messy</a:t>
            </a:r>
          </a:p>
          <a:p>
            <a:r>
              <a:rPr lang="en-US" dirty="0" smtClean="0"/>
              <a:t>Difficult to gain insight from</a:t>
            </a:r>
          </a:p>
          <a:p>
            <a:r>
              <a:rPr lang="en-US" dirty="0" smtClean="0"/>
              <a:t>No one else was using it for anything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Big Data Types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2187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5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HaDoop</a:t>
            </a:r>
            <a:r>
              <a:rPr lang="en-US" b="1" dirty="0" smtClean="0"/>
              <a:t>: </a:t>
            </a:r>
            <a:r>
              <a:rPr lang="en-US" dirty="0" smtClean="0"/>
              <a:t>Popularity of </a:t>
            </a:r>
            <a:r>
              <a:rPr lang="en-US" dirty="0" err="1" smtClean="0"/>
              <a:t>HaDoop</a:t>
            </a:r>
            <a:r>
              <a:rPr lang="en-US" dirty="0" smtClean="0"/>
              <a:t> has not only been because it can hold massive amounts of data, but because it allows companies to gain insights from semi-structured and unstructured data, which cannot be stored as raw data into traditional RDBMSs.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Companies are now learning they can gain extremely valuable insight from these additional data 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is not being used to replace the traditional relational database (in most cases).  It is being used to store and assist in analyzing these other data 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Structured data sources are estimated to be 10-15% of the data a company has available to make company decisions.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Big Data Types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281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Types in Modeling Environment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Generally read in data from some other source (any data type can be read into R or Python).</a:t>
            </a:r>
            <a:r>
              <a:rPr lang="en-US" dirty="0"/>
              <a:t> </a:t>
            </a:r>
            <a:r>
              <a:rPr lang="en-US" dirty="0" smtClean="0"/>
              <a:t> Python </a:t>
            </a:r>
            <a:r>
              <a:rPr lang="en-US" dirty="0"/>
              <a:t>is very similar to R using the Pandas library.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Variable Types in R</a:t>
            </a:r>
          </a:p>
          <a:p>
            <a:pPr marL="0" indent="0">
              <a:buNone/>
            </a:pPr>
            <a:r>
              <a:rPr lang="en-US" dirty="0" err="1" smtClean="0"/>
              <a:t>as.factor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as.character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 err="1" smtClean="0"/>
              <a:t>as.numeric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www.statmethods.net/input/datatypes.html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 is case sensitive, but spacing is not important. </a:t>
            </a:r>
            <a:r>
              <a:rPr lang="en-US" b="1" dirty="0"/>
              <a:t>Python is case and spacing </a:t>
            </a:r>
            <a:r>
              <a:rPr lang="en-US" b="1" dirty="0" smtClean="0"/>
              <a:t>sensitive.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0782" y="2781837"/>
            <a:ext cx="4010696" cy="1635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Variable Types in Python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categorical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float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82580" y="3103808"/>
            <a:ext cx="667125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50782" y="2588654"/>
            <a:ext cx="0" cy="1687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672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Predictive Analytics  (Machine Learning)</vt:lpstr>
      <vt:lpstr>Data</vt:lpstr>
      <vt:lpstr>Raw Data</vt:lpstr>
      <vt:lpstr>Common Raw Data Forms</vt:lpstr>
      <vt:lpstr>Data Cleaning</vt:lpstr>
      <vt:lpstr>Big Data Types</vt:lpstr>
      <vt:lpstr>Big Data Types</vt:lpstr>
      <vt:lpstr>Big Data Types</vt:lpstr>
      <vt:lpstr>Data Types in Modeling Environment</vt:lpstr>
      <vt:lpstr>Data Types in Python</vt:lpstr>
      <vt:lpstr>Data Types Final Notes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 (Machine Learning)</dc:title>
  <dc:creator>Bernhard, Joshua</dc:creator>
  <cp:lastModifiedBy>Bernhard, Joshua</cp:lastModifiedBy>
  <cp:revision>18</cp:revision>
  <dcterms:created xsi:type="dcterms:W3CDTF">2015-06-09T05:50:45Z</dcterms:created>
  <dcterms:modified xsi:type="dcterms:W3CDTF">2015-06-13T06:56:26Z</dcterms:modified>
</cp:coreProperties>
</file>