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3" r:id="rId5"/>
    <p:sldId id="260" r:id="rId6"/>
    <p:sldId id="261" r:id="rId7"/>
    <p:sldId id="262" r:id="rId8"/>
    <p:sldId id="263" r:id="rId9"/>
    <p:sldId id="264" r:id="rId10"/>
    <p:sldId id="265" r:id="rId11"/>
    <p:sldId id="269" r:id="rId12"/>
    <p:sldId id="268" r:id="rId13"/>
    <p:sldId id="266" r:id="rId14"/>
    <p:sldId id="270" r:id="rId15"/>
    <p:sldId id="271" r:id="rId16"/>
    <p:sldId id="277" r:id="rId17"/>
    <p:sldId id="278" r:id="rId18"/>
    <p:sldId id="272" r:id="rId19"/>
    <p:sldId id="276" r:id="rId20"/>
    <p:sldId id="279" r:id="rId21"/>
    <p:sldId id="275" r:id="rId22"/>
    <p:sldId id="281" r:id="rId23"/>
    <p:sldId id="282" r:id="rId24"/>
    <p:sldId id="283" r:id="rId25"/>
    <p:sldId id="284" r:id="rId26"/>
    <p:sldId id="312" r:id="rId27"/>
    <p:sldId id="287" r:id="rId28"/>
    <p:sldId id="311" r:id="rId29"/>
    <p:sldId id="280" r:id="rId30"/>
    <p:sldId id="274" r:id="rId31"/>
    <p:sldId id="285" r:id="rId32"/>
    <p:sldId id="286" r:id="rId33"/>
    <p:sldId id="289" r:id="rId34"/>
    <p:sldId id="288" r:id="rId35"/>
    <p:sldId id="290" r:id="rId36"/>
    <p:sldId id="314" r:id="rId37"/>
    <p:sldId id="315" r:id="rId38"/>
    <p:sldId id="316" r:id="rId39"/>
    <p:sldId id="313" r:id="rId40"/>
    <p:sldId id="293" r:id="rId41"/>
    <p:sldId id="291" r:id="rId42"/>
    <p:sldId id="294" r:id="rId43"/>
    <p:sldId id="295" r:id="rId44"/>
    <p:sldId id="297" r:id="rId45"/>
    <p:sldId id="298" r:id="rId46"/>
    <p:sldId id="299" r:id="rId47"/>
    <p:sldId id="292" r:id="rId48"/>
    <p:sldId id="300" r:id="rId49"/>
    <p:sldId id="301" r:id="rId50"/>
    <p:sldId id="305" r:id="rId51"/>
    <p:sldId id="302" r:id="rId52"/>
    <p:sldId id="303" r:id="rId53"/>
    <p:sldId id="308" r:id="rId54"/>
    <p:sldId id="309" r:id="rId55"/>
    <p:sldId id="31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333" autoAdjust="0"/>
    <p:restoredTop sz="94660"/>
  </p:normalViewPr>
  <p:slideViewPr>
    <p:cSldViewPr snapToGrid="0">
      <p:cViewPr varScale="1">
        <p:scale>
          <a:sx n="74" d="100"/>
          <a:sy n="74" d="100"/>
        </p:scale>
        <p:origin x="1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32F62A-2244-4871-ACC1-C67430F8A1BE}" type="doc">
      <dgm:prSet loTypeId="urn:microsoft.com/office/officeart/2005/8/layout/process2" loCatId="process" qsTypeId="urn:microsoft.com/office/officeart/2005/8/quickstyle/3d3" qsCatId="3D" csTypeId="urn:microsoft.com/office/officeart/2005/8/colors/colorful5" csCatId="colorful" phldr="1"/>
      <dgm:spPr/>
    </dgm:pt>
    <dgm:pt modelId="{B16519E2-1E40-4474-84ED-43E3CE0FA5F2}">
      <dgm:prSet phldrT="[Text]"/>
      <dgm:spPr/>
      <dgm:t>
        <a:bodyPr/>
        <a:lstStyle/>
        <a:p>
          <a:r>
            <a:rPr lang="en-US" dirty="0" smtClean="0"/>
            <a:t>Explainer1</a:t>
          </a:r>
          <a:endParaRPr lang="en-US" dirty="0"/>
        </a:p>
      </dgm:t>
    </dgm:pt>
    <dgm:pt modelId="{52846724-37AB-4FE7-A90E-637EE1B2E5A4}" type="parTrans" cxnId="{B49BB239-87E8-46B2-930C-1BA03495DC90}">
      <dgm:prSet/>
      <dgm:spPr/>
      <dgm:t>
        <a:bodyPr/>
        <a:lstStyle/>
        <a:p>
          <a:endParaRPr lang="en-US"/>
        </a:p>
      </dgm:t>
    </dgm:pt>
    <dgm:pt modelId="{15A4473B-9AC7-49EF-BF85-6A8FB8090F49}" type="sibTrans" cxnId="{B49BB239-87E8-46B2-930C-1BA03495DC90}">
      <dgm:prSet/>
      <dgm:spPr/>
      <dgm:t>
        <a:bodyPr/>
        <a:lstStyle/>
        <a:p>
          <a:endParaRPr lang="en-US"/>
        </a:p>
      </dgm:t>
    </dgm:pt>
    <dgm:pt modelId="{BA321F2E-40F1-4262-A987-25B9690C8A06}">
      <dgm:prSet phldrT="[Text]"/>
      <dgm:spPr/>
      <dgm:t>
        <a:bodyPr/>
        <a:lstStyle/>
        <a:p>
          <a:r>
            <a:rPr lang="en-US" dirty="0" smtClean="0"/>
            <a:t>Response</a:t>
          </a:r>
          <a:endParaRPr lang="en-US" dirty="0"/>
        </a:p>
      </dgm:t>
    </dgm:pt>
    <dgm:pt modelId="{B1393476-C75C-409A-B41C-FBEC78DAA910}" type="parTrans" cxnId="{221DA6F1-65B5-4B21-B725-FA3EC8930F8F}">
      <dgm:prSet/>
      <dgm:spPr/>
      <dgm:t>
        <a:bodyPr/>
        <a:lstStyle/>
        <a:p>
          <a:endParaRPr lang="en-US"/>
        </a:p>
      </dgm:t>
    </dgm:pt>
    <dgm:pt modelId="{B6045E0C-CC2C-4330-ADEF-E39B00EC54BE}" type="sibTrans" cxnId="{221DA6F1-65B5-4B21-B725-FA3EC8930F8F}">
      <dgm:prSet/>
      <dgm:spPr/>
      <dgm:t>
        <a:bodyPr/>
        <a:lstStyle/>
        <a:p>
          <a:endParaRPr lang="en-US"/>
        </a:p>
      </dgm:t>
    </dgm:pt>
    <dgm:pt modelId="{3D5D2FED-77D9-4141-B022-949FE227610E}">
      <dgm:prSet phldrT="[Text]"/>
      <dgm:spPr/>
      <dgm:t>
        <a:bodyPr/>
        <a:lstStyle/>
        <a:p>
          <a:r>
            <a:rPr lang="en-US" dirty="0" smtClean="0"/>
            <a:t>Explainer2</a:t>
          </a:r>
          <a:endParaRPr lang="en-US" dirty="0"/>
        </a:p>
      </dgm:t>
    </dgm:pt>
    <dgm:pt modelId="{4A7A1702-DD75-49FB-AFFB-3F537EA3A76F}" type="parTrans" cxnId="{3437ADB1-1313-4791-AEA1-3772D83C8C24}">
      <dgm:prSet/>
      <dgm:spPr/>
      <dgm:t>
        <a:bodyPr/>
        <a:lstStyle/>
        <a:p>
          <a:endParaRPr lang="en-US"/>
        </a:p>
      </dgm:t>
    </dgm:pt>
    <dgm:pt modelId="{7A79152E-65A2-466B-B650-EF710B010F65}" type="sibTrans" cxnId="{3437ADB1-1313-4791-AEA1-3772D83C8C24}">
      <dgm:prSet/>
      <dgm:spPr/>
      <dgm:t>
        <a:bodyPr/>
        <a:lstStyle/>
        <a:p>
          <a:endParaRPr lang="en-US"/>
        </a:p>
      </dgm:t>
    </dgm:pt>
    <dgm:pt modelId="{5B45474A-905D-4E65-A62F-E884B6A371F9}">
      <dgm:prSet phldrT="[Text]"/>
      <dgm:spPr/>
      <dgm:t>
        <a:bodyPr/>
        <a:lstStyle/>
        <a:p>
          <a:r>
            <a:rPr lang="en-US" dirty="0" smtClean="0"/>
            <a:t>Explainer3</a:t>
          </a:r>
          <a:endParaRPr lang="en-US" dirty="0"/>
        </a:p>
      </dgm:t>
    </dgm:pt>
    <dgm:pt modelId="{2324E39F-890E-4AE7-B5FB-AE864916634F}" type="parTrans" cxnId="{1CDDE6CF-D763-4002-877C-D745F9EFA449}">
      <dgm:prSet/>
      <dgm:spPr/>
      <dgm:t>
        <a:bodyPr/>
        <a:lstStyle/>
        <a:p>
          <a:endParaRPr lang="en-US"/>
        </a:p>
      </dgm:t>
    </dgm:pt>
    <dgm:pt modelId="{7C85563C-2D07-4D03-AA22-13CF00D027CF}" type="sibTrans" cxnId="{1CDDE6CF-D763-4002-877C-D745F9EFA449}">
      <dgm:prSet/>
      <dgm:spPr/>
      <dgm:t>
        <a:bodyPr/>
        <a:lstStyle/>
        <a:p>
          <a:endParaRPr lang="en-US"/>
        </a:p>
      </dgm:t>
    </dgm:pt>
    <dgm:pt modelId="{6C99E0D9-C7D8-488C-B46E-0B9AA1800791}" type="pres">
      <dgm:prSet presAssocID="{5432F62A-2244-4871-ACC1-C67430F8A1BE}" presName="linearFlow" presStyleCnt="0">
        <dgm:presLayoutVars>
          <dgm:resizeHandles val="exact"/>
        </dgm:presLayoutVars>
      </dgm:prSet>
      <dgm:spPr/>
    </dgm:pt>
    <dgm:pt modelId="{9FE3FEBC-9B18-455E-BE0E-B07FD9C10D82}" type="pres">
      <dgm:prSet presAssocID="{B16519E2-1E40-4474-84ED-43E3CE0FA5F2}" presName="node" presStyleLbl="node1" presStyleIdx="0" presStyleCnt="4" custLinFactX="-54390" custLinFactY="97529" custLinFactNeighborX="-100000" custLinFactNeighborY="100000">
        <dgm:presLayoutVars>
          <dgm:bulletEnabled val="1"/>
        </dgm:presLayoutVars>
      </dgm:prSet>
      <dgm:spPr/>
      <dgm:t>
        <a:bodyPr/>
        <a:lstStyle/>
        <a:p>
          <a:endParaRPr lang="en-US"/>
        </a:p>
      </dgm:t>
    </dgm:pt>
    <dgm:pt modelId="{1E60D742-F232-4F87-82B2-F6D6B0847383}" type="pres">
      <dgm:prSet presAssocID="{15A4473B-9AC7-49EF-BF85-6A8FB8090F49}" presName="sibTrans" presStyleLbl="sibTrans2D1" presStyleIdx="0" presStyleCnt="3"/>
      <dgm:spPr/>
      <dgm:t>
        <a:bodyPr/>
        <a:lstStyle/>
        <a:p>
          <a:endParaRPr lang="en-US"/>
        </a:p>
      </dgm:t>
    </dgm:pt>
    <dgm:pt modelId="{CECFE4A1-A111-49CD-B11C-278B19EE6F2F}" type="pres">
      <dgm:prSet presAssocID="{15A4473B-9AC7-49EF-BF85-6A8FB8090F49}" presName="connectorText" presStyleLbl="sibTrans2D1" presStyleIdx="0" presStyleCnt="3"/>
      <dgm:spPr/>
      <dgm:t>
        <a:bodyPr/>
        <a:lstStyle/>
        <a:p>
          <a:endParaRPr lang="en-US"/>
        </a:p>
      </dgm:t>
    </dgm:pt>
    <dgm:pt modelId="{4E3D4ABC-624E-40C8-B975-76339B9483B0}" type="pres">
      <dgm:prSet presAssocID="{BA321F2E-40F1-4262-A987-25B9690C8A06}" presName="node" presStyleLbl="node1" presStyleIdx="1" presStyleCnt="4">
        <dgm:presLayoutVars>
          <dgm:bulletEnabled val="1"/>
        </dgm:presLayoutVars>
      </dgm:prSet>
      <dgm:spPr/>
      <dgm:t>
        <a:bodyPr/>
        <a:lstStyle/>
        <a:p>
          <a:endParaRPr lang="en-US"/>
        </a:p>
      </dgm:t>
    </dgm:pt>
    <dgm:pt modelId="{99B2AB1C-0725-4015-BB56-7EFAAC92B1DB}" type="pres">
      <dgm:prSet presAssocID="{B6045E0C-CC2C-4330-ADEF-E39B00EC54BE}" presName="sibTrans" presStyleLbl="sibTrans2D1" presStyleIdx="1" presStyleCnt="3" custAng="10812170"/>
      <dgm:spPr/>
      <dgm:t>
        <a:bodyPr/>
        <a:lstStyle/>
        <a:p>
          <a:endParaRPr lang="en-US"/>
        </a:p>
      </dgm:t>
    </dgm:pt>
    <dgm:pt modelId="{641BA4F4-4AA9-41D0-AA8F-524FE7B74948}" type="pres">
      <dgm:prSet presAssocID="{B6045E0C-CC2C-4330-ADEF-E39B00EC54BE}" presName="connectorText" presStyleLbl="sibTrans2D1" presStyleIdx="1" presStyleCnt="3"/>
      <dgm:spPr/>
      <dgm:t>
        <a:bodyPr/>
        <a:lstStyle/>
        <a:p>
          <a:endParaRPr lang="en-US"/>
        </a:p>
      </dgm:t>
    </dgm:pt>
    <dgm:pt modelId="{CC7FDAA0-C118-48AC-A0EA-5943DD50420A}" type="pres">
      <dgm:prSet presAssocID="{3D5D2FED-77D9-4141-B022-949FE227610E}" presName="node" presStyleLbl="node1" presStyleIdx="2" presStyleCnt="4" custLinFactX="51890" custLinFactY="-100000" custLinFactNeighborX="100000" custLinFactNeighborY="-128818">
        <dgm:presLayoutVars>
          <dgm:bulletEnabled val="1"/>
        </dgm:presLayoutVars>
      </dgm:prSet>
      <dgm:spPr/>
      <dgm:t>
        <a:bodyPr/>
        <a:lstStyle/>
        <a:p>
          <a:endParaRPr lang="en-US"/>
        </a:p>
      </dgm:t>
    </dgm:pt>
    <dgm:pt modelId="{729C202F-94F1-41C5-B6B2-9A4EADFC3D70}" type="pres">
      <dgm:prSet presAssocID="{7A79152E-65A2-466B-B650-EF710B010F65}" presName="sibTrans" presStyleLbl="sibTrans2D1" presStyleIdx="2" presStyleCnt="3" custAng="7578755" custScaleX="58027" custScaleY="142410" custLinFactX="-6363" custLinFactNeighborX="-100000" custLinFactNeighborY="-5246"/>
      <dgm:spPr/>
      <dgm:t>
        <a:bodyPr/>
        <a:lstStyle/>
        <a:p>
          <a:endParaRPr lang="en-US"/>
        </a:p>
      </dgm:t>
    </dgm:pt>
    <dgm:pt modelId="{35540226-1741-4E21-B6AA-6510990CA3CD}" type="pres">
      <dgm:prSet presAssocID="{7A79152E-65A2-466B-B650-EF710B010F65}" presName="connectorText" presStyleLbl="sibTrans2D1" presStyleIdx="2" presStyleCnt="3"/>
      <dgm:spPr/>
      <dgm:t>
        <a:bodyPr/>
        <a:lstStyle/>
        <a:p>
          <a:endParaRPr lang="en-US"/>
        </a:p>
      </dgm:t>
    </dgm:pt>
    <dgm:pt modelId="{E9AF6F0B-3FB9-400C-9DE2-2114817E05C8}" type="pres">
      <dgm:prSet presAssocID="{5B45474A-905D-4E65-A62F-E884B6A371F9}" presName="node" presStyleLbl="node1" presStyleIdx="3" presStyleCnt="4" custLinFactY="-48012" custLinFactNeighborX="-2624" custLinFactNeighborY="-100000">
        <dgm:presLayoutVars>
          <dgm:bulletEnabled val="1"/>
        </dgm:presLayoutVars>
      </dgm:prSet>
      <dgm:spPr/>
      <dgm:t>
        <a:bodyPr/>
        <a:lstStyle/>
        <a:p>
          <a:endParaRPr lang="en-US"/>
        </a:p>
      </dgm:t>
    </dgm:pt>
  </dgm:ptLst>
  <dgm:cxnLst>
    <dgm:cxn modelId="{16871DD2-2115-40B8-9BBC-B23AEDEECA0A}" type="presOf" srcId="{15A4473B-9AC7-49EF-BF85-6A8FB8090F49}" destId="{1E60D742-F232-4F87-82B2-F6D6B0847383}" srcOrd="0" destOrd="0" presId="urn:microsoft.com/office/officeart/2005/8/layout/process2"/>
    <dgm:cxn modelId="{58B56840-FFE6-4274-A304-273152F546E4}" type="presOf" srcId="{15A4473B-9AC7-49EF-BF85-6A8FB8090F49}" destId="{CECFE4A1-A111-49CD-B11C-278B19EE6F2F}" srcOrd="1" destOrd="0" presId="urn:microsoft.com/office/officeart/2005/8/layout/process2"/>
    <dgm:cxn modelId="{8F37DE80-16BC-4A87-A0D4-ED81BA6EAC09}" type="presOf" srcId="{BA321F2E-40F1-4262-A987-25B9690C8A06}" destId="{4E3D4ABC-624E-40C8-B975-76339B9483B0}" srcOrd="0" destOrd="0" presId="urn:microsoft.com/office/officeart/2005/8/layout/process2"/>
    <dgm:cxn modelId="{221DA6F1-65B5-4B21-B725-FA3EC8930F8F}" srcId="{5432F62A-2244-4871-ACC1-C67430F8A1BE}" destId="{BA321F2E-40F1-4262-A987-25B9690C8A06}" srcOrd="1" destOrd="0" parTransId="{B1393476-C75C-409A-B41C-FBEC78DAA910}" sibTransId="{B6045E0C-CC2C-4330-ADEF-E39B00EC54BE}"/>
    <dgm:cxn modelId="{22874CC4-378C-42A5-930D-914A40F06413}" type="presOf" srcId="{B6045E0C-CC2C-4330-ADEF-E39B00EC54BE}" destId="{99B2AB1C-0725-4015-BB56-7EFAAC92B1DB}" srcOrd="0" destOrd="0" presId="urn:microsoft.com/office/officeart/2005/8/layout/process2"/>
    <dgm:cxn modelId="{4B677D1B-7F6B-4B3D-B8C5-3C34E1310A66}" type="presOf" srcId="{5432F62A-2244-4871-ACC1-C67430F8A1BE}" destId="{6C99E0D9-C7D8-488C-B46E-0B9AA1800791}" srcOrd="0" destOrd="0" presId="urn:microsoft.com/office/officeart/2005/8/layout/process2"/>
    <dgm:cxn modelId="{1CDDE6CF-D763-4002-877C-D745F9EFA449}" srcId="{5432F62A-2244-4871-ACC1-C67430F8A1BE}" destId="{5B45474A-905D-4E65-A62F-E884B6A371F9}" srcOrd="3" destOrd="0" parTransId="{2324E39F-890E-4AE7-B5FB-AE864916634F}" sibTransId="{7C85563C-2D07-4D03-AA22-13CF00D027CF}"/>
    <dgm:cxn modelId="{3437ADB1-1313-4791-AEA1-3772D83C8C24}" srcId="{5432F62A-2244-4871-ACC1-C67430F8A1BE}" destId="{3D5D2FED-77D9-4141-B022-949FE227610E}" srcOrd="2" destOrd="0" parTransId="{4A7A1702-DD75-49FB-AFFB-3F537EA3A76F}" sibTransId="{7A79152E-65A2-466B-B650-EF710B010F65}"/>
    <dgm:cxn modelId="{DDCFFC89-9BB0-4FE1-B1AD-BE9DB515148D}" type="presOf" srcId="{3D5D2FED-77D9-4141-B022-949FE227610E}" destId="{CC7FDAA0-C118-48AC-A0EA-5943DD50420A}" srcOrd="0" destOrd="0" presId="urn:microsoft.com/office/officeart/2005/8/layout/process2"/>
    <dgm:cxn modelId="{2A5A8185-3B92-43B4-A721-A8E20D3109F8}" type="presOf" srcId="{5B45474A-905D-4E65-A62F-E884B6A371F9}" destId="{E9AF6F0B-3FB9-400C-9DE2-2114817E05C8}" srcOrd="0" destOrd="0" presId="urn:microsoft.com/office/officeart/2005/8/layout/process2"/>
    <dgm:cxn modelId="{E55354C6-5CE0-448E-974C-49E2B5A92ADD}" type="presOf" srcId="{B6045E0C-CC2C-4330-ADEF-E39B00EC54BE}" destId="{641BA4F4-4AA9-41D0-AA8F-524FE7B74948}" srcOrd="1" destOrd="0" presId="urn:microsoft.com/office/officeart/2005/8/layout/process2"/>
    <dgm:cxn modelId="{5B17FD11-32EB-444A-90C0-642E4BA96D8B}" type="presOf" srcId="{7A79152E-65A2-466B-B650-EF710B010F65}" destId="{729C202F-94F1-41C5-B6B2-9A4EADFC3D70}" srcOrd="0" destOrd="0" presId="urn:microsoft.com/office/officeart/2005/8/layout/process2"/>
    <dgm:cxn modelId="{7D9D9391-A2DA-4B4E-80FF-3D3FB7B4C696}" type="presOf" srcId="{7A79152E-65A2-466B-B650-EF710B010F65}" destId="{35540226-1741-4E21-B6AA-6510990CA3CD}" srcOrd="1" destOrd="0" presId="urn:microsoft.com/office/officeart/2005/8/layout/process2"/>
    <dgm:cxn modelId="{35EF2232-339E-422A-82DA-C63D2B94EBB4}" type="presOf" srcId="{B16519E2-1E40-4474-84ED-43E3CE0FA5F2}" destId="{9FE3FEBC-9B18-455E-BE0E-B07FD9C10D82}" srcOrd="0" destOrd="0" presId="urn:microsoft.com/office/officeart/2005/8/layout/process2"/>
    <dgm:cxn modelId="{B49BB239-87E8-46B2-930C-1BA03495DC90}" srcId="{5432F62A-2244-4871-ACC1-C67430F8A1BE}" destId="{B16519E2-1E40-4474-84ED-43E3CE0FA5F2}" srcOrd="0" destOrd="0" parTransId="{52846724-37AB-4FE7-A90E-637EE1B2E5A4}" sibTransId="{15A4473B-9AC7-49EF-BF85-6A8FB8090F49}"/>
    <dgm:cxn modelId="{C5F3C856-107C-4C74-86FE-96C3DA056CE7}" type="presParOf" srcId="{6C99E0D9-C7D8-488C-B46E-0B9AA1800791}" destId="{9FE3FEBC-9B18-455E-BE0E-B07FD9C10D82}" srcOrd="0" destOrd="0" presId="urn:microsoft.com/office/officeart/2005/8/layout/process2"/>
    <dgm:cxn modelId="{8B4266B3-2546-4493-90AC-34BBDC28CA50}" type="presParOf" srcId="{6C99E0D9-C7D8-488C-B46E-0B9AA1800791}" destId="{1E60D742-F232-4F87-82B2-F6D6B0847383}" srcOrd="1" destOrd="0" presId="urn:microsoft.com/office/officeart/2005/8/layout/process2"/>
    <dgm:cxn modelId="{2249A6D4-172B-4320-8052-1ED2C57A874D}" type="presParOf" srcId="{1E60D742-F232-4F87-82B2-F6D6B0847383}" destId="{CECFE4A1-A111-49CD-B11C-278B19EE6F2F}" srcOrd="0" destOrd="0" presId="urn:microsoft.com/office/officeart/2005/8/layout/process2"/>
    <dgm:cxn modelId="{8908ED69-89C0-435A-BD57-58CFADA26CC4}" type="presParOf" srcId="{6C99E0D9-C7D8-488C-B46E-0B9AA1800791}" destId="{4E3D4ABC-624E-40C8-B975-76339B9483B0}" srcOrd="2" destOrd="0" presId="urn:microsoft.com/office/officeart/2005/8/layout/process2"/>
    <dgm:cxn modelId="{F8600423-4107-4B1F-A5E6-ACB6E8DCD865}" type="presParOf" srcId="{6C99E0D9-C7D8-488C-B46E-0B9AA1800791}" destId="{99B2AB1C-0725-4015-BB56-7EFAAC92B1DB}" srcOrd="3" destOrd="0" presId="urn:microsoft.com/office/officeart/2005/8/layout/process2"/>
    <dgm:cxn modelId="{FD9CBBBC-88EC-4E25-A389-1D42F3F80DAF}" type="presParOf" srcId="{99B2AB1C-0725-4015-BB56-7EFAAC92B1DB}" destId="{641BA4F4-4AA9-41D0-AA8F-524FE7B74948}" srcOrd="0" destOrd="0" presId="urn:microsoft.com/office/officeart/2005/8/layout/process2"/>
    <dgm:cxn modelId="{70799EBC-81A4-43E3-8284-D61C14CB16D5}" type="presParOf" srcId="{6C99E0D9-C7D8-488C-B46E-0B9AA1800791}" destId="{CC7FDAA0-C118-48AC-A0EA-5943DD50420A}" srcOrd="4" destOrd="0" presId="urn:microsoft.com/office/officeart/2005/8/layout/process2"/>
    <dgm:cxn modelId="{506C7113-FA2A-46F8-999E-06200BB3DD91}" type="presParOf" srcId="{6C99E0D9-C7D8-488C-B46E-0B9AA1800791}" destId="{729C202F-94F1-41C5-B6B2-9A4EADFC3D70}" srcOrd="5" destOrd="0" presId="urn:microsoft.com/office/officeart/2005/8/layout/process2"/>
    <dgm:cxn modelId="{663D7283-A33F-4F36-B378-817161854804}" type="presParOf" srcId="{729C202F-94F1-41C5-B6B2-9A4EADFC3D70}" destId="{35540226-1741-4E21-B6AA-6510990CA3CD}" srcOrd="0" destOrd="0" presId="urn:microsoft.com/office/officeart/2005/8/layout/process2"/>
    <dgm:cxn modelId="{7F30CDDA-0357-428F-9073-D6ACB663BE60}" type="presParOf" srcId="{6C99E0D9-C7D8-488C-B46E-0B9AA1800791}" destId="{E9AF6F0B-3FB9-400C-9DE2-2114817E05C8}"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C74801-E561-4BF1-A480-6C156123C36F}" type="doc">
      <dgm:prSet loTypeId="urn:microsoft.com/office/officeart/2005/8/layout/cycle8" loCatId="cycle" qsTypeId="urn:microsoft.com/office/officeart/2005/8/quickstyle/3d3" qsCatId="3D" csTypeId="urn:microsoft.com/office/officeart/2005/8/colors/colorful4" csCatId="colorful" phldr="1"/>
      <dgm:spPr/>
    </dgm:pt>
    <dgm:pt modelId="{D5B7F4D2-8E2F-4010-970A-C0FD0C6309F2}">
      <dgm:prSet phldrT="[Text]"/>
      <dgm:spPr/>
      <dgm:t>
        <a:bodyPr/>
        <a:lstStyle/>
        <a:p>
          <a:r>
            <a:rPr lang="en-US" dirty="0" smtClean="0"/>
            <a:t>Variable2</a:t>
          </a:r>
          <a:endParaRPr lang="en-US" dirty="0"/>
        </a:p>
      </dgm:t>
    </dgm:pt>
    <dgm:pt modelId="{C122CBFD-67CD-49BD-A41E-4B7CCA754BA6}" type="parTrans" cxnId="{83797EF7-1185-4635-BD28-1999C5E2C420}">
      <dgm:prSet/>
      <dgm:spPr/>
      <dgm:t>
        <a:bodyPr/>
        <a:lstStyle/>
        <a:p>
          <a:endParaRPr lang="en-US"/>
        </a:p>
      </dgm:t>
    </dgm:pt>
    <dgm:pt modelId="{D80E10A2-1835-407F-96A1-DFBB9F4DD2CD}" type="sibTrans" cxnId="{83797EF7-1185-4635-BD28-1999C5E2C420}">
      <dgm:prSet/>
      <dgm:spPr/>
      <dgm:t>
        <a:bodyPr/>
        <a:lstStyle/>
        <a:p>
          <a:endParaRPr lang="en-US"/>
        </a:p>
      </dgm:t>
    </dgm:pt>
    <dgm:pt modelId="{FAB57B16-430B-45EC-8637-5D71FD018E6E}">
      <dgm:prSet phldrT="[Text]"/>
      <dgm:spPr/>
      <dgm:t>
        <a:bodyPr/>
        <a:lstStyle/>
        <a:p>
          <a:r>
            <a:rPr lang="en-US" dirty="0" smtClean="0"/>
            <a:t>Variable3</a:t>
          </a:r>
          <a:endParaRPr lang="en-US" dirty="0"/>
        </a:p>
      </dgm:t>
    </dgm:pt>
    <dgm:pt modelId="{B951CDF3-37B7-4505-8A2C-C7D0D15E15F3}" type="parTrans" cxnId="{BE902F15-21DE-484F-9C75-DBAF85C474CD}">
      <dgm:prSet/>
      <dgm:spPr/>
      <dgm:t>
        <a:bodyPr/>
        <a:lstStyle/>
        <a:p>
          <a:endParaRPr lang="en-US"/>
        </a:p>
      </dgm:t>
    </dgm:pt>
    <dgm:pt modelId="{5A55AEFA-D1C1-4748-82B6-92806CBBDA18}" type="sibTrans" cxnId="{BE902F15-21DE-484F-9C75-DBAF85C474CD}">
      <dgm:prSet/>
      <dgm:spPr/>
      <dgm:t>
        <a:bodyPr/>
        <a:lstStyle/>
        <a:p>
          <a:endParaRPr lang="en-US"/>
        </a:p>
      </dgm:t>
    </dgm:pt>
    <dgm:pt modelId="{14C22A2D-7D1B-4A5C-A7A0-1396D3708990}">
      <dgm:prSet phldrT="[Text]"/>
      <dgm:spPr/>
      <dgm:t>
        <a:bodyPr/>
        <a:lstStyle/>
        <a:p>
          <a:r>
            <a:rPr lang="en-US" dirty="0" smtClean="0"/>
            <a:t>Variable1</a:t>
          </a:r>
          <a:endParaRPr lang="en-US" dirty="0"/>
        </a:p>
      </dgm:t>
    </dgm:pt>
    <dgm:pt modelId="{577E6BF1-37C8-49FA-9348-5B380ACEA4E6}" type="parTrans" cxnId="{A506FADA-1DE3-403C-AA17-BB3BE4FE5AF9}">
      <dgm:prSet/>
      <dgm:spPr/>
      <dgm:t>
        <a:bodyPr/>
        <a:lstStyle/>
        <a:p>
          <a:endParaRPr lang="en-US"/>
        </a:p>
      </dgm:t>
    </dgm:pt>
    <dgm:pt modelId="{7573CA8F-6966-4507-A84E-E6D2A9A2DD77}" type="sibTrans" cxnId="{A506FADA-1DE3-403C-AA17-BB3BE4FE5AF9}">
      <dgm:prSet/>
      <dgm:spPr/>
      <dgm:t>
        <a:bodyPr/>
        <a:lstStyle/>
        <a:p>
          <a:endParaRPr lang="en-US"/>
        </a:p>
      </dgm:t>
    </dgm:pt>
    <dgm:pt modelId="{0521FCD6-4778-41CC-93EE-9EF44203694C}" type="pres">
      <dgm:prSet presAssocID="{05C74801-E561-4BF1-A480-6C156123C36F}" presName="compositeShape" presStyleCnt="0">
        <dgm:presLayoutVars>
          <dgm:chMax val="7"/>
          <dgm:dir/>
          <dgm:resizeHandles val="exact"/>
        </dgm:presLayoutVars>
      </dgm:prSet>
      <dgm:spPr/>
    </dgm:pt>
    <dgm:pt modelId="{128D5BA2-5473-4AB5-B7D2-BD76EB316C9E}" type="pres">
      <dgm:prSet presAssocID="{05C74801-E561-4BF1-A480-6C156123C36F}" presName="wedge1" presStyleLbl="node1" presStyleIdx="0" presStyleCnt="3"/>
      <dgm:spPr/>
      <dgm:t>
        <a:bodyPr/>
        <a:lstStyle/>
        <a:p>
          <a:endParaRPr lang="en-US"/>
        </a:p>
      </dgm:t>
    </dgm:pt>
    <dgm:pt modelId="{8D25C26A-A48C-4A54-8A62-46D77DC3D40E}" type="pres">
      <dgm:prSet presAssocID="{05C74801-E561-4BF1-A480-6C156123C36F}" presName="dummy1a" presStyleCnt="0"/>
      <dgm:spPr/>
    </dgm:pt>
    <dgm:pt modelId="{71AA3CAF-D083-4ABD-B919-601D0D662C50}" type="pres">
      <dgm:prSet presAssocID="{05C74801-E561-4BF1-A480-6C156123C36F}" presName="dummy1b" presStyleCnt="0"/>
      <dgm:spPr/>
    </dgm:pt>
    <dgm:pt modelId="{DAAF2DF3-2B84-470D-936F-3A0B1326E4AB}" type="pres">
      <dgm:prSet presAssocID="{05C74801-E561-4BF1-A480-6C156123C36F}" presName="wedge1Tx" presStyleLbl="node1" presStyleIdx="0" presStyleCnt="3">
        <dgm:presLayoutVars>
          <dgm:chMax val="0"/>
          <dgm:chPref val="0"/>
          <dgm:bulletEnabled val="1"/>
        </dgm:presLayoutVars>
      </dgm:prSet>
      <dgm:spPr/>
      <dgm:t>
        <a:bodyPr/>
        <a:lstStyle/>
        <a:p>
          <a:endParaRPr lang="en-US"/>
        </a:p>
      </dgm:t>
    </dgm:pt>
    <dgm:pt modelId="{13AA48FD-3902-4BF8-AD6F-95268E776F02}" type="pres">
      <dgm:prSet presAssocID="{05C74801-E561-4BF1-A480-6C156123C36F}" presName="wedge2" presStyleLbl="node1" presStyleIdx="1" presStyleCnt="3"/>
      <dgm:spPr/>
      <dgm:t>
        <a:bodyPr/>
        <a:lstStyle/>
        <a:p>
          <a:endParaRPr lang="en-US"/>
        </a:p>
      </dgm:t>
    </dgm:pt>
    <dgm:pt modelId="{6A45C9C9-2526-4BFD-A4F7-13462E77B532}" type="pres">
      <dgm:prSet presAssocID="{05C74801-E561-4BF1-A480-6C156123C36F}" presName="dummy2a" presStyleCnt="0"/>
      <dgm:spPr/>
    </dgm:pt>
    <dgm:pt modelId="{F20A9428-674C-49C6-BEDC-162D21A92BD1}" type="pres">
      <dgm:prSet presAssocID="{05C74801-E561-4BF1-A480-6C156123C36F}" presName="dummy2b" presStyleCnt="0"/>
      <dgm:spPr/>
    </dgm:pt>
    <dgm:pt modelId="{13711C2B-3FB2-4D11-8889-A1C6695E750E}" type="pres">
      <dgm:prSet presAssocID="{05C74801-E561-4BF1-A480-6C156123C36F}" presName="wedge2Tx" presStyleLbl="node1" presStyleIdx="1" presStyleCnt="3">
        <dgm:presLayoutVars>
          <dgm:chMax val="0"/>
          <dgm:chPref val="0"/>
          <dgm:bulletEnabled val="1"/>
        </dgm:presLayoutVars>
      </dgm:prSet>
      <dgm:spPr/>
      <dgm:t>
        <a:bodyPr/>
        <a:lstStyle/>
        <a:p>
          <a:endParaRPr lang="en-US"/>
        </a:p>
      </dgm:t>
    </dgm:pt>
    <dgm:pt modelId="{0819FAC2-B60E-4406-B2A1-4D5128D89AB8}" type="pres">
      <dgm:prSet presAssocID="{05C74801-E561-4BF1-A480-6C156123C36F}" presName="wedge3" presStyleLbl="node1" presStyleIdx="2" presStyleCnt="3"/>
      <dgm:spPr/>
      <dgm:t>
        <a:bodyPr/>
        <a:lstStyle/>
        <a:p>
          <a:endParaRPr lang="en-US"/>
        </a:p>
      </dgm:t>
    </dgm:pt>
    <dgm:pt modelId="{ED429FDD-5233-4415-9C1C-524925E59D13}" type="pres">
      <dgm:prSet presAssocID="{05C74801-E561-4BF1-A480-6C156123C36F}" presName="dummy3a" presStyleCnt="0"/>
      <dgm:spPr/>
    </dgm:pt>
    <dgm:pt modelId="{5971088D-8E42-4556-BC41-E9439D7A519D}" type="pres">
      <dgm:prSet presAssocID="{05C74801-E561-4BF1-A480-6C156123C36F}" presName="dummy3b" presStyleCnt="0"/>
      <dgm:spPr/>
    </dgm:pt>
    <dgm:pt modelId="{0C6A3341-8529-4426-934E-00127D68C499}" type="pres">
      <dgm:prSet presAssocID="{05C74801-E561-4BF1-A480-6C156123C36F}" presName="wedge3Tx" presStyleLbl="node1" presStyleIdx="2" presStyleCnt="3">
        <dgm:presLayoutVars>
          <dgm:chMax val="0"/>
          <dgm:chPref val="0"/>
          <dgm:bulletEnabled val="1"/>
        </dgm:presLayoutVars>
      </dgm:prSet>
      <dgm:spPr/>
      <dgm:t>
        <a:bodyPr/>
        <a:lstStyle/>
        <a:p>
          <a:endParaRPr lang="en-US"/>
        </a:p>
      </dgm:t>
    </dgm:pt>
    <dgm:pt modelId="{847BDCA3-426D-448B-8DA3-04F78A91CF9A}" type="pres">
      <dgm:prSet presAssocID="{D80E10A2-1835-407F-96A1-DFBB9F4DD2CD}" presName="arrowWedge1" presStyleLbl="fgSibTrans2D1" presStyleIdx="0" presStyleCnt="3"/>
      <dgm:spPr/>
    </dgm:pt>
    <dgm:pt modelId="{DDDE5782-8F2D-49A2-B21A-58CBA3CE8549}" type="pres">
      <dgm:prSet presAssocID="{5A55AEFA-D1C1-4748-82B6-92806CBBDA18}" presName="arrowWedge2" presStyleLbl="fgSibTrans2D1" presStyleIdx="1" presStyleCnt="3"/>
      <dgm:spPr/>
    </dgm:pt>
    <dgm:pt modelId="{13645B70-924C-46DE-9A34-503F44161035}" type="pres">
      <dgm:prSet presAssocID="{7573CA8F-6966-4507-A84E-E6D2A9A2DD77}" presName="arrowWedge3" presStyleLbl="fgSibTrans2D1" presStyleIdx="2" presStyleCnt="3"/>
      <dgm:spPr/>
    </dgm:pt>
  </dgm:ptLst>
  <dgm:cxnLst>
    <dgm:cxn modelId="{BFF359B5-537B-4493-9D2E-221CDE75CDA0}" type="presOf" srcId="{14C22A2D-7D1B-4A5C-A7A0-1396D3708990}" destId="{0819FAC2-B60E-4406-B2A1-4D5128D89AB8}" srcOrd="0" destOrd="0" presId="urn:microsoft.com/office/officeart/2005/8/layout/cycle8"/>
    <dgm:cxn modelId="{933FBE42-701A-411F-A8E6-448F38750438}" type="presOf" srcId="{D5B7F4D2-8E2F-4010-970A-C0FD0C6309F2}" destId="{DAAF2DF3-2B84-470D-936F-3A0B1326E4AB}" srcOrd="1" destOrd="0" presId="urn:microsoft.com/office/officeart/2005/8/layout/cycle8"/>
    <dgm:cxn modelId="{A506FADA-1DE3-403C-AA17-BB3BE4FE5AF9}" srcId="{05C74801-E561-4BF1-A480-6C156123C36F}" destId="{14C22A2D-7D1B-4A5C-A7A0-1396D3708990}" srcOrd="2" destOrd="0" parTransId="{577E6BF1-37C8-49FA-9348-5B380ACEA4E6}" sibTransId="{7573CA8F-6966-4507-A84E-E6D2A9A2DD77}"/>
    <dgm:cxn modelId="{BE902F15-21DE-484F-9C75-DBAF85C474CD}" srcId="{05C74801-E561-4BF1-A480-6C156123C36F}" destId="{FAB57B16-430B-45EC-8637-5D71FD018E6E}" srcOrd="1" destOrd="0" parTransId="{B951CDF3-37B7-4505-8A2C-C7D0D15E15F3}" sibTransId="{5A55AEFA-D1C1-4748-82B6-92806CBBDA18}"/>
    <dgm:cxn modelId="{BBCEBA1D-8558-4CF4-A605-2049BAB0223F}" type="presOf" srcId="{D5B7F4D2-8E2F-4010-970A-C0FD0C6309F2}" destId="{128D5BA2-5473-4AB5-B7D2-BD76EB316C9E}" srcOrd="0" destOrd="0" presId="urn:microsoft.com/office/officeart/2005/8/layout/cycle8"/>
    <dgm:cxn modelId="{DD9FE5C9-3048-4EB0-B3B1-913C732D7463}" type="presOf" srcId="{FAB57B16-430B-45EC-8637-5D71FD018E6E}" destId="{13AA48FD-3902-4BF8-AD6F-95268E776F02}" srcOrd="0" destOrd="0" presId="urn:microsoft.com/office/officeart/2005/8/layout/cycle8"/>
    <dgm:cxn modelId="{B83763C0-4DA8-4D53-87F4-10C645958780}" type="presOf" srcId="{05C74801-E561-4BF1-A480-6C156123C36F}" destId="{0521FCD6-4778-41CC-93EE-9EF44203694C}" srcOrd="0" destOrd="0" presId="urn:microsoft.com/office/officeart/2005/8/layout/cycle8"/>
    <dgm:cxn modelId="{83797EF7-1185-4635-BD28-1999C5E2C420}" srcId="{05C74801-E561-4BF1-A480-6C156123C36F}" destId="{D5B7F4D2-8E2F-4010-970A-C0FD0C6309F2}" srcOrd="0" destOrd="0" parTransId="{C122CBFD-67CD-49BD-A41E-4B7CCA754BA6}" sibTransId="{D80E10A2-1835-407F-96A1-DFBB9F4DD2CD}"/>
    <dgm:cxn modelId="{B1FFAD02-D815-4275-9724-00E864E3288B}" type="presOf" srcId="{FAB57B16-430B-45EC-8637-5D71FD018E6E}" destId="{13711C2B-3FB2-4D11-8889-A1C6695E750E}" srcOrd="1" destOrd="0" presId="urn:microsoft.com/office/officeart/2005/8/layout/cycle8"/>
    <dgm:cxn modelId="{2DBB6E7C-AB1F-4A02-B46C-1F3768706500}" type="presOf" srcId="{14C22A2D-7D1B-4A5C-A7A0-1396D3708990}" destId="{0C6A3341-8529-4426-934E-00127D68C499}" srcOrd="1" destOrd="0" presId="urn:microsoft.com/office/officeart/2005/8/layout/cycle8"/>
    <dgm:cxn modelId="{1B10EA20-C972-42B3-A501-441E57E5B6B5}" type="presParOf" srcId="{0521FCD6-4778-41CC-93EE-9EF44203694C}" destId="{128D5BA2-5473-4AB5-B7D2-BD76EB316C9E}" srcOrd="0" destOrd="0" presId="urn:microsoft.com/office/officeart/2005/8/layout/cycle8"/>
    <dgm:cxn modelId="{1A17DA96-D3B8-45BF-B0A3-72A675D8A178}" type="presParOf" srcId="{0521FCD6-4778-41CC-93EE-9EF44203694C}" destId="{8D25C26A-A48C-4A54-8A62-46D77DC3D40E}" srcOrd="1" destOrd="0" presId="urn:microsoft.com/office/officeart/2005/8/layout/cycle8"/>
    <dgm:cxn modelId="{4CDC27F8-2D18-4664-8A3F-AA82AA5F2A0F}" type="presParOf" srcId="{0521FCD6-4778-41CC-93EE-9EF44203694C}" destId="{71AA3CAF-D083-4ABD-B919-601D0D662C50}" srcOrd="2" destOrd="0" presId="urn:microsoft.com/office/officeart/2005/8/layout/cycle8"/>
    <dgm:cxn modelId="{71ABE113-39F4-459C-B14B-43392F5D5BF7}" type="presParOf" srcId="{0521FCD6-4778-41CC-93EE-9EF44203694C}" destId="{DAAF2DF3-2B84-470D-936F-3A0B1326E4AB}" srcOrd="3" destOrd="0" presId="urn:microsoft.com/office/officeart/2005/8/layout/cycle8"/>
    <dgm:cxn modelId="{9B3A6877-7F95-49A5-AB44-C7FA2D210AB4}" type="presParOf" srcId="{0521FCD6-4778-41CC-93EE-9EF44203694C}" destId="{13AA48FD-3902-4BF8-AD6F-95268E776F02}" srcOrd="4" destOrd="0" presId="urn:microsoft.com/office/officeart/2005/8/layout/cycle8"/>
    <dgm:cxn modelId="{31D336B5-6341-4AE4-8DB1-352CD8D4FB2D}" type="presParOf" srcId="{0521FCD6-4778-41CC-93EE-9EF44203694C}" destId="{6A45C9C9-2526-4BFD-A4F7-13462E77B532}" srcOrd="5" destOrd="0" presId="urn:microsoft.com/office/officeart/2005/8/layout/cycle8"/>
    <dgm:cxn modelId="{3F22BB33-C1D9-4BB3-B100-5AF9F1FFED0B}" type="presParOf" srcId="{0521FCD6-4778-41CC-93EE-9EF44203694C}" destId="{F20A9428-674C-49C6-BEDC-162D21A92BD1}" srcOrd="6" destOrd="0" presId="urn:microsoft.com/office/officeart/2005/8/layout/cycle8"/>
    <dgm:cxn modelId="{4D9FD0B6-9797-4876-A605-1326CB997C97}" type="presParOf" srcId="{0521FCD6-4778-41CC-93EE-9EF44203694C}" destId="{13711C2B-3FB2-4D11-8889-A1C6695E750E}" srcOrd="7" destOrd="0" presId="urn:microsoft.com/office/officeart/2005/8/layout/cycle8"/>
    <dgm:cxn modelId="{AA52007F-1650-4566-98D9-4E15CC0A99BE}" type="presParOf" srcId="{0521FCD6-4778-41CC-93EE-9EF44203694C}" destId="{0819FAC2-B60E-4406-B2A1-4D5128D89AB8}" srcOrd="8" destOrd="0" presId="urn:microsoft.com/office/officeart/2005/8/layout/cycle8"/>
    <dgm:cxn modelId="{5DA302BE-6FCD-465A-8C12-CEEBD6EBE738}" type="presParOf" srcId="{0521FCD6-4778-41CC-93EE-9EF44203694C}" destId="{ED429FDD-5233-4415-9C1C-524925E59D13}" srcOrd="9" destOrd="0" presId="urn:microsoft.com/office/officeart/2005/8/layout/cycle8"/>
    <dgm:cxn modelId="{56F79D2B-5FAD-4171-832B-8E5BE25F9BF3}" type="presParOf" srcId="{0521FCD6-4778-41CC-93EE-9EF44203694C}" destId="{5971088D-8E42-4556-BC41-E9439D7A519D}" srcOrd="10" destOrd="0" presId="urn:microsoft.com/office/officeart/2005/8/layout/cycle8"/>
    <dgm:cxn modelId="{7E192D5D-801D-46B4-B3A3-60BED88A5F85}" type="presParOf" srcId="{0521FCD6-4778-41CC-93EE-9EF44203694C}" destId="{0C6A3341-8529-4426-934E-00127D68C499}" srcOrd="11" destOrd="0" presId="urn:microsoft.com/office/officeart/2005/8/layout/cycle8"/>
    <dgm:cxn modelId="{80F1C843-741F-435E-B5CB-BBE54708D00A}" type="presParOf" srcId="{0521FCD6-4778-41CC-93EE-9EF44203694C}" destId="{847BDCA3-426D-448B-8DA3-04F78A91CF9A}" srcOrd="12" destOrd="0" presId="urn:microsoft.com/office/officeart/2005/8/layout/cycle8"/>
    <dgm:cxn modelId="{870A1416-C16D-4F4A-8306-6BE94F22092D}" type="presParOf" srcId="{0521FCD6-4778-41CC-93EE-9EF44203694C}" destId="{DDDE5782-8F2D-49A2-B21A-58CBA3CE8549}" srcOrd="13" destOrd="0" presId="urn:microsoft.com/office/officeart/2005/8/layout/cycle8"/>
    <dgm:cxn modelId="{562B9644-6B28-4CE6-8D20-565B520094E2}" type="presParOf" srcId="{0521FCD6-4778-41CC-93EE-9EF44203694C}" destId="{13645B70-924C-46DE-9A34-503F44161035}" srcOrd="14" destOrd="0" presId="urn:microsoft.com/office/officeart/2005/8/layout/cycle8"/>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3FEBC-9B18-455E-BE0E-B07FD9C10D82}">
      <dsp:nvSpPr>
        <dsp:cNvPr id="0" name=""/>
        <dsp:cNvSpPr/>
      </dsp:nvSpPr>
      <dsp:spPr>
        <a:xfrm>
          <a:off x="359559" y="548434"/>
          <a:ext cx="1025083" cy="371071"/>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Explainer1</a:t>
          </a:r>
          <a:endParaRPr lang="en-US" sz="1600" kern="1200" dirty="0"/>
        </a:p>
      </dsp:txBody>
      <dsp:txXfrm>
        <a:off x="370427" y="559302"/>
        <a:ext cx="1003347" cy="349335"/>
      </dsp:txXfrm>
    </dsp:sp>
    <dsp:sp modelId="{1E60D742-F232-4F87-82B2-F6D6B0847383}">
      <dsp:nvSpPr>
        <dsp:cNvPr id="0" name=""/>
        <dsp:cNvSpPr/>
      </dsp:nvSpPr>
      <dsp:spPr>
        <a:xfrm rot="19917">
          <a:off x="1454332" y="655064"/>
          <a:ext cx="418164" cy="166981"/>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1454332" y="688315"/>
        <a:ext cx="368070" cy="100189"/>
      </dsp:txXfrm>
    </dsp:sp>
    <dsp:sp modelId="{4E3D4ABC-624E-40C8-B975-76339B9483B0}">
      <dsp:nvSpPr>
        <dsp:cNvPr id="0" name=""/>
        <dsp:cNvSpPr/>
      </dsp:nvSpPr>
      <dsp:spPr>
        <a:xfrm>
          <a:off x="1942186" y="557604"/>
          <a:ext cx="1025083" cy="371071"/>
        </a:xfrm>
        <a:prstGeom prst="roundRect">
          <a:avLst>
            <a:gd name="adj" fmla="val 10000"/>
          </a:avLst>
        </a:prstGeom>
        <a:solidFill>
          <a:schemeClr val="accent5">
            <a:hueOff val="-2451115"/>
            <a:satOff val="-3409"/>
            <a:lumOff val="-130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Response</a:t>
          </a:r>
          <a:endParaRPr lang="en-US" sz="1600" kern="1200" dirty="0"/>
        </a:p>
      </dsp:txBody>
      <dsp:txXfrm>
        <a:off x="1953054" y="568472"/>
        <a:ext cx="1003347" cy="349335"/>
      </dsp:txXfrm>
    </dsp:sp>
    <dsp:sp modelId="{99B2AB1C-0725-4015-BB56-7EFAAC92B1DB}">
      <dsp:nvSpPr>
        <dsp:cNvPr id="0" name=""/>
        <dsp:cNvSpPr/>
      </dsp:nvSpPr>
      <dsp:spPr>
        <a:xfrm rot="10851266">
          <a:off x="3033747" y="668502"/>
          <a:ext cx="398962" cy="166981"/>
        </a:xfrm>
        <a:prstGeom prst="rightArrow">
          <a:avLst>
            <a:gd name="adj1" fmla="val 60000"/>
            <a:gd name="adj2" fmla="val 50000"/>
          </a:avLst>
        </a:prstGeom>
        <a:solidFill>
          <a:schemeClr val="accent5">
            <a:hueOff val="-3676672"/>
            <a:satOff val="-5114"/>
            <a:lumOff val="-1961"/>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3083838" y="702272"/>
        <a:ext cx="348868" cy="100189"/>
      </dsp:txXfrm>
    </dsp:sp>
    <dsp:sp modelId="{CC7FDAA0-C118-48AC-A0EA-5943DD50420A}">
      <dsp:nvSpPr>
        <dsp:cNvPr id="0" name=""/>
        <dsp:cNvSpPr/>
      </dsp:nvSpPr>
      <dsp:spPr>
        <a:xfrm>
          <a:off x="3499186" y="575312"/>
          <a:ext cx="1025083" cy="371071"/>
        </a:xfrm>
        <a:prstGeom prst="roundRect">
          <a:avLst>
            <a:gd name="adj" fmla="val 10000"/>
          </a:avLst>
        </a:prstGeom>
        <a:solidFill>
          <a:schemeClr val="accent5">
            <a:hueOff val="-4902230"/>
            <a:satOff val="-6819"/>
            <a:lumOff val="-261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Explainer2</a:t>
          </a:r>
          <a:endParaRPr lang="en-US" sz="1600" kern="1200" dirty="0"/>
        </a:p>
      </dsp:txBody>
      <dsp:txXfrm>
        <a:off x="3510054" y="586180"/>
        <a:ext cx="1003347" cy="349335"/>
      </dsp:txXfrm>
    </dsp:sp>
    <dsp:sp modelId="{729C202F-94F1-41C5-B6B2-9A4EADFC3D70}">
      <dsp:nvSpPr>
        <dsp:cNvPr id="0" name=""/>
        <dsp:cNvSpPr/>
      </dsp:nvSpPr>
      <dsp:spPr>
        <a:xfrm rot="16793345">
          <a:off x="2270644" y="1026720"/>
          <a:ext cx="406831" cy="237799"/>
        </a:xfrm>
        <a:prstGeom prst="rightArrow">
          <a:avLst>
            <a:gd name="adj1" fmla="val 60000"/>
            <a:gd name="adj2" fmla="val 50000"/>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2300188" y="1109420"/>
        <a:ext cx="335491" cy="142679"/>
      </dsp:txXfrm>
    </dsp:sp>
    <dsp:sp modelId="{E9AF6F0B-3FB9-400C-9DE2-2114817E05C8}">
      <dsp:nvSpPr>
        <dsp:cNvPr id="0" name=""/>
        <dsp:cNvSpPr/>
      </dsp:nvSpPr>
      <dsp:spPr>
        <a:xfrm>
          <a:off x="1915288" y="1362376"/>
          <a:ext cx="1025083" cy="371071"/>
        </a:xfrm>
        <a:prstGeom prst="roundRect">
          <a:avLst>
            <a:gd name="adj" fmla="val 10000"/>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Explainer3</a:t>
          </a:r>
          <a:endParaRPr lang="en-US" sz="1600" kern="1200" dirty="0"/>
        </a:p>
      </dsp:txBody>
      <dsp:txXfrm>
        <a:off x="1926156" y="1373244"/>
        <a:ext cx="1003347" cy="3493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8D5BA2-5473-4AB5-B7D2-BD76EB316C9E}">
      <dsp:nvSpPr>
        <dsp:cNvPr id="0" name=""/>
        <dsp:cNvSpPr/>
      </dsp:nvSpPr>
      <dsp:spPr>
        <a:xfrm>
          <a:off x="852081" y="120114"/>
          <a:ext cx="1552251" cy="1552251"/>
        </a:xfrm>
        <a:prstGeom prst="pie">
          <a:avLst>
            <a:gd name="adj1" fmla="val 16200000"/>
            <a:gd name="adj2" fmla="val 180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Variable2</a:t>
          </a:r>
          <a:endParaRPr lang="en-US" sz="1000" kern="1200" dirty="0"/>
        </a:p>
      </dsp:txBody>
      <dsp:txXfrm>
        <a:off x="1670155" y="449044"/>
        <a:ext cx="554375" cy="461979"/>
      </dsp:txXfrm>
    </dsp:sp>
    <dsp:sp modelId="{13AA48FD-3902-4BF8-AD6F-95268E776F02}">
      <dsp:nvSpPr>
        <dsp:cNvPr id="0" name=""/>
        <dsp:cNvSpPr/>
      </dsp:nvSpPr>
      <dsp:spPr>
        <a:xfrm>
          <a:off x="820112" y="175552"/>
          <a:ext cx="1552251" cy="1552251"/>
        </a:xfrm>
        <a:prstGeom prst="pie">
          <a:avLst>
            <a:gd name="adj1" fmla="val 1800000"/>
            <a:gd name="adj2" fmla="val 9000000"/>
          </a:avLst>
        </a:prstGeom>
        <a:solidFill>
          <a:schemeClr val="accent4">
            <a:hueOff val="5197846"/>
            <a:satOff val="-23984"/>
            <a:lumOff val="88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Variable3</a:t>
          </a:r>
          <a:endParaRPr lang="en-US" sz="1000" kern="1200" dirty="0"/>
        </a:p>
      </dsp:txBody>
      <dsp:txXfrm>
        <a:off x="1189696" y="1182668"/>
        <a:ext cx="831563" cy="406542"/>
      </dsp:txXfrm>
    </dsp:sp>
    <dsp:sp modelId="{0819FAC2-B60E-4406-B2A1-4D5128D89AB8}">
      <dsp:nvSpPr>
        <dsp:cNvPr id="0" name=""/>
        <dsp:cNvSpPr/>
      </dsp:nvSpPr>
      <dsp:spPr>
        <a:xfrm>
          <a:off x="788143" y="120114"/>
          <a:ext cx="1552251" cy="1552251"/>
        </a:xfrm>
        <a:prstGeom prst="pie">
          <a:avLst>
            <a:gd name="adj1" fmla="val 9000000"/>
            <a:gd name="adj2" fmla="val 16200000"/>
          </a:avLst>
        </a:prstGeom>
        <a:solidFill>
          <a:schemeClr val="accent4">
            <a:hueOff val="10395692"/>
            <a:satOff val="-47968"/>
            <a:lumOff val="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Variable1</a:t>
          </a:r>
          <a:endParaRPr lang="en-US" sz="1000" kern="1200" dirty="0"/>
        </a:p>
      </dsp:txBody>
      <dsp:txXfrm>
        <a:off x="967946" y="449044"/>
        <a:ext cx="554375" cy="461979"/>
      </dsp:txXfrm>
    </dsp:sp>
    <dsp:sp modelId="{847BDCA3-426D-448B-8DA3-04F78A91CF9A}">
      <dsp:nvSpPr>
        <dsp:cNvPr id="0" name=""/>
        <dsp:cNvSpPr/>
      </dsp:nvSpPr>
      <dsp:spPr>
        <a:xfrm>
          <a:off x="756117" y="24022"/>
          <a:ext cx="1744435" cy="1744435"/>
        </a:xfrm>
        <a:prstGeom prst="circularArrow">
          <a:avLst>
            <a:gd name="adj1" fmla="val 5085"/>
            <a:gd name="adj2" fmla="val 327528"/>
            <a:gd name="adj3" fmla="val 1472472"/>
            <a:gd name="adj4" fmla="val 16199432"/>
            <a:gd name="adj5" fmla="val 5932"/>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DDE5782-8F2D-49A2-B21A-58CBA3CE8549}">
      <dsp:nvSpPr>
        <dsp:cNvPr id="0" name=""/>
        <dsp:cNvSpPr/>
      </dsp:nvSpPr>
      <dsp:spPr>
        <a:xfrm>
          <a:off x="724020" y="79362"/>
          <a:ext cx="1744435" cy="1744435"/>
        </a:xfrm>
        <a:prstGeom prst="circularArrow">
          <a:avLst>
            <a:gd name="adj1" fmla="val 5085"/>
            <a:gd name="adj2" fmla="val 327528"/>
            <a:gd name="adj3" fmla="val 8671970"/>
            <a:gd name="adj4" fmla="val 1800502"/>
            <a:gd name="adj5" fmla="val 5932"/>
          </a:avLst>
        </a:prstGeom>
        <a:solidFill>
          <a:schemeClr val="accent4">
            <a:hueOff val="5197846"/>
            <a:satOff val="-23984"/>
            <a:lumOff val="883"/>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3645B70-924C-46DE-9A34-503F44161035}">
      <dsp:nvSpPr>
        <dsp:cNvPr id="0" name=""/>
        <dsp:cNvSpPr/>
      </dsp:nvSpPr>
      <dsp:spPr>
        <a:xfrm>
          <a:off x="691923" y="24022"/>
          <a:ext cx="1744435" cy="1744435"/>
        </a:xfrm>
        <a:prstGeom prst="circularArrow">
          <a:avLst>
            <a:gd name="adj1" fmla="val 5085"/>
            <a:gd name="adj2" fmla="val 327528"/>
            <a:gd name="adj3" fmla="val 15873039"/>
            <a:gd name="adj4" fmla="val 9000000"/>
            <a:gd name="adj5" fmla="val 5932"/>
          </a:avLst>
        </a:prstGeom>
        <a:solidFill>
          <a:schemeClr val="accent4">
            <a:hueOff val="10395692"/>
            <a:satOff val="-47968"/>
            <a:lumOff val="1765"/>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9857BB-79E1-4939-AE82-7E1A7F04B29A}" type="datetimeFigureOut">
              <a:rPr lang="en-US" smtClean="0"/>
              <a:t>7/5/2015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22A20-4E9C-449B-A391-B3A4A734882B}" type="slidenum">
              <a:rPr lang="en-US" smtClean="0"/>
              <a:t>‹#›</a:t>
            </a:fld>
            <a:endParaRPr lang="en-US"/>
          </a:p>
        </p:txBody>
      </p:sp>
    </p:spTree>
    <p:extLst>
      <p:ext uri="{BB962C8B-B14F-4D97-AF65-F5344CB8AC3E}">
        <p14:creationId xmlns:p14="http://schemas.microsoft.com/office/powerpoint/2010/main" val="2198589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857BB-79E1-4939-AE82-7E1A7F04B29A}" type="datetimeFigureOut">
              <a:rPr lang="en-US" smtClean="0"/>
              <a:t>7/5/2015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22A20-4E9C-449B-A391-B3A4A734882B}" type="slidenum">
              <a:rPr lang="en-US" smtClean="0"/>
              <a:t>‹#›</a:t>
            </a:fld>
            <a:endParaRPr lang="en-US"/>
          </a:p>
        </p:txBody>
      </p:sp>
    </p:spTree>
    <p:extLst>
      <p:ext uri="{BB962C8B-B14F-4D97-AF65-F5344CB8AC3E}">
        <p14:creationId xmlns:p14="http://schemas.microsoft.com/office/powerpoint/2010/main" val="397257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857BB-79E1-4939-AE82-7E1A7F04B29A}" type="datetimeFigureOut">
              <a:rPr lang="en-US" smtClean="0"/>
              <a:t>7/5/2015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22A20-4E9C-449B-A391-B3A4A734882B}" type="slidenum">
              <a:rPr lang="en-US" smtClean="0"/>
              <a:t>‹#›</a:t>
            </a:fld>
            <a:endParaRPr lang="en-US"/>
          </a:p>
        </p:txBody>
      </p:sp>
    </p:spTree>
    <p:extLst>
      <p:ext uri="{BB962C8B-B14F-4D97-AF65-F5344CB8AC3E}">
        <p14:creationId xmlns:p14="http://schemas.microsoft.com/office/powerpoint/2010/main" val="232227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857BB-79E1-4939-AE82-7E1A7F04B29A}" type="datetimeFigureOut">
              <a:rPr lang="en-US" smtClean="0"/>
              <a:t>7/5/2015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22A20-4E9C-449B-A391-B3A4A734882B}" type="slidenum">
              <a:rPr lang="en-US" smtClean="0"/>
              <a:t>‹#›</a:t>
            </a:fld>
            <a:endParaRPr lang="en-US"/>
          </a:p>
        </p:txBody>
      </p:sp>
    </p:spTree>
    <p:extLst>
      <p:ext uri="{BB962C8B-B14F-4D97-AF65-F5344CB8AC3E}">
        <p14:creationId xmlns:p14="http://schemas.microsoft.com/office/powerpoint/2010/main" val="4147226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857BB-79E1-4939-AE82-7E1A7F04B29A}" type="datetimeFigureOut">
              <a:rPr lang="en-US" smtClean="0"/>
              <a:t>7/5/2015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22A20-4E9C-449B-A391-B3A4A734882B}" type="slidenum">
              <a:rPr lang="en-US" smtClean="0"/>
              <a:t>‹#›</a:t>
            </a:fld>
            <a:endParaRPr lang="en-US"/>
          </a:p>
        </p:txBody>
      </p:sp>
    </p:spTree>
    <p:extLst>
      <p:ext uri="{BB962C8B-B14F-4D97-AF65-F5344CB8AC3E}">
        <p14:creationId xmlns:p14="http://schemas.microsoft.com/office/powerpoint/2010/main" val="1348549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9857BB-79E1-4939-AE82-7E1A7F04B29A}" type="datetimeFigureOut">
              <a:rPr lang="en-US" smtClean="0"/>
              <a:t>7/5/2015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22A20-4E9C-449B-A391-B3A4A734882B}" type="slidenum">
              <a:rPr lang="en-US" smtClean="0"/>
              <a:t>‹#›</a:t>
            </a:fld>
            <a:endParaRPr lang="en-US"/>
          </a:p>
        </p:txBody>
      </p:sp>
    </p:spTree>
    <p:extLst>
      <p:ext uri="{BB962C8B-B14F-4D97-AF65-F5344CB8AC3E}">
        <p14:creationId xmlns:p14="http://schemas.microsoft.com/office/powerpoint/2010/main" val="425788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9857BB-79E1-4939-AE82-7E1A7F04B29A}" type="datetimeFigureOut">
              <a:rPr lang="en-US" smtClean="0"/>
              <a:t>7/5/2015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22A20-4E9C-449B-A391-B3A4A734882B}" type="slidenum">
              <a:rPr lang="en-US" smtClean="0"/>
              <a:t>‹#›</a:t>
            </a:fld>
            <a:endParaRPr lang="en-US"/>
          </a:p>
        </p:txBody>
      </p:sp>
    </p:spTree>
    <p:extLst>
      <p:ext uri="{BB962C8B-B14F-4D97-AF65-F5344CB8AC3E}">
        <p14:creationId xmlns:p14="http://schemas.microsoft.com/office/powerpoint/2010/main" val="2083205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9857BB-79E1-4939-AE82-7E1A7F04B29A}" type="datetimeFigureOut">
              <a:rPr lang="en-US" smtClean="0"/>
              <a:t>7/5/2015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22A20-4E9C-449B-A391-B3A4A734882B}" type="slidenum">
              <a:rPr lang="en-US" smtClean="0"/>
              <a:t>‹#›</a:t>
            </a:fld>
            <a:endParaRPr lang="en-US"/>
          </a:p>
        </p:txBody>
      </p:sp>
    </p:spTree>
    <p:extLst>
      <p:ext uri="{BB962C8B-B14F-4D97-AF65-F5344CB8AC3E}">
        <p14:creationId xmlns:p14="http://schemas.microsoft.com/office/powerpoint/2010/main" val="187405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857BB-79E1-4939-AE82-7E1A7F04B29A}" type="datetimeFigureOut">
              <a:rPr lang="en-US" smtClean="0"/>
              <a:t>7/5/2015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22A20-4E9C-449B-A391-B3A4A734882B}" type="slidenum">
              <a:rPr lang="en-US" smtClean="0"/>
              <a:t>‹#›</a:t>
            </a:fld>
            <a:endParaRPr lang="en-US"/>
          </a:p>
        </p:txBody>
      </p:sp>
    </p:spTree>
    <p:extLst>
      <p:ext uri="{BB962C8B-B14F-4D97-AF65-F5344CB8AC3E}">
        <p14:creationId xmlns:p14="http://schemas.microsoft.com/office/powerpoint/2010/main" val="3780104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857BB-79E1-4939-AE82-7E1A7F04B29A}" type="datetimeFigureOut">
              <a:rPr lang="en-US" smtClean="0"/>
              <a:t>7/5/2015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22A20-4E9C-449B-A391-B3A4A734882B}" type="slidenum">
              <a:rPr lang="en-US" smtClean="0"/>
              <a:t>‹#›</a:t>
            </a:fld>
            <a:endParaRPr lang="en-US"/>
          </a:p>
        </p:txBody>
      </p:sp>
    </p:spTree>
    <p:extLst>
      <p:ext uri="{BB962C8B-B14F-4D97-AF65-F5344CB8AC3E}">
        <p14:creationId xmlns:p14="http://schemas.microsoft.com/office/powerpoint/2010/main" val="219784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857BB-79E1-4939-AE82-7E1A7F04B29A}" type="datetimeFigureOut">
              <a:rPr lang="en-US" smtClean="0"/>
              <a:t>7/5/2015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22A20-4E9C-449B-A391-B3A4A734882B}" type="slidenum">
              <a:rPr lang="en-US" smtClean="0"/>
              <a:t>‹#›</a:t>
            </a:fld>
            <a:endParaRPr lang="en-US"/>
          </a:p>
        </p:txBody>
      </p:sp>
    </p:spTree>
    <p:extLst>
      <p:ext uri="{BB962C8B-B14F-4D97-AF65-F5344CB8AC3E}">
        <p14:creationId xmlns:p14="http://schemas.microsoft.com/office/powerpoint/2010/main" val="407461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857BB-79E1-4939-AE82-7E1A7F04B29A}" type="datetimeFigureOut">
              <a:rPr lang="en-US" smtClean="0"/>
              <a:t>7/5/2015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22A20-4E9C-449B-A391-B3A4A734882B}" type="slidenum">
              <a:rPr lang="en-US" smtClean="0"/>
              <a:t>‹#›</a:t>
            </a:fld>
            <a:endParaRPr lang="en-US"/>
          </a:p>
        </p:txBody>
      </p:sp>
    </p:spTree>
    <p:extLst>
      <p:ext uri="{BB962C8B-B14F-4D97-AF65-F5344CB8AC3E}">
        <p14:creationId xmlns:p14="http://schemas.microsoft.com/office/powerpoint/2010/main" val="1106069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ran.r-project.org/web/packages/rpart/vignettes/longintro.pdf" TargetMode="External"/><Relationship Id="rId2" Type="http://schemas.openxmlformats.org/officeDocument/2006/relationships/hyperlink" Target="http://cran.r-project.org/web/packages/tree/tree.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lTMqXSSjCvk" TargetMode="External"/><Relationship Id="rId2" Type="http://schemas.openxmlformats.org/officeDocument/2006/relationships/hyperlink" Target="https://www.youtube.com/watch?v=bxe2T-V8XR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inside-r.org/packages/cran/e1071/docs/naiveBayes" TargetMode="External"/><Relationship Id="rId2" Type="http://schemas.openxmlformats.org/officeDocument/2006/relationships/hyperlink" Target="http://joshwalters.com/2012/11/27/naive-bayes-classification-in-r.html" TargetMode="External"/><Relationship Id="rId1" Type="http://schemas.openxmlformats.org/officeDocument/2006/relationships/slideLayout" Target="../slideLayouts/slideLayout2.xml"/><Relationship Id="rId5" Type="http://schemas.openxmlformats.org/officeDocument/2006/relationships/hyperlink" Target="http://www.cs.upc.edu/~belanche/Docencia/mineria/English-september-2008/Practical-work/Labo-NBayes-kNN.R" TargetMode="External"/><Relationship Id="rId4" Type="http://schemas.openxmlformats.org/officeDocument/2006/relationships/hyperlink" Target="https://en.wikibooks.org/wiki/Data_Mining_Algorithms_In_R/Classification/Na%C3%AFve_Bayes"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1NxnPkZM9bc" TargetMode="External"/><Relationship Id="rId2" Type="http://schemas.openxmlformats.org/officeDocument/2006/relationships/hyperlink" Target="https://www.youtube.com/watch?v=9NrALgHFwTo" TargetMode="External"/><Relationship Id="rId1" Type="http://schemas.openxmlformats.org/officeDocument/2006/relationships/slideLayout" Target="../slideLayouts/slideLayout2.xml"/><Relationship Id="rId4" Type="http://schemas.openxmlformats.org/officeDocument/2006/relationships/hyperlink" Target="http://cran.r-project.org/web/packages/e1071/vignettes/svmdoc.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WRp_MpYQFb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Predictive Analytics </a:t>
            </a:r>
            <a:br>
              <a:rPr lang="en-US" dirty="0" smtClean="0"/>
            </a:br>
            <a:r>
              <a:rPr lang="en-US" dirty="0" smtClean="0"/>
              <a:t>(Machine Learning)</a:t>
            </a:r>
            <a:endParaRPr lang="en-US" dirty="0"/>
          </a:p>
        </p:txBody>
      </p:sp>
      <p:sp>
        <p:nvSpPr>
          <p:cNvPr id="3" name="Subtitle 2"/>
          <p:cNvSpPr>
            <a:spLocks noGrp="1"/>
          </p:cNvSpPr>
          <p:nvPr>
            <p:ph type="subTitle" idx="1"/>
          </p:nvPr>
        </p:nvSpPr>
        <p:spPr/>
        <p:txBody>
          <a:bodyPr>
            <a:normAutofit lnSpcReduction="10000"/>
          </a:bodyPr>
          <a:lstStyle/>
          <a:p>
            <a:r>
              <a:rPr lang="en-US" dirty="0" smtClean="0"/>
              <a:t/>
            </a:r>
            <a:br>
              <a:rPr lang="en-US" dirty="0" smtClean="0"/>
            </a:br>
            <a:r>
              <a:rPr lang="en-US" dirty="0" smtClean="0"/>
              <a:t/>
            </a:r>
            <a:br>
              <a:rPr lang="en-US" dirty="0" smtClean="0"/>
            </a:br>
            <a:r>
              <a:rPr lang="en-US" dirty="0" smtClean="0"/>
              <a:t>Slide Set VI – ML Modeling</a:t>
            </a:r>
            <a:br>
              <a:rPr lang="en-US" dirty="0" smtClean="0"/>
            </a:br>
            <a:r>
              <a:rPr lang="en-US" dirty="0" smtClean="0"/>
              <a:t>Josh Bernhard</a:t>
            </a:r>
            <a:r>
              <a:rPr lang="en-US" dirty="0"/>
              <a:t/>
            </a:r>
            <a:br>
              <a:rPr lang="en-US" dirty="0"/>
            </a:br>
            <a:r>
              <a:rPr lang="en-US" dirty="0" smtClean="0"/>
              <a:t>University of Colorado - Denver</a:t>
            </a:r>
          </a:p>
        </p:txBody>
      </p:sp>
    </p:spTree>
    <p:extLst>
      <p:ext uri="{BB962C8B-B14F-4D97-AF65-F5344CB8AC3E}">
        <p14:creationId xmlns:p14="http://schemas.microsoft.com/office/powerpoint/2010/main" val="1407494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Logistic Regression</a:t>
            </a:r>
            <a:endParaRPr lang="en-US" u="sng" dirty="0"/>
          </a:p>
        </p:txBody>
      </p:sp>
      <p:sp>
        <p:nvSpPr>
          <p:cNvPr id="3" name="Content Placeholder 2"/>
          <p:cNvSpPr>
            <a:spLocks noGrp="1"/>
          </p:cNvSpPr>
          <p:nvPr>
            <p:ph idx="1"/>
          </p:nvPr>
        </p:nvSpPr>
        <p:spPr/>
        <p:txBody>
          <a:bodyPr/>
          <a:lstStyle/>
          <a:p>
            <a:r>
              <a:rPr lang="en-US" dirty="0" smtClean="0"/>
              <a:t>Inference in logistic regression works very similar to in multiple linear regression.  However, inference is not generally useful in big data cases.  We are more interested in our accuracy of prediction and model fit.  With enough data all the predictors are ‘useful.’</a:t>
            </a:r>
          </a:p>
          <a:p>
            <a:endParaRPr lang="en-US" dirty="0"/>
          </a:p>
          <a:p>
            <a:r>
              <a:rPr lang="en-US" dirty="0" smtClean="0"/>
              <a:t>In R, we would use:</a:t>
            </a:r>
          </a:p>
          <a:p>
            <a:r>
              <a:rPr lang="en-US" dirty="0" err="1" smtClean="0"/>
              <a:t>glm</a:t>
            </a:r>
            <a:r>
              <a:rPr lang="en-US" dirty="0" smtClean="0"/>
              <a:t>(y~x1+x2+…, family= binomial(link=logit))</a:t>
            </a:r>
          </a:p>
          <a:p>
            <a:r>
              <a:rPr lang="en-US" dirty="0" smtClean="0"/>
              <a:t>summary(</a:t>
            </a:r>
            <a:r>
              <a:rPr lang="en-US" dirty="0" err="1" smtClean="0"/>
              <a:t>glm</a:t>
            </a:r>
            <a:r>
              <a:rPr lang="en-US" dirty="0" smtClean="0"/>
              <a:t>(</a:t>
            </a:r>
            <a:r>
              <a:rPr lang="en-US" dirty="0"/>
              <a:t>y~x1+x2+…, family= binomial(link=logit</a:t>
            </a:r>
            <a:r>
              <a:rPr lang="en-US" dirty="0" smtClean="0"/>
              <a:t>))</a:t>
            </a:r>
          </a:p>
          <a:p>
            <a:endParaRPr lang="en-US" dirty="0"/>
          </a:p>
        </p:txBody>
      </p:sp>
    </p:spTree>
    <p:extLst>
      <p:ext uri="{BB962C8B-B14F-4D97-AF65-F5344CB8AC3E}">
        <p14:creationId xmlns:p14="http://schemas.microsoft.com/office/powerpoint/2010/main" val="423368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Logistic Regression</a:t>
            </a:r>
            <a:endParaRPr lang="en-US" u="sng"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When we use logistic regression for ML, we will check our model fit based on how well it predicts.  However, in many cases we justify model fit to our data based on the residual deviance.  </a:t>
            </a:r>
          </a:p>
          <a:p>
            <a:pPr marL="0" indent="0">
              <a:buNone/>
            </a:pPr>
            <a:endParaRPr lang="en-US" dirty="0"/>
          </a:p>
          <a:p>
            <a:pPr marL="0" indent="0">
              <a:buNone/>
            </a:pPr>
            <a:r>
              <a:rPr lang="en-US" dirty="0" smtClean="0"/>
              <a:t>Null deviance tells us how much points deviate when there is only an intercept in the model.  Residual deviance tells us how much points deviate when all the predictors in the model.</a:t>
            </a:r>
          </a:p>
          <a:p>
            <a:pPr marL="0" indent="0">
              <a:buNone/>
            </a:pPr>
            <a:endParaRPr lang="en-US" dirty="0"/>
          </a:p>
          <a:p>
            <a:pPr marL="0" indent="0">
              <a:buNone/>
            </a:pPr>
            <a:r>
              <a:rPr lang="en-US" dirty="0"/>
              <a:t>The residual deviance follows a chi-squared distribution with the </a:t>
            </a:r>
            <a:endParaRPr lang="en-US" dirty="0" smtClean="0"/>
          </a:p>
          <a:p>
            <a:pPr marL="0" indent="0">
              <a:buNone/>
            </a:pPr>
            <a:r>
              <a:rPr lang="en-US" dirty="0" err="1" smtClean="0"/>
              <a:t>df</a:t>
            </a:r>
            <a:r>
              <a:rPr lang="en-US" dirty="0" smtClean="0"/>
              <a:t> =</a:t>
            </a:r>
            <a:r>
              <a:rPr lang="en-US" dirty="0"/>
              <a:t> </a:t>
            </a:r>
            <a:r>
              <a:rPr lang="en-US" dirty="0" smtClean="0"/>
              <a:t>number of groups – number of parameters in the model.  </a:t>
            </a:r>
          </a:p>
          <a:p>
            <a:pPr marL="0" indent="0">
              <a:buNone/>
            </a:pPr>
            <a:endParaRPr lang="en-US" dirty="0"/>
          </a:p>
          <a:p>
            <a:pPr marL="0" indent="0">
              <a:buNone/>
            </a:pPr>
            <a:r>
              <a:rPr lang="en-US" dirty="0" smtClean="0"/>
              <a:t>If </a:t>
            </a:r>
            <a:r>
              <a:rPr lang="en-US" dirty="0"/>
              <a:t>this </a:t>
            </a:r>
            <a:r>
              <a:rPr lang="en-US" dirty="0" smtClean="0"/>
              <a:t>chi-squared statistic </a:t>
            </a:r>
            <a:r>
              <a:rPr lang="en-US" dirty="0"/>
              <a:t>is significant </a:t>
            </a:r>
            <a:r>
              <a:rPr lang="en-US" dirty="0" smtClean="0"/>
              <a:t>– that is, it has </a:t>
            </a:r>
            <a:r>
              <a:rPr lang="en-US" dirty="0"/>
              <a:t>a probability of less than 0.05 in the top right tail, this suggests that our model does not adequately fit the data.  We then might want to try a transformation or more complex model.</a:t>
            </a:r>
          </a:p>
          <a:p>
            <a:pPr marL="0" indent="0">
              <a:buNone/>
            </a:pPr>
            <a:endParaRPr lang="en-US" dirty="0"/>
          </a:p>
        </p:txBody>
      </p:sp>
    </p:spTree>
    <p:extLst>
      <p:ext uri="{BB962C8B-B14F-4D97-AF65-F5344CB8AC3E}">
        <p14:creationId xmlns:p14="http://schemas.microsoft.com/office/powerpoint/2010/main" val="405898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Labs Regarding lm and </a:t>
            </a:r>
            <a:r>
              <a:rPr lang="en-US" u="sng" dirty="0" err="1" smtClean="0"/>
              <a:t>glm</a:t>
            </a:r>
            <a:endParaRPr lang="en-US" u="sng" dirty="0"/>
          </a:p>
        </p:txBody>
      </p:sp>
      <p:sp>
        <p:nvSpPr>
          <p:cNvPr id="3" name="Content Placeholder 2"/>
          <p:cNvSpPr>
            <a:spLocks noGrp="1"/>
          </p:cNvSpPr>
          <p:nvPr>
            <p:ph idx="1"/>
          </p:nvPr>
        </p:nvSpPr>
        <p:spPr/>
        <p:txBody>
          <a:bodyPr>
            <a:normAutofit lnSpcReduction="10000"/>
          </a:bodyPr>
          <a:lstStyle/>
          <a:p>
            <a:r>
              <a:rPr lang="en-US" dirty="0" smtClean="0"/>
              <a:t>Do Labs on these two topics.</a:t>
            </a:r>
          </a:p>
          <a:p>
            <a:pPr marL="0" indent="0">
              <a:buNone/>
            </a:pPr>
            <a:endParaRPr lang="en-US" dirty="0" smtClean="0"/>
          </a:p>
          <a:p>
            <a:pPr marL="0" indent="0">
              <a:buNone/>
            </a:pPr>
            <a:r>
              <a:rPr lang="en-US" dirty="0" smtClean="0"/>
              <a:t>Lm data:</a:t>
            </a:r>
          </a:p>
          <a:p>
            <a:r>
              <a:rPr lang="en-US" dirty="0" smtClean="0"/>
              <a:t>?iris</a:t>
            </a:r>
          </a:p>
          <a:p>
            <a:endParaRPr lang="en-US" dirty="0"/>
          </a:p>
          <a:p>
            <a:pPr marL="0" indent="0">
              <a:buNone/>
            </a:pPr>
            <a:r>
              <a:rPr lang="en-US" dirty="0" err="1" smtClean="0"/>
              <a:t>Glm</a:t>
            </a:r>
            <a:r>
              <a:rPr lang="en-US" dirty="0" smtClean="0"/>
              <a:t> data:</a:t>
            </a:r>
          </a:p>
          <a:p>
            <a:r>
              <a:rPr lang="en-US" dirty="0" smtClean="0"/>
              <a:t>cuse.txt - </a:t>
            </a:r>
            <a:r>
              <a:rPr lang="en-US" dirty="0"/>
              <a:t>Here are the contraceptive use data </a:t>
            </a:r>
            <a:r>
              <a:rPr lang="en-US" dirty="0" smtClean="0"/>
              <a:t>showing </a:t>
            </a:r>
            <a:r>
              <a:rPr lang="en-US" dirty="0"/>
              <a:t>the distribution of 1607 currently married and fecund women interviewed in the Fiji Fertility Survey, according to age, education, desire for more children and current use of contraception.</a:t>
            </a:r>
            <a:endParaRPr lang="en-US" dirty="0" smtClean="0"/>
          </a:p>
          <a:p>
            <a:endParaRPr lang="en-US" dirty="0"/>
          </a:p>
        </p:txBody>
      </p:sp>
    </p:spTree>
    <p:extLst>
      <p:ext uri="{BB962C8B-B14F-4D97-AF65-F5344CB8AC3E}">
        <p14:creationId xmlns:p14="http://schemas.microsoft.com/office/powerpoint/2010/main" val="333735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Decision Trees</a:t>
            </a:r>
            <a:endParaRPr lang="en-US" u="sng" dirty="0"/>
          </a:p>
        </p:txBody>
      </p:sp>
      <p:sp>
        <p:nvSpPr>
          <p:cNvPr id="3" name="Content Placeholder 2"/>
          <p:cNvSpPr>
            <a:spLocks noGrp="1"/>
          </p:cNvSpPr>
          <p:nvPr>
            <p:ph idx="1"/>
          </p:nvPr>
        </p:nvSpPr>
        <p:spPr/>
        <p:txBody>
          <a:bodyPr>
            <a:normAutofit fontScale="85000" lnSpcReduction="20000"/>
          </a:bodyPr>
          <a:lstStyle/>
          <a:p>
            <a:r>
              <a:rPr lang="en-US" dirty="0" smtClean="0"/>
              <a:t>Decision trees can be used to classify categorical outcomes or quantitative outcomes.</a:t>
            </a:r>
          </a:p>
          <a:p>
            <a:pPr lvl="1"/>
            <a:r>
              <a:rPr lang="en-US" dirty="0" smtClean="0"/>
              <a:t>For categorical, we call these ‘classification trees’</a:t>
            </a:r>
          </a:p>
          <a:p>
            <a:pPr lvl="1"/>
            <a:r>
              <a:rPr lang="en-US" dirty="0" smtClean="0"/>
              <a:t>For quantitative, we call these ‘regression trees’</a:t>
            </a:r>
          </a:p>
          <a:p>
            <a:endParaRPr lang="en-US" dirty="0"/>
          </a:p>
          <a:p>
            <a:r>
              <a:rPr lang="en-US" dirty="0" smtClean="0"/>
              <a:t>We can have any types of predictors: quantitative or categorical.</a:t>
            </a:r>
          </a:p>
          <a:p>
            <a:endParaRPr lang="en-US" dirty="0"/>
          </a:p>
          <a:p>
            <a:r>
              <a:rPr lang="en-US" dirty="0" smtClean="0"/>
              <a:t>Supervised learning technique that is simple to build and understand.</a:t>
            </a:r>
          </a:p>
          <a:p>
            <a:endParaRPr lang="en-US" dirty="0"/>
          </a:p>
          <a:p>
            <a:r>
              <a:rPr lang="en-US" dirty="0"/>
              <a:t>‘The aim of a decision tree is to divide a multidimensional space for predictor variables into non-overlapping, multidimensional rectangles in such a way that the values for the response variable in each rectangle are as homogeneous as possible.’</a:t>
            </a:r>
          </a:p>
          <a:p>
            <a:endParaRPr lang="en-US" dirty="0"/>
          </a:p>
        </p:txBody>
      </p:sp>
    </p:spTree>
    <p:extLst>
      <p:ext uri="{BB962C8B-B14F-4D97-AF65-F5344CB8AC3E}">
        <p14:creationId xmlns:p14="http://schemas.microsoft.com/office/powerpoint/2010/main" val="2789915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Decision Trees</a:t>
            </a:r>
            <a:endParaRPr lang="en-US" u="sng" dirty="0"/>
          </a:p>
        </p:txBody>
      </p:sp>
      <p:sp>
        <p:nvSpPr>
          <p:cNvPr id="3" name="Content Placeholder 2"/>
          <p:cNvSpPr>
            <a:spLocks noGrp="1"/>
          </p:cNvSpPr>
          <p:nvPr>
            <p:ph idx="1"/>
          </p:nvPr>
        </p:nvSpPr>
        <p:spPr>
          <a:xfrm>
            <a:off x="838200" y="1825624"/>
            <a:ext cx="10515600" cy="5032375"/>
          </a:xfrm>
        </p:spPr>
        <p:txBody>
          <a:bodyPr>
            <a:normAutofit fontScale="92500" lnSpcReduction="10000"/>
          </a:bodyPr>
          <a:lstStyle/>
          <a:p>
            <a:pPr marL="0" indent="0">
              <a:buNone/>
            </a:pPr>
            <a:r>
              <a:rPr lang="en-US" b="1" u="sng" dirty="0" smtClean="0"/>
              <a:t>Classification Tree Example: </a:t>
            </a:r>
          </a:p>
          <a:p>
            <a:pPr marL="0" indent="0">
              <a:buNone/>
            </a:pPr>
            <a:r>
              <a:rPr lang="en-US" dirty="0" smtClean="0"/>
              <a:t>Consider we want to build a decision tree to identify whether or not an individual will buy our product.</a:t>
            </a:r>
          </a:p>
          <a:p>
            <a:pPr marL="0" indent="0">
              <a:buNone/>
            </a:pPr>
            <a:endParaRPr lang="en-US" dirty="0" smtClean="0"/>
          </a:p>
          <a:p>
            <a:r>
              <a:rPr lang="en-US" sz="1800" dirty="0" smtClean="0"/>
              <a:t>All customers is called the root node, and </a:t>
            </a:r>
            <a:br>
              <a:rPr lang="en-US" sz="1800" dirty="0" smtClean="0"/>
            </a:br>
            <a:r>
              <a:rPr lang="en-US" sz="1800" dirty="0" smtClean="0"/>
              <a:t>is at Level 0.</a:t>
            </a:r>
          </a:p>
          <a:p>
            <a:pPr marL="0" indent="0">
              <a:buNone/>
            </a:pPr>
            <a:r>
              <a:rPr lang="en-US" sz="1800" dirty="0" smtClean="0"/>
              <a:t/>
            </a:r>
            <a:br>
              <a:rPr lang="en-US" sz="1800" dirty="0" smtClean="0"/>
            </a:br>
            <a:endParaRPr lang="en-US" sz="1800" dirty="0"/>
          </a:p>
          <a:p>
            <a:r>
              <a:rPr lang="en-US" sz="1800" dirty="0" smtClean="0"/>
              <a:t>The split creates Level 1 – these are called </a:t>
            </a:r>
            <a:r>
              <a:rPr lang="en-US" sz="1800" dirty="0"/>
              <a:t/>
            </a:r>
            <a:br>
              <a:rPr lang="en-US" sz="1800" dirty="0"/>
            </a:br>
            <a:r>
              <a:rPr lang="en-US" sz="1800" dirty="0" smtClean="0"/>
              <a:t>interior nodes.</a:t>
            </a:r>
          </a:p>
          <a:p>
            <a:pPr marL="0" indent="0">
              <a:buNone/>
            </a:pPr>
            <a:r>
              <a:rPr lang="en-US" sz="1800" dirty="0" smtClean="0"/>
              <a:t/>
            </a:r>
            <a:br>
              <a:rPr lang="en-US" sz="1800" dirty="0" smtClean="0"/>
            </a:br>
            <a:endParaRPr lang="en-US" sz="1800" dirty="0"/>
          </a:p>
          <a:p>
            <a:r>
              <a:rPr lang="en-US" sz="1800" dirty="0" smtClean="0"/>
              <a:t>Then another split creates Level 2 – these are </a:t>
            </a:r>
            <a:br>
              <a:rPr lang="en-US" sz="1800" dirty="0" smtClean="0"/>
            </a:br>
            <a:r>
              <a:rPr lang="en-US" sz="1800" dirty="0" smtClean="0"/>
              <a:t>called leaf nodes.</a:t>
            </a:r>
            <a:endParaRPr lang="en-US" sz="1800" dirty="0"/>
          </a:p>
          <a:p>
            <a:endParaRPr lang="en-US" sz="1800" dirty="0"/>
          </a:p>
          <a:p>
            <a:r>
              <a:rPr lang="en-US" sz="1800" b="1" dirty="0" smtClean="0"/>
              <a:t>Sometimes, you will see parent-child nodes.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431" y="3193961"/>
            <a:ext cx="5214105" cy="334468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7382105" y="4070768"/>
            <a:ext cx="394146" cy="42023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8642179" y="4099464"/>
            <a:ext cx="537062" cy="34628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617781" y="5141614"/>
            <a:ext cx="413104" cy="39512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513512" y="5141615"/>
            <a:ext cx="335923" cy="39512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8790729" y="5163140"/>
            <a:ext cx="142205" cy="35206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584839" y="5141614"/>
            <a:ext cx="478572" cy="35296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TextBox 7"/>
          <p:cNvSpPr txBox="1"/>
          <p:nvPr/>
        </p:nvSpPr>
        <p:spPr>
          <a:xfrm>
            <a:off x="7584614" y="3416519"/>
            <a:ext cx="1277217"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All Customers</a:t>
            </a:r>
            <a:endParaRPr lang="en-US" sz="1600" dirty="0"/>
          </a:p>
        </p:txBody>
      </p:sp>
      <p:sp>
        <p:nvSpPr>
          <p:cNvPr id="26" name="TextBox 7"/>
          <p:cNvSpPr txBox="1"/>
          <p:nvPr/>
        </p:nvSpPr>
        <p:spPr>
          <a:xfrm>
            <a:off x="6185724" y="5548300"/>
            <a:ext cx="127721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Yes</a:t>
            </a:r>
            <a:endParaRPr lang="en-US" sz="1600" dirty="0"/>
          </a:p>
        </p:txBody>
      </p:sp>
      <p:sp>
        <p:nvSpPr>
          <p:cNvPr id="27" name="TextBox 7"/>
          <p:cNvSpPr txBox="1"/>
          <p:nvPr/>
        </p:nvSpPr>
        <p:spPr>
          <a:xfrm>
            <a:off x="8614950" y="5610393"/>
            <a:ext cx="127721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Yes</a:t>
            </a:r>
            <a:endParaRPr lang="en-US" sz="1600" dirty="0"/>
          </a:p>
        </p:txBody>
      </p:sp>
      <p:sp>
        <p:nvSpPr>
          <p:cNvPr id="28" name="TextBox 7"/>
          <p:cNvSpPr txBox="1"/>
          <p:nvPr/>
        </p:nvSpPr>
        <p:spPr>
          <a:xfrm>
            <a:off x="7499945" y="5610393"/>
            <a:ext cx="127721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No</a:t>
            </a:r>
            <a:endParaRPr lang="en-US" sz="1600" dirty="0"/>
          </a:p>
        </p:txBody>
      </p:sp>
      <p:sp>
        <p:nvSpPr>
          <p:cNvPr id="29" name="TextBox 7"/>
          <p:cNvSpPr txBox="1"/>
          <p:nvPr/>
        </p:nvSpPr>
        <p:spPr>
          <a:xfrm>
            <a:off x="9702743" y="5596871"/>
            <a:ext cx="127721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No</a:t>
            </a:r>
            <a:endParaRPr lang="en-US" sz="1600" dirty="0"/>
          </a:p>
        </p:txBody>
      </p:sp>
      <p:sp>
        <p:nvSpPr>
          <p:cNvPr id="30" name="TextBox 7"/>
          <p:cNvSpPr txBox="1"/>
          <p:nvPr/>
        </p:nvSpPr>
        <p:spPr>
          <a:xfrm>
            <a:off x="6404256" y="4027534"/>
            <a:ext cx="127721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Time&gt;30min</a:t>
            </a:r>
            <a:endParaRPr lang="en-US" sz="1600" dirty="0"/>
          </a:p>
        </p:txBody>
      </p:sp>
      <p:sp>
        <p:nvSpPr>
          <p:cNvPr id="31" name="TextBox 7"/>
          <p:cNvSpPr txBox="1"/>
          <p:nvPr/>
        </p:nvSpPr>
        <p:spPr>
          <a:xfrm>
            <a:off x="8910710" y="3971141"/>
            <a:ext cx="127721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Time&lt;30min</a:t>
            </a:r>
            <a:endParaRPr lang="en-US" sz="1600" dirty="0"/>
          </a:p>
        </p:txBody>
      </p:sp>
      <p:sp>
        <p:nvSpPr>
          <p:cNvPr id="32" name="TextBox 7"/>
          <p:cNvSpPr txBox="1"/>
          <p:nvPr/>
        </p:nvSpPr>
        <p:spPr>
          <a:xfrm>
            <a:off x="5973504" y="5083490"/>
            <a:ext cx="1135354"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Female</a:t>
            </a:r>
            <a:endParaRPr lang="en-US" sz="1600" dirty="0"/>
          </a:p>
        </p:txBody>
      </p:sp>
      <p:sp>
        <p:nvSpPr>
          <p:cNvPr id="33" name="TextBox 7"/>
          <p:cNvSpPr txBox="1"/>
          <p:nvPr/>
        </p:nvSpPr>
        <p:spPr>
          <a:xfrm>
            <a:off x="7636034" y="5115568"/>
            <a:ext cx="1135354"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Male</a:t>
            </a:r>
            <a:endParaRPr lang="en-US" sz="1600" dirty="0"/>
          </a:p>
        </p:txBody>
      </p:sp>
      <p:sp>
        <p:nvSpPr>
          <p:cNvPr id="36" name="TextBox 7"/>
          <p:cNvSpPr txBox="1"/>
          <p:nvPr/>
        </p:nvSpPr>
        <p:spPr>
          <a:xfrm>
            <a:off x="8321218" y="5105519"/>
            <a:ext cx="1135354"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Male</a:t>
            </a:r>
            <a:endParaRPr lang="en-US" sz="1600" dirty="0"/>
          </a:p>
        </p:txBody>
      </p:sp>
      <p:sp>
        <p:nvSpPr>
          <p:cNvPr id="37" name="TextBox 7"/>
          <p:cNvSpPr txBox="1"/>
          <p:nvPr/>
        </p:nvSpPr>
        <p:spPr>
          <a:xfrm>
            <a:off x="9827749" y="5111840"/>
            <a:ext cx="1135354"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Female</a:t>
            </a:r>
            <a:endParaRPr lang="en-US" sz="1600" dirty="0"/>
          </a:p>
        </p:txBody>
      </p:sp>
      <p:sp>
        <p:nvSpPr>
          <p:cNvPr id="11" name="Right Arrow 10"/>
          <p:cNvSpPr/>
          <p:nvPr/>
        </p:nvSpPr>
        <p:spPr>
          <a:xfrm>
            <a:off x="4997003" y="4700789"/>
            <a:ext cx="1188721" cy="231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4743751" y="5885722"/>
            <a:ext cx="1188721" cy="231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5013167" y="3464307"/>
            <a:ext cx="2237639" cy="283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4712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Decision Trees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level 1 split has more homogeneous information in the split than the level 2 split.  </a:t>
            </a:r>
          </a:p>
          <a:p>
            <a:endParaRPr lang="en-US" dirty="0"/>
          </a:p>
          <a:p>
            <a:r>
              <a:rPr lang="en-US" dirty="0" smtClean="0"/>
              <a:t>Pruning/Trimming is when we take away splits in the higher levels.  </a:t>
            </a:r>
          </a:p>
          <a:p>
            <a:endParaRPr lang="en-US" dirty="0"/>
          </a:p>
          <a:p>
            <a:r>
              <a:rPr lang="en-US" dirty="0" smtClean="0"/>
              <a:t>If we do not prune/trim, then these models often over-fit the training data.</a:t>
            </a:r>
            <a:endParaRPr lang="en-US" dirty="0"/>
          </a:p>
          <a:p>
            <a:endParaRPr lang="en-US" dirty="0" smtClean="0"/>
          </a:p>
          <a:p>
            <a:pPr marL="0" indent="0">
              <a:buNone/>
            </a:pPr>
            <a:r>
              <a:rPr lang="en-US" dirty="0" smtClean="0"/>
              <a:t>2 Labs on Regression and Classification </a:t>
            </a:r>
            <a:r>
              <a:rPr lang="en-US" dirty="0"/>
              <a:t>Trees. </a:t>
            </a:r>
            <a:r>
              <a:rPr lang="en-US" dirty="0" smtClean="0"/>
              <a:t>Here are two different </a:t>
            </a:r>
            <a:r>
              <a:rPr lang="en-US" smtClean="0"/>
              <a:t>R library description </a:t>
            </a:r>
            <a:r>
              <a:rPr lang="en-US" dirty="0" smtClean="0"/>
              <a:t>pages for classification trees:</a:t>
            </a:r>
          </a:p>
          <a:p>
            <a:pPr marL="0" indent="0">
              <a:buNone/>
            </a:pPr>
            <a:r>
              <a:rPr lang="en-US" dirty="0" smtClean="0">
                <a:hlinkClick r:id="rId2"/>
              </a:rPr>
              <a:t>http</a:t>
            </a:r>
            <a:r>
              <a:rPr lang="en-US" dirty="0">
                <a:hlinkClick r:id="rId2"/>
              </a:rPr>
              <a:t>://</a:t>
            </a:r>
            <a:r>
              <a:rPr lang="en-US" dirty="0" smtClean="0">
                <a:hlinkClick r:id="rId2"/>
              </a:rPr>
              <a:t>cran.r-project.org/web/packages/tree/tree.pdf</a:t>
            </a:r>
            <a:endParaRPr lang="en-US" dirty="0" smtClean="0"/>
          </a:p>
          <a:p>
            <a:pPr marL="0" indent="0">
              <a:buNone/>
            </a:pPr>
            <a:r>
              <a:rPr lang="en-US" dirty="0">
                <a:hlinkClick r:id="rId3"/>
              </a:rPr>
              <a:t>http://</a:t>
            </a:r>
            <a:r>
              <a:rPr lang="en-US" dirty="0" smtClean="0">
                <a:hlinkClick r:id="rId3"/>
              </a:rPr>
              <a:t>cran.r-project.org/web/packages/rpart/vignettes/longintro.pdf</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59604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Linear and Quadratic Discriminant Analysis (LDA and QDA)</a:t>
            </a:r>
            <a:endParaRPr lang="en-US" u="sng" dirty="0"/>
          </a:p>
        </p:txBody>
      </p:sp>
      <p:sp>
        <p:nvSpPr>
          <p:cNvPr id="3" name="Content Placeholder 2"/>
          <p:cNvSpPr>
            <a:spLocks noGrp="1"/>
          </p:cNvSpPr>
          <p:nvPr>
            <p:ph idx="1"/>
          </p:nvPr>
        </p:nvSpPr>
        <p:spPr/>
        <p:txBody>
          <a:bodyPr>
            <a:normAutofit fontScale="92500" lnSpcReduction="20000"/>
          </a:bodyPr>
          <a:lstStyle/>
          <a:p>
            <a:r>
              <a:rPr lang="en-US" dirty="0" smtClean="0"/>
              <a:t>Linear and Quadratic Discriminant Analysis are additional approaches to predict a categorical response using continuous predictors.  </a:t>
            </a:r>
          </a:p>
          <a:p>
            <a:endParaRPr lang="en-US" dirty="0"/>
          </a:p>
          <a:p>
            <a:r>
              <a:rPr lang="en-US" dirty="0" smtClean="0"/>
              <a:t>These approaches are logically straightforward. The goal is to plot our points in whatever space our predictors place them in – two predictors =&gt; 2 dimensional space, 3 predictors =&gt; 3 dimensional space.  </a:t>
            </a:r>
          </a:p>
          <a:p>
            <a:endParaRPr lang="en-US" dirty="0"/>
          </a:p>
          <a:p>
            <a:r>
              <a:rPr lang="en-US" dirty="0" smtClean="0"/>
              <a:t>We then slice the through the points dividing them into the most homogeneous groups possible - </a:t>
            </a:r>
            <a:r>
              <a:rPr lang="en-US" dirty="0"/>
              <a:t>u</a:t>
            </a:r>
            <a:r>
              <a:rPr lang="en-US" dirty="0" smtClean="0"/>
              <a:t>sing lines (</a:t>
            </a:r>
            <a:r>
              <a:rPr lang="en-US" dirty="0" err="1" smtClean="0"/>
              <a:t>lda</a:t>
            </a:r>
            <a:r>
              <a:rPr lang="en-US" dirty="0" smtClean="0"/>
              <a:t>) or curves (</a:t>
            </a:r>
            <a:r>
              <a:rPr lang="en-US" dirty="0" err="1" smtClean="0"/>
              <a:t>qda</a:t>
            </a:r>
            <a:r>
              <a:rPr lang="en-US" dirty="0" smtClean="0"/>
              <a:t>).  </a:t>
            </a:r>
          </a:p>
          <a:p>
            <a:endParaRPr lang="en-US" dirty="0"/>
          </a:p>
          <a:p>
            <a:r>
              <a:rPr lang="en-US" dirty="0" smtClean="0"/>
              <a:t>If a new point falls into the same space, we would predict it’s category to be the same as the points in the same space.</a:t>
            </a:r>
            <a:endParaRPr lang="en-US" dirty="0"/>
          </a:p>
        </p:txBody>
      </p:sp>
    </p:spTree>
    <p:extLst>
      <p:ext uri="{BB962C8B-B14F-4D97-AF65-F5344CB8AC3E}">
        <p14:creationId xmlns:p14="http://schemas.microsoft.com/office/powerpoint/2010/main" val="3972898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LDA and QDA</a:t>
            </a:r>
            <a:endParaRPr lang="en-US" u="sng"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162674" y="2359035"/>
            <a:ext cx="4802188" cy="35329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1058862" y="2339180"/>
            <a:ext cx="4714875" cy="3552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5538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K-Nearest Neighbors (</a:t>
            </a:r>
            <a:r>
              <a:rPr lang="en-US" u="sng" dirty="0" err="1" smtClean="0"/>
              <a:t>kNN</a:t>
            </a:r>
            <a:r>
              <a:rPr lang="en-US" u="sng" dirty="0" smtClean="0"/>
              <a:t>)</a:t>
            </a:r>
            <a:endParaRPr lang="en-US" u="sng" dirty="0"/>
          </a:p>
        </p:txBody>
      </p:sp>
      <p:sp>
        <p:nvSpPr>
          <p:cNvPr id="3" name="Content Placeholder 2"/>
          <p:cNvSpPr>
            <a:spLocks noGrp="1"/>
          </p:cNvSpPr>
          <p:nvPr>
            <p:ph idx="1"/>
          </p:nvPr>
        </p:nvSpPr>
        <p:spPr/>
        <p:txBody>
          <a:bodyPr>
            <a:normAutofit fontScale="92500" lnSpcReduction="10000"/>
          </a:bodyPr>
          <a:lstStyle/>
          <a:p>
            <a:r>
              <a:rPr lang="en-US" dirty="0" smtClean="0"/>
              <a:t>K-Nearest Neighbors is an approach for predicting which </a:t>
            </a:r>
            <a:r>
              <a:rPr lang="en-US" u="sng" dirty="0" smtClean="0"/>
              <a:t>category</a:t>
            </a:r>
            <a:r>
              <a:rPr lang="en-US" dirty="0" smtClean="0"/>
              <a:t> an observation belongs.</a:t>
            </a:r>
          </a:p>
          <a:p>
            <a:endParaRPr lang="en-US" dirty="0" smtClean="0"/>
          </a:p>
          <a:p>
            <a:r>
              <a:rPr lang="en-US" dirty="0" smtClean="0"/>
              <a:t>Like the name suggests, this approach predicts a response based on looking at the categories that are near to them.  </a:t>
            </a:r>
          </a:p>
          <a:p>
            <a:endParaRPr lang="en-US" dirty="0" smtClean="0"/>
          </a:p>
          <a:p>
            <a:r>
              <a:rPr lang="en-US" dirty="0" smtClean="0"/>
              <a:t>The ‘k’ is how many neighbors they look at: k=2 closest points? 3 closest points? More? Less?</a:t>
            </a:r>
          </a:p>
          <a:p>
            <a:endParaRPr lang="en-US" dirty="0"/>
          </a:p>
          <a:p>
            <a:r>
              <a:rPr lang="en-US" dirty="0" smtClean="0"/>
              <a:t>If the nearest points differ, they will choose the category that has the greatest proportion within the nearest neighbors.</a:t>
            </a:r>
          </a:p>
          <a:p>
            <a:endParaRPr lang="en-US" dirty="0" smtClean="0"/>
          </a:p>
          <a:p>
            <a:endParaRPr lang="en-US" dirty="0"/>
          </a:p>
        </p:txBody>
      </p:sp>
    </p:spTree>
    <p:extLst>
      <p:ext uri="{BB962C8B-B14F-4D97-AF65-F5344CB8AC3E}">
        <p14:creationId xmlns:p14="http://schemas.microsoft.com/office/powerpoint/2010/main" val="3647865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K-Nearest Neighbors</a:t>
            </a:r>
            <a:endParaRPr lang="en-US" u="sng" dirty="0"/>
          </a:p>
        </p:txBody>
      </p:sp>
      <p:sp>
        <p:nvSpPr>
          <p:cNvPr id="3" name="Content Placeholder 2"/>
          <p:cNvSpPr>
            <a:spLocks noGrp="1"/>
          </p:cNvSpPr>
          <p:nvPr>
            <p:ph idx="1"/>
          </p:nvPr>
        </p:nvSpPr>
        <p:spPr/>
        <p:txBody>
          <a:bodyPr>
            <a:normAutofit fontScale="62500" lnSpcReduction="20000"/>
          </a:bodyPr>
          <a:lstStyle/>
          <a:p>
            <a:pPr marL="0" indent="0">
              <a:buNone/>
            </a:pPr>
            <a:r>
              <a:rPr lang="en-US" b="1" u="sng" dirty="0" smtClean="0"/>
              <a:t>Example</a:t>
            </a:r>
          </a:p>
          <a:p>
            <a:r>
              <a:rPr lang="en-US" dirty="0" smtClean="0"/>
              <a:t>The image below shows a two dimensional image of how we would use k-Nearest Neighbors.</a:t>
            </a:r>
          </a:p>
          <a:p>
            <a:pPr marL="0" indent="0">
              <a:buNone/>
            </a:pPr>
            <a:endParaRPr lang="en-US" dirty="0" smtClean="0"/>
          </a:p>
          <a:p>
            <a:r>
              <a:rPr lang="en-US" dirty="0" smtClean="0"/>
              <a:t>One downfall of this method is when you </a:t>
            </a:r>
            <a:br>
              <a:rPr lang="en-US" dirty="0" smtClean="0"/>
            </a:br>
            <a:r>
              <a:rPr lang="en-US" dirty="0" smtClean="0"/>
              <a:t>do not have an equal number of </a:t>
            </a:r>
            <a:br>
              <a:rPr lang="en-US" dirty="0" smtClean="0"/>
            </a:br>
            <a:r>
              <a:rPr lang="en-US" dirty="0" smtClean="0"/>
              <a:t>observations in each class.  </a:t>
            </a:r>
          </a:p>
          <a:p>
            <a:pPr marL="0" indent="0">
              <a:buNone/>
            </a:pPr>
            <a:endParaRPr lang="en-US" dirty="0"/>
          </a:p>
          <a:p>
            <a:r>
              <a:rPr lang="en-US" dirty="0" smtClean="0"/>
              <a:t>Often a weight is applied, so that the </a:t>
            </a:r>
            <a:br>
              <a:rPr lang="en-US" dirty="0" smtClean="0"/>
            </a:br>
            <a:r>
              <a:rPr lang="en-US" dirty="0" smtClean="0"/>
              <a:t>closest points are considered to influence</a:t>
            </a:r>
            <a:br>
              <a:rPr lang="en-US" dirty="0" smtClean="0"/>
            </a:br>
            <a:r>
              <a:rPr lang="en-US" dirty="0" smtClean="0"/>
              <a:t>the outcome more than the farther points.</a:t>
            </a:r>
            <a:br>
              <a:rPr lang="en-US" dirty="0" smtClean="0"/>
            </a:br>
            <a:endParaRPr lang="en-US" dirty="0" smtClean="0"/>
          </a:p>
          <a:p>
            <a:r>
              <a:rPr lang="en-US" dirty="0" smtClean="0"/>
              <a:t>For any of the methods, it is common to </a:t>
            </a:r>
            <a:br>
              <a:rPr lang="en-US" dirty="0" smtClean="0"/>
            </a:br>
            <a:r>
              <a:rPr lang="en-US" dirty="0" smtClean="0"/>
              <a:t>standardize the data – subtract the mean and </a:t>
            </a:r>
            <a:br>
              <a:rPr lang="en-US" dirty="0" smtClean="0"/>
            </a:br>
            <a:r>
              <a:rPr lang="en-US" dirty="0" smtClean="0"/>
              <a:t>divide by the standard deviation.  This puts all of </a:t>
            </a:r>
            <a:br>
              <a:rPr lang="en-US" dirty="0" smtClean="0"/>
            </a:br>
            <a:r>
              <a:rPr lang="en-US" dirty="0" smtClean="0"/>
              <a:t>the data in a unit-less quantity (this can be done </a:t>
            </a:r>
            <a:br>
              <a:rPr lang="en-US" dirty="0" smtClean="0"/>
            </a:br>
            <a:r>
              <a:rPr lang="en-US" dirty="0" smtClean="0"/>
              <a:t>with scale()). Often the log of variables is also</a:t>
            </a:r>
            <a:br>
              <a:rPr lang="en-US" dirty="0" smtClean="0"/>
            </a:br>
            <a:r>
              <a:rPr lang="en-US" dirty="0" smtClean="0"/>
              <a:t>taken.</a:t>
            </a:r>
            <a:endParaRPr lang="en-US" dirty="0"/>
          </a:p>
        </p:txBody>
      </p:sp>
      <p:pic>
        <p:nvPicPr>
          <p:cNvPr id="4" name="Picture 3"/>
          <p:cNvPicPr>
            <a:picLocks noChangeAspect="1"/>
          </p:cNvPicPr>
          <p:nvPr/>
        </p:nvPicPr>
        <p:blipFill>
          <a:blip r:embed="rId2"/>
          <a:stretch>
            <a:fillRect/>
          </a:stretch>
        </p:blipFill>
        <p:spPr>
          <a:xfrm>
            <a:off x="6830832" y="2995724"/>
            <a:ext cx="3990975" cy="2981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165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Introduction to Machine Learning</a:t>
            </a:r>
            <a:endParaRPr lang="en-US" u="sng" dirty="0"/>
          </a:p>
        </p:txBody>
      </p:sp>
      <p:sp>
        <p:nvSpPr>
          <p:cNvPr id="3" name="Content Placeholder 2"/>
          <p:cNvSpPr>
            <a:spLocks noGrp="1"/>
          </p:cNvSpPr>
          <p:nvPr>
            <p:ph idx="1"/>
          </p:nvPr>
        </p:nvSpPr>
        <p:spPr/>
        <p:txBody>
          <a:bodyPr>
            <a:normAutofit/>
          </a:bodyPr>
          <a:lstStyle/>
          <a:p>
            <a:r>
              <a:rPr lang="en-US" dirty="0" smtClean="0"/>
              <a:t>The methods described in the previous slide set work along with a modeling algorithm.  Choosing a modeling strategy is conditioned on the types of variables you have, and whether you are interested in a supervised or unsupervised approach.</a:t>
            </a:r>
          </a:p>
          <a:p>
            <a:endParaRPr lang="en-US" dirty="0"/>
          </a:p>
          <a:p>
            <a:pPr marL="0" indent="0">
              <a:buNone/>
            </a:pPr>
            <a:endParaRPr lang="en-US" dirty="0"/>
          </a:p>
        </p:txBody>
      </p:sp>
    </p:spTree>
    <p:extLst>
      <p:ext uri="{BB962C8B-B14F-4D97-AF65-F5344CB8AC3E}">
        <p14:creationId xmlns:p14="http://schemas.microsoft.com/office/powerpoint/2010/main" val="1467661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LDA, QDA, </a:t>
            </a:r>
            <a:r>
              <a:rPr lang="en-US" u="sng" dirty="0" err="1" smtClean="0"/>
              <a:t>kNN</a:t>
            </a:r>
            <a:endParaRPr lang="en-US" u="sng" dirty="0"/>
          </a:p>
        </p:txBody>
      </p:sp>
      <p:sp>
        <p:nvSpPr>
          <p:cNvPr id="3" name="Content Placeholder 2"/>
          <p:cNvSpPr>
            <a:spLocks noGrp="1"/>
          </p:cNvSpPr>
          <p:nvPr>
            <p:ph idx="1"/>
          </p:nvPr>
        </p:nvSpPr>
        <p:spPr/>
        <p:txBody>
          <a:bodyPr/>
          <a:lstStyle/>
          <a:p>
            <a:r>
              <a:rPr lang="en-US" dirty="0" smtClean="0"/>
              <a:t>Given the nature of these algorithms, you may try a number of different explanatory variables.  With </a:t>
            </a:r>
            <a:r>
              <a:rPr lang="en-US" dirty="0" err="1" smtClean="0"/>
              <a:t>kNN</a:t>
            </a:r>
            <a:r>
              <a:rPr lang="en-US" dirty="0" smtClean="0"/>
              <a:t> you may try a number of different neighbors.  </a:t>
            </a:r>
          </a:p>
          <a:p>
            <a:endParaRPr lang="en-US" dirty="0"/>
          </a:p>
          <a:p>
            <a:r>
              <a:rPr lang="en-US" dirty="0" smtClean="0"/>
              <a:t>Do Lab on these three topics.</a:t>
            </a:r>
            <a:endParaRPr lang="en-US" dirty="0"/>
          </a:p>
        </p:txBody>
      </p:sp>
    </p:spTree>
    <p:extLst>
      <p:ext uri="{BB962C8B-B14F-4D97-AF65-F5344CB8AC3E}">
        <p14:creationId xmlns:p14="http://schemas.microsoft.com/office/powerpoint/2010/main" val="32483820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Neural Networks</a:t>
            </a:r>
            <a:endParaRPr lang="en-US" u="sng" dirty="0"/>
          </a:p>
        </p:txBody>
      </p:sp>
      <p:sp>
        <p:nvSpPr>
          <p:cNvPr id="3" name="Content Placeholder 2"/>
          <p:cNvSpPr>
            <a:spLocks noGrp="1"/>
          </p:cNvSpPr>
          <p:nvPr>
            <p:ph idx="1"/>
          </p:nvPr>
        </p:nvSpPr>
        <p:spPr/>
        <p:txBody>
          <a:bodyPr>
            <a:normAutofit fontScale="92500" lnSpcReduction="10000"/>
          </a:bodyPr>
          <a:lstStyle/>
          <a:p>
            <a:r>
              <a:rPr lang="en-US" dirty="0" smtClean="0"/>
              <a:t>Neural networks are often called a ‘black box’ procedure based on the complicated, sophisticated nature in which a response is calculated.</a:t>
            </a:r>
          </a:p>
          <a:p>
            <a:endParaRPr lang="en-US" dirty="0"/>
          </a:p>
          <a:p>
            <a:r>
              <a:rPr lang="en-US" dirty="0" smtClean="0"/>
              <a:t>In the case that you are interested in </a:t>
            </a:r>
            <a:r>
              <a:rPr lang="en-US" dirty="0"/>
              <a:t>this procedure, you can learn more here: </a:t>
            </a:r>
            <a:r>
              <a:rPr lang="en-US" dirty="0">
                <a:hlinkClick r:id="rId2"/>
              </a:rPr>
              <a:t>https://</a:t>
            </a:r>
            <a:r>
              <a:rPr lang="en-US" dirty="0" smtClean="0">
                <a:hlinkClick r:id="rId2"/>
              </a:rPr>
              <a:t>www.youtube.com/watch?v=bxe2T-V8XRs</a:t>
            </a:r>
            <a:r>
              <a:rPr lang="en-US" dirty="0" smtClean="0"/>
              <a:t>.  An understanding of linear algebra, differential equations (involving partial derivatives), and calculus are necessary to fully grasp the algorithm.</a:t>
            </a:r>
          </a:p>
          <a:p>
            <a:endParaRPr lang="en-US" dirty="0"/>
          </a:p>
          <a:p>
            <a:r>
              <a:rPr lang="en-US" dirty="0" smtClean="0"/>
              <a:t>I will not be discussing neural networks in R.  However, the following video provides a method for conducting this </a:t>
            </a:r>
            <a:r>
              <a:rPr lang="en-US" dirty="0"/>
              <a:t>algorithm: </a:t>
            </a:r>
            <a:r>
              <a:rPr lang="en-US" dirty="0">
                <a:hlinkClick r:id="rId3"/>
              </a:rPr>
              <a:t>https://</a:t>
            </a:r>
            <a:r>
              <a:rPr lang="en-US" dirty="0" smtClean="0">
                <a:hlinkClick r:id="rId3"/>
              </a:rPr>
              <a:t>www.youtube.com/watch?v=lTMqXSSjCvk</a:t>
            </a:r>
            <a:r>
              <a:rPr lang="en-US" dirty="0" smtClean="0"/>
              <a:t>.</a:t>
            </a:r>
          </a:p>
          <a:p>
            <a:endParaRPr lang="en-US" dirty="0" smtClean="0"/>
          </a:p>
          <a:p>
            <a:endParaRPr lang="en-US" dirty="0"/>
          </a:p>
        </p:txBody>
      </p:sp>
    </p:spTree>
    <p:extLst>
      <p:ext uri="{BB962C8B-B14F-4D97-AF65-F5344CB8AC3E}">
        <p14:creationId xmlns:p14="http://schemas.microsoft.com/office/powerpoint/2010/main" val="3425057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Naïve Bayes</a:t>
            </a:r>
            <a:endParaRPr lang="en-US" u="sng" dirty="0"/>
          </a:p>
        </p:txBody>
      </p:sp>
      <p:sp>
        <p:nvSpPr>
          <p:cNvPr id="3" name="Content Placeholder 2"/>
          <p:cNvSpPr>
            <a:spLocks noGrp="1"/>
          </p:cNvSpPr>
          <p:nvPr>
            <p:ph idx="1"/>
          </p:nvPr>
        </p:nvSpPr>
        <p:spPr/>
        <p:txBody>
          <a:bodyPr/>
          <a:lstStyle/>
          <a:p>
            <a:r>
              <a:rPr lang="en-US" dirty="0" smtClean="0"/>
              <a:t>This procedure predicts using Bayes' Rule to update a posterior probability.</a:t>
            </a:r>
          </a:p>
          <a:p>
            <a:endParaRPr lang="en-US" dirty="0"/>
          </a:p>
          <a:p>
            <a:r>
              <a:rPr lang="en-US" dirty="0" smtClean="0"/>
              <a:t>The naïve assumption is one that assumes conditional independence.  This assumption is provided in most Markov Stochastic Processes.  The assumption does not usually hurt our ability to predict.  </a:t>
            </a:r>
            <a:endParaRPr lang="en-US" dirty="0"/>
          </a:p>
        </p:txBody>
      </p:sp>
    </p:spTree>
    <p:extLst>
      <p:ext uri="{BB962C8B-B14F-4D97-AF65-F5344CB8AC3E}">
        <p14:creationId xmlns:p14="http://schemas.microsoft.com/office/powerpoint/2010/main" val="4046679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Naïve Bayes</a:t>
            </a:r>
            <a:endParaRPr lang="en-US" u="sng" dirty="0"/>
          </a:p>
        </p:txBody>
      </p:sp>
      <p:sp>
        <p:nvSpPr>
          <p:cNvPr id="3" name="Content Placeholder 2"/>
          <p:cNvSpPr>
            <a:spLocks noGrp="1"/>
          </p:cNvSpPr>
          <p:nvPr>
            <p:ph idx="1"/>
          </p:nvPr>
        </p:nvSpPr>
        <p:spPr/>
        <p:txBody>
          <a:bodyPr>
            <a:normAutofit fontScale="85000" lnSpcReduction="20000"/>
          </a:bodyPr>
          <a:lstStyle/>
          <a:p>
            <a:pPr marL="0" indent="0">
              <a:buNone/>
            </a:pPr>
            <a:r>
              <a:rPr lang="en-US" b="1" u="sng" dirty="0" smtClean="0"/>
              <a:t>Example</a:t>
            </a:r>
          </a:p>
          <a:p>
            <a:pPr marL="0" indent="0">
              <a:buNone/>
            </a:pPr>
            <a:endParaRPr lang="en-US" b="1" u="sng" dirty="0"/>
          </a:p>
          <a:p>
            <a:pPr marL="0" indent="0">
              <a:buNone/>
            </a:pPr>
            <a:r>
              <a:rPr lang="en-US" dirty="0" smtClean="0"/>
              <a:t>Consider we are interested in classifying a message as ‘spam’ or ‘not spam’ using the Naïve Bayes method.</a:t>
            </a:r>
          </a:p>
          <a:p>
            <a:pPr marL="0" indent="0">
              <a:buNone/>
            </a:pPr>
            <a:endParaRPr lang="en-US" dirty="0"/>
          </a:p>
          <a:p>
            <a:pPr marL="0" indent="0">
              <a:buNone/>
            </a:pPr>
            <a:r>
              <a:rPr lang="en-US" dirty="0" smtClean="0"/>
              <a:t>We might determine the probability of an email being spam based on the words that exist within the message.  </a:t>
            </a:r>
            <a:br>
              <a:rPr lang="en-US" dirty="0" smtClean="0"/>
            </a:br>
            <a:endParaRPr lang="en-US" dirty="0" smtClean="0"/>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Here is a small example:</a:t>
            </a:r>
          </a:p>
          <a:p>
            <a:pPr marL="0" indent="0">
              <a:buNone/>
            </a:pPr>
            <a:endParaRPr lang="en-US" dirty="0"/>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035217417"/>
              </p:ext>
            </p:extLst>
          </p:nvPr>
        </p:nvGraphicFramePr>
        <p:xfrm>
          <a:off x="6207618" y="4404577"/>
          <a:ext cx="3966692" cy="1773555"/>
        </p:xfrm>
        <a:graphic>
          <a:graphicData uri="http://schemas.openxmlformats.org/drawingml/2006/table">
            <a:tbl>
              <a:tblPr>
                <a:tableStyleId>{5C22544A-7EE6-4342-B048-85BDC9FD1C3A}</a:tableStyleId>
              </a:tblPr>
              <a:tblGrid>
                <a:gridCol w="3060020"/>
                <a:gridCol w="906672"/>
              </a:tblGrid>
              <a:tr h="233322">
                <a:tc>
                  <a:txBody>
                    <a:bodyPr/>
                    <a:lstStyle/>
                    <a:p>
                      <a:pPr algn="l" fontAlgn="b"/>
                      <a:r>
                        <a:rPr lang="en-US" sz="1600" b="1" u="none" strike="noStrike" dirty="0">
                          <a:effectLst/>
                        </a:rPr>
                        <a:t>Text</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b="1" u="none" strike="noStrike">
                          <a:effectLst/>
                        </a:rPr>
                        <a:t>Spam</a:t>
                      </a:r>
                      <a:endParaRPr lang="en-US" sz="1600" b="1" i="0" u="none" strike="noStrike">
                        <a:solidFill>
                          <a:srgbClr val="000000"/>
                        </a:solidFill>
                        <a:effectLst/>
                        <a:latin typeface="Calibri" panose="020F0502020204030204" pitchFamily="34" charset="0"/>
                      </a:endParaRPr>
                    </a:p>
                  </a:txBody>
                  <a:tcPr marL="9525" marR="9525" marT="9525" marB="0" anchor="b"/>
                </a:tc>
              </a:tr>
              <a:tr h="233322">
                <a:tc>
                  <a:txBody>
                    <a:bodyPr/>
                    <a:lstStyle/>
                    <a:p>
                      <a:pPr algn="l" fontAlgn="b"/>
                      <a:r>
                        <a:rPr lang="en-US" sz="1600" b="1" u="none" strike="noStrike" dirty="0">
                          <a:effectLst/>
                        </a:rPr>
                        <a:t>send us your review</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b="1" u="none" strike="noStrike" dirty="0">
                          <a:effectLst/>
                        </a:rPr>
                        <a:t>Yes</a:t>
                      </a:r>
                      <a:endParaRPr lang="en-US" sz="1600" b="1" i="0" u="none" strike="noStrike" dirty="0">
                        <a:solidFill>
                          <a:srgbClr val="000000"/>
                        </a:solidFill>
                        <a:effectLst/>
                        <a:latin typeface="Calibri" panose="020F0502020204030204" pitchFamily="34" charset="0"/>
                      </a:endParaRPr>
                    </a:p>
                  </a:txBody>
                  <a:tcPr marL="9525" marR="9525" marT="9525" marB="0" anchor="b"/>
                </a:tc>
              </a:tr>
              <a:tr h="233322">
                <a:tc>
                  <a:txBody>
                    <a:bodyPr/>
                    <a:lstStyle/>
                    <a:p>
                      <a:pPr algn="l" fontAlgn="b"/>
                      <a:r>
                        <a:rPr lang="en-US" sz="1600" b="1" u="none" strike="noStrike" dirty="0">
                          <a:solidFill>
                            <a:srgbClr val="0070C0"/>
                          </a:solidFill>
                          <a:effectLst/>
                        </a:rPr>
                        <a:t>send us your review</a:t>
                      </a:r>
                      <a:endParaRPr lang="en-US" sz="1600" b="1" i="0" u="none" strike="noStrike" dirty="0">
                        <a:solidFill>
                          <a:srgbClr val="0070C0"/>
                        </a:solidFill>
                        <a:effectLst/>
                        <a:latin typeface="Calibri" panose="020F0502020204030204" pitchFamily="34" charset="0"/>
                      </a:endParaRPr>
                    </a:p>
                  </a:txBody>
                  <a:tcPr marL="9525" marR="9525" marT="9525" marB="0" anchor="b"/>
                </a:tc>
                <a:tc>
                  <a:txBody>
                    <a:bodyPr/>
                    <a:lstStyle/>
                    <a:p>
                      <a:pPr algn="l" fontAlgn="b"/>
                      <a:r>
                        <a:rPr lang="en-US" sz="1600" b="1" u="none" strike="noStrike" dirty="0">
                          <a:solidFill>
                            <a:srgbClr val="0070C0"/>
                          </a:solidFill>
                          <a:effectLst/>
                        </a:rPr>
                        <a:t>No</a:t>
                      </a:r>
                      <a:endParaRPr lang="en-US" sz="1600" b="1" i="0" u="none" strike="noStrike" dirty="0">
                        <a:solidFill>
                          <a:srgbClr val="0070C0"/>
                        </a:solidFill>
                        <a:effectLst/>
                        <a:latin typeface="Calibri" panose="020F0502020204030204" pitchFamily="34" charset="0"/>
                      </a:endParaRPr>
                    </a:p>
                  </a:txBody>
                  <a:tcPr marL="9525" marR="9525" marT="9525" marB="0" anchor="b"/>
                </a:tc>
              </a:tr>
              <a:tr h="233322">
                <a:tc>
                  <a:txBody>
                    <a:bodyPr/>
                    <a:lstStyle/>
                    <a:p>
                      <a:pPr algn="l" fontAlgn="b"/>
                      <a:r>
                        <a:rPr lang="en-US" sz="1600" b="1" u="none" strike="noStrike">
                          <a:solidFill>
                            <a:srgbClr val="0070C0"/>
                          </a:solidFill>
                          <a:effectLst/>
                        </a:rPr>
                        <a:t>review your password</a:t>
                      </a:r>
                      <a:endParaRPr lang="en-US" sz="1600" b="1" i="0" u="none" strike="noStrike">
                        <a:solidFill>
                          <a:srgbClr val="0070C0"/>
                        </a:solidFill>
                        <a:effectLst/>
                        <a:latin typeface="Calibri" panose="020F0502020204030204" pitchFamily="34" charset="0"/>
                      </a:endParaRPr>
                    </a:p>
                  </a:txBody>
                  <a:tcPr marL="9525" marR="9525" marT="9525" marB="0" anchor="b"/>
                </a:tc>
                <a:tc>
                  <a:txBody>
                    <a:bodyPr/>
                    <a:lstStyle/>
                    <a:p>
                      <a:pPr algn="l" fontAlgn="b"/>
                      <a:r>
                        <a:rPr lang="en-US" sz="1600" b="1" u="none" strike="noStrike" dirty="0">
                          <a:solidFill>
                            <a:srgbClr val="0070C0"/>
                          </a:solidFill>
                          <a:effectLst/>
                        </a:rPr>
                        <a:t>No</a:t>
                      </a:r>
                      <a:endParaRPr lang="en-US" sz="1600" b="1" i="0" u="none" strike="noStrike" dirty="0">
                        <a:solidFill>
                          <a:srgbClr val="0070C0"/>
                        </a:solidFill>
                        <a:effectLst/>
                        <a:latin typeface="Calibri" panose="020F0502020204030204" pitchFamily="34" charset="0"/>
                      </a:endParaRPr>
                    </a:p>
                  </a:txBody>
                  <a:tcPr marL="9525" marR="9525" marT="9525" marB="0" anchor="b"/>
                </a:tc>
              </a:tr>
              <a:tr h="233322">
                <a:tc>
                  <a:txBody>
                    <a:bodyPr/>
                    <a:lstStyle/>
                    <a:p>
                      <a:pPr algn="l" fontAlgn="b"/>
                      <a:r>
                        <a:rPr lang="en-US" sz="1600" b="1" u="none" strike="noStrike">
                          <a:effectLst/>
                        </a:rPr>
                        <a:t>review us</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b="1" u="none" strike="noStrike">
                          <a:effectLst/>
                        </a:rPr>
                        <a:t>Yes</a:t>
                      </a:r>
                      <a:endParaRPr lang="en-US" sz="1600" b="1" i="0" u="none" strike="noStrike">
                        <a:solidFill>
                          <a:srgbClr val="000000"/>
                        </a:solidFill>
                        <a:effectLst/>
                        <a:latin typeface="Calibri" panose="020F0502020204030204" pitchFamily="34" charset="0"/>
                      </a:endParaRPr>
                    </a:p>
                  </a:txBody>
                  <a:tcPr marL="9525" marR="9525" marT="9525" marB="0" anchor="b"/>
                </a:tc>
              </a:tr>
              <a:tr h="233322">
                <a:tc>
                  <a:txBody>
                    <a:bodyPr/>
                    <a:lstStyle/>
                    <a:p>
                      <a:pPr algn="l" fontAlgn="b"/>
                      <a:r>
                        <a:rPr lang="en-US" sz="1600" b="1" u="none" strike="noStrike">
                          <a:effectLst/>
                        </a:rPr>
                        <a:t>send your password</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b="1" u="none" strike="noStrike">
                          <a:effectLst/>
                        </a:rPr>
                        <a:t>Yes</a:t>
                      </a:r>
                      <a:endParaRPr lang="en-US" sz="1600" b="1" i="0" u="none" strike="noStrike">
                        <a:solidFill>
                          <a:srgbClr val="000000"/>
                        </a:solidFill>
                        <a:effectLst/>
                        <a:latin typeface="Calibri" panose="020F0502020204030204" pitchFamily="34" charset="0"/>
                      </a:endParaRPr>
                    </a:p>
                  </a:txBody>
                  <a:tcPr marL="9525" marR="9525" marT="9525" marB="0" anchor="b"/>
                </a:tc>
              </a:tr>
              <a:tr h="233322">
                <a:tc>
                  <a:txBody>
                    <a:bodyPr/>
                    <a:lstStyle/>
                    <a:p>
                      <a:pPr algn="l" fontAlgn="b"/>
                      <a:r>
                        <a:rPr lang="en-US" sz="1600" b="1" u="none" strike="noStrike">
                          <a:effectLst/>
                        </a:rPr>
                        <a:t>send us your account information</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b="1" u="none" strike="noStrike" dirty="0">
                          <a:effectLst/>
                        </a:rPr>
                        <a:t>Yes</a:t>
                      </a:r>
                      <a:endParaRPr lang="en-US" sz="16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980555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Naïve Bayes</a:t>
            </a:r>
            <a:endParaRPr lang="en-US" u="sng" dirty="0"/>
          </a:p>
        </p:txBody>
      </p:sp>
      <p:sp>
        <p:nvSpPr>
          <p:cNvPr id="3" name="Content Placeholder 2"/>
          <p:cNvSpPr>
            <a:spLocks noGrp="1"/>
          </p:cNvSpPr>
          <p:nvPr>
            <p:ph idx="1"/>
          </p:nvPr>
        </p:nvSpPr>
        <p:spPr/>
        <p:txBody>
          <a:bodyPr>
            <a:normAutofit/>
          </a:bodyPr>
          <a:lstStyle/>
          <a:p>
            <a:r>
              <a:rPr lang="en-US" dirty="0" smtClean="0"/>
              <a:t>Notice the probability of spam up front is 2/3 – that is P(spam) = 4/6.</a:t>
            </a:r>
          </a:p>
          <a:p>
            <a:endParaRPr lang="en-US" dirty="0"/>
          </a:p>
          <a:p>
            <a:pPr lvl="3"/>
            <a:r>
              <a:rPr lang="en-US" dirty="0" smtClean="0"/>
              <a:t>However the probability of spam could be conditioned on the words found in the message.</a:t>
            </a:r>
          </a:p>
          <a:p>
            <a:pPr lvl="3"/>
            <a:r>
              <a:rPr lang="en-US" dirty="0" smtClean="0"/>
              <a:t>We could then use these words to determine the probability that a new message is spam based on the conditional probability.</a:t>
            </a:r>
          </a:p>
          <a:p>
            <a:pPr lvl="8"/>
            <a:endParaRPr lang="en-US" dirty="0"/>
          </a:p>
          <a:p>
            <a:pPr lvl="8"/>
            <a:endParaRPr lang="en-US" dirty="0" smtClean="0"/>
          </a:p>
          <a:p>
            <a:pPr marL="457200" lvl="1" indent="0">
              <a:buNone/>
            </a:pPr>
            <a:endParaRPr lang="en-US" dirty="0" smtClean="0"/>
          </a:p>
          <a:p>
            <a:pPr lvl="8"/>
            <a:r>
              <a:rPr lang="en-US" dirty="0" smtClean="0"/>
              <a:t>W is a particular word, say ‘us’</a:t>
            </a:r>
          </a:p>
          <a:p>
            <a:pPr lvl="8"/>
            <a:r>
              <a:rPr lang="en-US" dirty="0" smtClean="0"/>
              <a:t>S is ‘spam’, H is ‘no spam’</a:t>
            </a:r>
          </a:p>
          <a:p>
            <a:pPr lvl="1"/>
            <a:endParaRPr lang="en-US" dirty="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49515878"/>
              </p:ext>
            </p:extLst>
          </p:nvPr>
        </p:nvGraphicFramePr>
        <p:xfrm>
          <a:off x="375749" y="4421143"/>
          <a:ext cx="4003067" cy="2016553"/>
        </p:xfrm>
        <a:graphic>
          <a:graphicData uri="http://schemas.openxmlformats.org/drawingml/2006/table">
            <a:tbl>
              <a:tblPr>
                <a:tableStyleId>{5C22544A-7EE6-4342-B048-85BDC9FD1C3A}</a:tableStyleId>
              </a:tblPr>
              <a:tblGrid>
                <a:gridCol w="3088081"/>
                <a:gridCol w="914986"/>
              </a:tblGrid>
              <a:tr h="288079">
                <a:tc>
                  <a:txBody>
                    <a:bodyPr/>
                    <a:lstStyle/>
                    <a:p>
                      <a:pPr algn="l" fontAlgn="b"/>
                      <a:r>
                        <a:rPr lang="en-US" sz="1600" b="1" u="none" strike="noStrike" dirty="0">
                          <a:solidFill>
                            <a:srgbClr val="FF0000"/>
                          </a:solidFill>
                          <a:effectLst/>
                        </a:rPr>
                        <a:t>Text</a:t>
                      </a:r>
                      <a:endParaRPr lang="en-US" sz="1600" b="1"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solidFill>
                            <a:srgbClr val="FF0000"/>
                          </a:solidFill>
                          <a:effectLst/>
                        </a:rPr>
                        <a:t>Spam</a:t>
                      </a:r>
                      <a:endParaRPr lang="en-US" sz="1600" b="1"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79">
                <a:tc>
                  <a:txBody>
                    <a:bodyPr/>
                    <a:lstStyle/>
                    <a:p>
                      <a:pPr algn="l" fontAlgn="b"/>
                      <a:r>
                        <a:rPr lang="en-US" sz="1600" b="1" u="none" strike="noStrike" dirty="0">
                          <a:effectLst/>
                        </a:rPr>
                        <a:t>send us your review</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Yes</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79">
                <a:tc>
                  <a:txBody>
                    <a:bodyPr/>
                    <a:lstStyle/>
                    <a:p>
                      <a:pPr algn="l" fontAlgn="b"/>
                      <a:r>
                        <a:rPr lang="en-US" sz="1600" b="1" u="none" strike="noStrike" dirty="0">
                          <a:solidFill>
                            <a:srgbClr val="0070C0"/>
                          </a:solidFill>
                          <a:effectLst/>
                        </a:rPr>
                        <a:t>send us your review</a:t>
                      </a:r>
                      <a:endParaRPr lang="en-US" sz="1600" b="1" i="0" u="none" strike="noStrike" dirty="0">
                        <a:solidFill>
                          <a:srgbClr val="0070C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solidFill>
                            <a:srgbClr val="0070C0"/>
                          </a:solidFill>
                          <a:effectLst/>
                        </a:rPr>
                        <a:t>No</a:t>
                      </a:r>
                      <a:endParaRPr lang="en-US" sz="1600" b="1" i="0" u="none" strike="noStrike" dirty="0">
                        <a:solidFill>
                          <a:srgbClr val="0070C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79">
                <a:tc>
                  <a:txBody>
                    <a:bodyPr/>
                    <a:lstStyle/>
                    <a:p>
                      <a:pPr algn="l" fontAlgn="b"/>
                      <a:r>
                        <a:rPr lang="en-US" sz="1600" b="1" u="none" strike="noStrike">
                          <a:solidFill>
                            <a:srgbClr val="0070C0"/>
                          </a:solidFill>
                          <a:effectLst/>
                        </a:rPr>
                        <a:t>review your password</a:t>
                      </a:r>
                      <a:endParaRPr lang="en-US" sz="1600" b="1" i="0" u="none" strike="noStrike">
                        <a:solidFill>
                          <a:srgbClr val="0070C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solidFill>
                            <a:srgbClr val="0070C0"/>
                          </a:solidFill>
                          <a:effectLst/>
                        </a:rPr>
                        <a:t>No</a:t>
                      </a:r>
                      <a:endParaRPr lang="en-US" sz="1600" b="1" i="0" u="none" strike="noStrike" dirty="0">
                        <a:solidFill>
                          <a:srgbClr val="0070C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79">
                <a:tc>
                  <a:txBody>
                    <a:bodyPr/>
                    <a:lstStyle/>
                    <a:p>
                      <a:pPr algn="l" fontAlgn="b"/>
                      <a:r>
                        <a:rPr lang="en-US" sz="1600" b="1" u="none" strike="noStrike">
                          <a:effectLst/>
                        </a:rPr>
                        <a:t>review us</a:t>
                      </a:r>
                      <a:endParaRPr lang="en-US" sz="16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Yes</a:t>
                      </a:r>
                      <a:endParaRPr lang="en-US" sz="16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79">
                <a:tc>
                  <a:txBody>
                    <a:bodyPr/>
                    <a:lstStyle/>
                    <a:p>
                      <a:pPr algn="l" fontAlgn="b"/>
                      <a:r>
                        <a:rPr lang="en-US" sz="1600" b="1" u="none" strike="noStrike">
                          <a:effectLst/>
                        </a:rPr>
                        <a:t>send your password</a:t>
                      </a:r>
                      <a:endParaRPr lang="en-US" sz="16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a:effectLst/>
                        </a:rPr>
                        <a:t>Yes</a:t>
                      </a:r>
                      <a:endParaRPr lang="en-US" sz="16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79">
                <a:tc>
                  <a:txBody>
                    <a:bodyPr/>
                    <a:lstStyle/>
                    <a:p>
                      <a:pPr algn="l" fontAlgn="b"/>
                      <a:r>
                        <a:rPr lang="en-US" sz="1600" b="1" u="none" strike="noStrike">
                          <a:effectLst/>
                        </a:rPr>
                        <a:t>send us your account information</a:t>
                      </a:r>
                      <a:endParaRPr lang="en-US" sz="16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u="none" strike="noStrike" dirty="0">
                          <a:effectLst/>
                        </a:rPr>
                        <a:t>Yes</a:t>
                      </a:r>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a:stretch>
            <a:fillRect/>
          </a:stretch>
        </p:blipFill>
        <p:spPr>
          <a:xfrm>
            <a:off x="5324099" y="3631843"/>
            <a:ext cx="5367240" cy="789300"/>
          </a:xfrm>
          <a:prstGeom prst="rect">
            <a:avLst/>
          </a:prstGeom>
        </p:spPr>
      </p:pic>
      <p:pic>
        <p:nvPicPr>
          <p:cNvPr id="6" name="Picture 5"/>
          <p:cNvPicPr>
            <a:picLocks noChangeAspect="1"/>
          </p:cNvPicPr>
          <p:nvPr/>
        </p:nvPicPr>
        <p:blipFill>
          <a:blip r:embed="rId2"/>
          <a:stretch>
            <a:fillRect/>
          </a:stretch>
        </p:blipFill>
        <p:spPr>
          <a:xfrm>
            <a:off x="5756856" y="5292727"/>
            <a:ext cx="5712598" cy="840088"/>
          </a:xfrm>
          <a:prstGeom prst="rect">
            <a:avLst/>
          </a:prstGeom>
        </p:spPr>
      </p:pic>
      <p:pic>
        <p:nvPicPr>
          <p:cNvPr id="14" name="Picture 13"/>
          <p:cNvPicPr>
            <a:picLocks noChangeAspect="1"/>
          </p:cNvPicPr>
          <p:nvPr/>
        </p:nvPicPr>
        <p:blipFill>
          <a:blip r:embed="rId3"/>
          <a:stretch>
            <a:fillRect/>
          </a:stretch>
        </p:blipFill>
        <p:spPr>
          <a:xfrm>
            <a:off x="9587944" y="5076559"/>
            <a:ext cx="428625" cy="295275"/>
          </a:xfrm>
          <a:prstGeom prst="rect">
            <a:avLst/>
          </a:prstGeom>
        </p:spPr>
      </p:pic>
      <p:pic>
        <p:nvPicPr>
          <p:cNvPr id="15" name="Picture 14"/>
          <p:cNvPicPr>
            <a:picLocks noChangeAspect="1"/>
          </p:cNvPicPr>
          <p:nvPr/>
        </p:nvPicPr>
        <p:blipFill>
          <a:blip r:embed="rId3"/>
          <a:stretch>
            <a:fillRect/>
          </a:stretch>
        </p:blipFill>
        <p:spPr>
          <a:xfrm>
            <a:off x="8548631" y="6059231"/>
            <a:ext cx="428625" cy="295275"/>
          </a:xfrm>
          <a:prstGeom prst="rect">
            <a:avLst/>
          </a:prstGeom>
        </p:spPr>
      </p:pic>
      <p:pic>
        <p:nvPicPr>
          <p:cNvPr id="16" name="Picture 15"/>
          <p:cNvPicPr>
            <a:picLocks noChangeAspect="1"/>
          </p:cNvPicPr>
          <p:nvPr/>
        </p:nvPicPr>
        <p:blipFill>
          <a:blip r:embed="rId4"/>
          <a:stretch>
            <a:fillRect/>
          </a:stretch>
        </p:blipFill>
        <p:spPr>
          <a:xfrm>
            <a:off x="10660013" y="6042685"/>
            <a:ext cx="438150" cy="323850"/>
          </a:xfrm>
          <a:prstGeom prst="rect">
            <a:avLst/>
          </a:prstGeom>
        </p:spPr>
      </p:pic>
      <p:pic>
        <p:nvPicPr>
          <p:cNvPr id="17" name="Picture 16"/>
          <p:cNvPicPr>
            <a:picLocks noChangeAspect="1"/>
          </p:cNvPicPr>
          <p:nvPr/>
        </p:nvPicPr>
        <p:blipFill>
          <a:blip r:embed="rId5"/>
          <a:stretch>
            <a:fillRect/>
          </a:stretch>
        </p:blipFill>
        <p:spPr>
          <a:xfrm>
            <a:off x="8698698" y="5076559"/>
            <a:ext cx="438150" cy="285750"/>
          </a:xfrm>
          <a:prstGeom prst="rect">
            <a:avLst/>
          </a:prstGeom>
        </p:spPr>
      </p:pic>
      <p:pic>
        <p:nvPicPr>
          <p:cNvPr id="18" name="Picture 17"/>
          <p:cNvPicPr>
            <a:picLocks noChangeAspect="1"/>
          </p:cNvPicPr>
          <p:nvPr/>
        </p:nvPicPr>
        <p:blipFill>
          <a:blip r:embed="rId5"/>
          <a:stretch>
            <a:fillRect/>
          </a:stretch>
        </p:blipFill>
        <p:spPr>
          <a:xfrm>
            <a:off x="7592963" y="6104744"/>
            <a:ext cx="438150" cy="285750"/>
          </a:xfrm>
          <a:prstGeom prst="rect">
            <a:avLst/>
          </a:prstGeom>
        </p:spPr>
      </p:pic>
      <p:pic>
        <p:nvPicPr>
          <p:cNvPr id="19" name="Picture 18"/>
          <p:cNvPicPr>
            <a:picLocks noChangeAspect="1"/>
          </p:cNvPicPr>
          <p:nvPr/>
        </p:nvPicPr>
        <p:blipFill>
          <a:blip r:embed="rId6"/>
          <a:stretch>
            <a:fillRect/>
          </a:stretch>
        </p:blipFill>
        <p:spPr>
          <a:xfrm>
            <a:off x="9650460" y="6071585"/>
            <a:ext cx="447675" cy="323850"/>
          </a:xfrm>
          <a:prstGeom prst="rect">
            <a:avLst/>
          </a:prstGeom>
        </p:spPr>
      </p:pic>
    </p:spTree>
    <p:extLst>
      <p:ext uri="{BB962C8B-B14F-4D97-AF65-F5344CB8AC3E}">
        <p14:creationId xmlns:p14="http://schemas.microsoft.com/office/powerpoint/2010/main" val="296930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Naïve Bayes</a:t>
            </a:r>
            <a:endParaRPr lang="en-US" u="sng" dirty="0"/>
          </a:p>
        </p:txBody>
      </p:sp>
      <p:sp>
        <p:nvSpPr>
          <p:cNvPr id="3" name="Content Placeholder 2"/>
          <p:cNvSpPr>
            <a:spLocks noGrp="1"/>
          </p:cNvSpPr>
          <p:nvPr>
            <p:ph idx="1"/>
          </p:nvPr>
        </p:nvSpPr>
        <p:spPr/>
        <p:txBody>
          <a:bodyPr>
            <a:normAutofit fontScale="70000" lnSpcReduction="20000"/>
          </a:bodyPr>
          <a:lstStyle/>
          <a:p>
            <a:r>
              <a:rPr lang="en-US" dirty="0" smtClean="0"/>
              <a:t>We could use this technique to determine the probability that an email is spam across a number of different words.  </a:t>
            </a:r>
            <a:endParaRPr lang="en-US" dirty="0"/>
          </a:p>
          <a:p>
            <a:endParaRPr lang="en-US" dirty="0" smtClean="0"/>
          </a:p>
          <a:p>
            <a:r>
              <a:rPr lang="en-US" dirty="0" smtClean="0"/>
              <a:t>The algorithm would ask ‘What is the probability of spam given all of these things are true?’ and provide a probability of spam using Bayes’ Theorem.</a:t>
            </a:r>
          </a:p>
          <a:p>
            <a:endParaRPr lang="en-US" dirty="0"/>
          </a:p>
          <a:p>
            <a:r>
              <a:rPr lang="en-US" dirty="0"/>
              <a:t>I</a:t>
            </a:r>
            <a:r>
              <a:rPr lang="en-US" dirty="0" smtClean="0"/>
              <a:t>f the message has a posterior probability of greater than a 50% chance of being spam, we would categorize it as spam.</a:t>
            </a:r>
          </a:p>
          <a:p>
            <a:endParaRPr lang="en-US" dirty="0"/>
          </a:p>
          <a:p>
            <a:r>
              <a:rPr lang="en-US" dirty="0" smtClean="0"/>
              <a:t>For words or phrases not in an training set, we would ignore these words in a new message.  The algorithm would do its best with words and phrases for which it was trained.</a:t>
            </a:r>
          </a:p>
          <a:p>
            <a:endParaRPr lang="en-US" dirty="0"/>
          </a:p>
          <a:p>
            <a:r>
              <a:rPr lang="en-US" dirty="0" smtClean="0"/>
              <a:t>The Naïve Bayes algorithm often works well for non-linearly separable groups.  </a:t>
            </a:r>
            <a:endParaRPr lang="en-US" dirty="0"/>
          </a:p>
        </p:txBody>
      </p:sp>
    </p:spTree>
    <p:extLst>
      <p:ext uri="{BB962C8B-B14F-4D97-AF65-F5344CB8AC3E}">
        <p14:creationId xmlns:p14="http://schemas.microsoft.com/office/powerpoint/2010/main" val="2314641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Naïve Bayes</a:t>
            </a:r>
            <a:endParaRPr lang="en-US" u="sng" dirty="0"/>
          </a:p>
        </p:txBody>
      </p:sp>
      <p:sp>
        <p:nvSpPr>
          <p:cNvPr id="3" name="Content Placeholder 2"/>
          <p:cNvSpPr>
            <a:spLocks noGrp="1"/>
          </p:cNvSpPr>
          <p:nvPr>
            <p:ph idx="1"/>
          </p:nvPr>
        </p:nvSpPr>
        <p:spPr/>
        <p:txBody>
          <a:bodyPr>
            <a:normAutofit fontScale="77500" lnSpcReduction="20000"/>
          </a:bodyPr>
          <a:lstStyle/>
          <a:p>
            <a:r>
              <a:rPr lang="en-US" dirty="0" smtClean="0"/>
              <a:t>It may be worth noting that the Naïve Bayes algorithm is very similar to the idea of Monte Carlo Markov Chains (MCMC).</a:t>
            </a:r>
          </a:p>
          <a:p>
            <a:endParaRPr lang="en-US" dirty="0" smtClean="0"/>
          </a:p>
          <a:p>
            <a:r>
              <a:rPr lang="en-US" dirty="0" smtClean="0"/>
              <a:t>Additional Links to this information can be found here:</a:t>
            </a:r>
          </a:p>
          <a:p>
            <a:endParaRPr lang="en-US" dirty="0"/>
          </a:p>
          <a:p>
            <a:pPr marL="0" indent="0">
              <a:buNone/>
            </a:pPr>
            <a:r>
              <a:rPr lang="en-US" dirty="0">
                <a:hlinkClick r:id="rId2"/>
              </a:rPr>
              <a:t>http://</a:t>
            </a:r>
            <a:r>
              <a:rPr lang="en-US" dirty="0" smtClean="0">
                <a:hlinkClick r:id="rId2"/>
              </a:rPr>
              <a:t>joshwalters.com/2012/11/27/naive-bayes-classification-in-r.html</a:t>
            </a:r>
            <a:r>
              <a:rPr lang="en-US" dirty="0" smtClean="0"/>
              <a:t/>
            </a:r>
            <a:br>
              <a:rPr lang="en-US" dirty="0" smtClean="0"/>
            </a:br>
            <a:endParaRPr lang="en-US" dirty="0" smtClean="0"/>
          </a:p>
          <a:p>
            <a:pPr marL="0" indent="0">
              <a:buNone/>
            </a:pPr>
            <a:r>
              <a:rPr lang="en-US" dirty="0">
                <a:hlinkClick r:id="rId3"/>
              </a:rPr>
              <a:t>http://</a:t>
            </a:r>
            <a:r>
              <a:rPr lang="en-US" dirty="0" smtClean="0">
                <a:hlinkClick r:id="rId3"/>
              </a:rPr>
              <a:t>www.inside-r.org/packages/cran/e1071/docs/naiveBayes</a:t>
            </a:r>
            <a:endParaRPr lang="en-US" dirty="0" smtClean="0"/>
          </a:p>
          <a:p>
            <a:pPr marL="0" indent="0">
              <a:buNone/>
            </a:pPr>
            <a:r>
              <a:rPr lang="en-US" dirty="0" smtClean="0">
                <a:hlinkClick r:id="rId4"/>
              </a:rPr>
              <a:t/>
            </a:r>
            <a:br>
              <a:rPr lang="en-US" dirty="0" smtClean="0">
                <a:hlinkClick r:id="rId4"/>
              </a:rPr>
            </a:br>
            <a:r>
              <a:rPr lang="en-US" dirty="0" smtClean="0">
                <a:hlinkClick r:id="rId4"/>
              </a:rPr>
              <a:t>https</a:t>
            </a:r>
            <a:r>
              <a:rPr lang="en-US" dirty="0">
                <a:hlinkClick r:id="rId4"/>
              </a:rPr>
              <a:t>://</a:t>
            </a:r>
            <a:r>
              <a:rPr lang="en-US" dirty="0" smtClean="0">
                <a:hlinkClick r:id="rId4"/>
              </a:rPr>
              <a:t>en.wikibooks.org/wiki/Data_Mining_Algorithms_In_R/Classification/Na%C3%AFve_Bayes</a:t>
            </a:r>
            <a:endParaRPr lang="en-US" dirty="0" smtClean="0"/>
          </a:p>
          <a:p>
            <a:pPr marL="0" indent="0">
              <a:buNone/>
            </a:pPr>
            <a:r>
              <a:rPr lang="en-US" dirty="0" smtClean="0">
                <a:hlinkClick r:id="rId5"/>
              </a:rPr>
              <a:t/>
            </a:r>
            <a:br>
              <a:rPr lang="en-US" dirty="0" smtClean="0">
                <a:hlinkClick r:id="rId5"/>
              </a:rPr>
            </a:br>
            <a:r>
              <a:rPr lang="en-US" dirty="0" smtClean="0">
                <a:hlinkClick r:id="rId5"/>
              </a:rPr>
              <a:t>http</a:t>
            </a:r>
            <a:r>
              <a:rPr lang="en-US" dirty="0">
                <a:hlinkClick r:id="rId5"/>
              </a:rPr>
              <a:t>://www.cs.upc.edu/~</a:t>
            </a:r>
            <a:r>
              <a:rPr lang="en-US" dirty="0" smtClean="0">
                <a:hlinkClick r:id="rId5"/>
              </a:rPr>
              <a:t>belanche/Docencia/mineria/English-september-2008/Practical-work/Labo-NBayes-kNN.R</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274485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Support Vector Machines (SVM)</a:t>
            </a:r>
            <a:endParaRPr lang="en-US" u="sng" dirty="0"/>
          </a:p>
        </p:txBody>
      </p:sp>
      <p:sp>
        <p:nvSpPr>
          <p:cNvPr id="3" name="Content Placeholder 2"/>
          <p:cNvSpPr>
            <a:spLocks noGrp="1"/>
          </p:cNvSpPr>
          <p:nvPr>
            <p:ph idx="1"/>
          </p:nvPr>
        </p:nvSpPr>
        <p:spPr>
          <a:xfrm>
            <a:off x="838200" y="1825625"/>
            <a:ext cx="10515600" cy="4588054"/>
          </a:xfrm>
        </p:spPr>
        <p:txBody>
          <a:bodyPr>
            <a:normAutofit fontScale="62500" lnSpcReduction="20000"/>
          </a:bodyPr>
          <a:lstStyle/>
          <a:p>
            <a:r>
              <a:rPr lang="en-US" dirty="0" smtClean="0"/>
              <a:t>Support Vector Machines were originally designed for binary classification (much like logistic regression problems).  </a:t>
            </a:r>
          </a:p>
          <a:p>
            <a:endParaRPr lang="en-US" dirty="0" smtClean="0"/>
          </a:p>
          <a:p>
            <a:r>
              <a:rPr lang="en-US" dirty="0" smtClean="0"/>
              <a:t>Since the original design of SVM, there have been updates to the packages in R to use similar mathematical logic for classifying beyond two groups as well as for prediction of numeric response variables.  These are specified in the last link below.</a:t>
            </a:r>
          </a:p>
          <a:p>
            <a:endParaRPr lang="en-US" dirty="0"/>
          </a:p>
          <a:p>
            <a:r>
              <a:rPr lang="en-US" dirty="0" smtClean="0"/>
              <a:t>Support Vector Machines work similar to the techniques of LDA and QDA, but are even more flexible in their ability to separate groups. This is shown in the first link below.  </a:t>
            </a:r>
          </a:p>
          <a:p>
            <a:endParaRPr lang="en-US" dirty="0"/>
          </a:p>
          <a:p>
            <a:r>
              <a:rPr lang="en-US" dirty="0" smtClean="0"/>
              <a:t>The mathematics behind SVM is a bit rigorous, but for those interested, it is provided in the second link below.</a:t>
            </a:r>
          </a:p>
          <a:p>
            <a:endParaRPr lang="en-US" dirty="0" smtClean="0"/>
          </a:p>
          <a:p>
            <a:r>
              <a:rPr lang="en-US" dirty="0">
                <a:hlinkClick r:id="rId2"/>
              </a:rPr>
              <a:t>https://</a:t>
            </a:r>
            <a:r>
              <a:rPr lang="en-US" dirty="0" smtClean="0">
                <a:hlinkClick r:id="rId2"/>
              </a:rPr>
              <a:t>www.youtube.com/watch?v=9NrALgHFwTo</a:t>
            </a:r>
            <a:endParaRPr lang="en-US" dirty="0" smtClean="0"/>
          </a:p>
          <a:p>
            <a:r>
              <a:rPr lang="en-US" dirty="0" smtClean="0">
                <a:hlinkClick r:id="rId3"/>
              </a:rPr>
              <a:t>https</a:t>
            </a:r>
            <a:r>
              <a:rPr lang="en-US" dirty="0">
                <a:hlinkClick r:id="rId3"/>
              </a:rPr>
              <a:t>://</a:t>
            </a:r>
            <a:r>
              <a:rPr lang="en-US" dirty="0" smtClean="0">
                <a:hlinkClick r:id="rId3"/>
              </a:rPr>
              <a:t>www.youtube.com/watch?v=1NxnPkZM9bc</a:t>
            </a:r>
            <a:endParaRPr lang="en-US" dirty="0" smtClean="0"/>
          </a:p>
          <a:p>
            <a:r>
              <a:rPr lang="en-US" dirty="0">
                <a:hlinkClick r:id="rId4"/>
              </a:rPr>
              <a:t>http://</a:t>
            </a:r>
            <a:r>
              <a:rPr lang="en-US" dirty="0" smtClean="0">
                <a:hlinkClick r:id="rId4"/>
              </a:rPr>
              <a:t>cran.r-project.org/web/packages/e1071/vignettes/svmdoc.pdf</a:t>
            </a:r>
            <a:endParaRPr lang="en-US" dirty="0" smtClean="0"/>
          </a:p>
          <a:p>
            <a:endParaRPr lang="en-US" dirty="0" smtClean="0"/>
          </a:p>
          <a:p>
            <a:endParaRPr lang="en-US" dirty="0"/>
          </a:p>
        </p:txBody>
      </p:sp>
    </p:spTree>
    <p:extLst>
      <p:ext uri="{BB962C8B-B14F-4D97-AF65-F5344CB8AC3E}">
        <p14:creationId xmlns:p14="http://schemas.microsoft.com/office/powerpoint/2010/main" val="1846179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Support Vector Machines (SVM)</a:t>
            </a:r>
            <a:endParaRPr lang="en-US" u="sng" dirty="0"/>
          </a:p>
        </p:txBody>
      </p:sp>
      <p:sp>
        <p:nvSpPr>
          <p:cNvPr id="3" name="Content Placeholder 2"/>
          <p:cNvSpPr>
            <a:spLocks noGrp="1"/>
          </p:cNvSpPr>
          <p:nvPr>
            <p:ph idx="1"/>
          </p:nvPr>
        </p:nvSpPr>
        <p:spPr/>
        <p:txBody>
          <a:bodyPr>
            <a:normAutofit/>
          </a:bodyPr>
          <a:lstStyle/>
          <a:p>
            <a:pPr marL="0" indent="0">
              <a:buNone/>
            </a:pPr>
            <a:r>
              <a:rPr lang="en-US" b="1" u="sng" dirty="0" smtClean="0"/>
              <a:t>General Motivation</a:t>
            </a:r>
          </a:p>
          <a:p>
            <a:pPr marL="0" indent="0">
              <a:buNone/>
            </a:pPr>
            <a:endParaRPr lang="en-US" dirty="0" smtClean="0"/>
          </a:p>
          <a:p>
            <a:pPr marL="0" indent="0">
              <a:buNone/>
            </a:pPr>
            <a:r>
              <a:rPr lang="en-US" dirty="0" smtClean="0"/>
              <a:t>We want to split groups using a ‘</a:t>
            </a:r>
            <a:r>
              <a:rPr lang="en-US" dirty="0" err="1" smtClean="0"/>
              <a:t>hyperplane</a:t>
            </a:r>
            <a:r>
              <a:rPr lang="en-US" dirty="0" smtClean="0"/>
              <a:t>.’  This is also often called a linear classifier.  The best </a:t>
            </a:r>
            <a:r>
              <a:rPr lang="en-US" dirty="0" err="1" smtClean="0"/>
              <a:t>hyperplane</a:t>
            </a:r>
            <a:r>
              <a:rPr lang="en-US" dirty="0" smtClean="0"/>
              <a:t> is the one that represents the largest separation between the two groups you are hoping to divide. We choose the </a:t>
            </a:r>
            <a:r>
              <a:rPr lang="en-US" dirty="0" err="1" smtClean="0"/>
              <a:t>hyperplane</a:t>
            </a:r>
            <a:r>
              <a:rPr lang="en-US" dirty="0"/>
              <a:t> </a:t>
            </a:r>
            <a:r>
              <a:rPr lang="en-US" dirty="0" smtClean="0"/>
              <a:t>such that the distance to the nearest point is maximized.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701167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Machine Learning and Modeling Notes</a:t>
            </a:r>
            <a:endParaRPr lang="en-US" u="sng" dirty="0"/>
          </a:p>
        </p:txBody>
      </p:sp>
      <p:sp>
        <p:nvSpPr>
          <p:cNvPr id="3" name="Content Placeholder 2"/>
          <p:cNvSpPr>
            <a:spLocks noGrp="1"/>
          </p:cNvSpPr>
          <p:nvPr>
            <p:ph idx="1"/>
          </p:nvPr>
        </p:nvSpPr>
        <p:spPr/>
        <p:txBody>
          <a:bodyPr/>
          <a:lstStyle/>
          <a:p>
            <a:r>
              <a:rPr lang="en-US" dirty="0" smtClean="0"/>
              <a:t>It has been shown that a simple model (only the most useful predictors chosen) along with bagging, cv, and/or boosting algorithms will perform much better than a method with multiple predictors.</a:t>
            </a:r>
          </a:p>
          <a:p>
            <a:endParaRPr lang="en-US" dirty="0"/>
          </a:p>
          <a:p>
            <a:r>
              <a:rPr lang="en-US" dirty="0" smtClean="0"/>
              <a:t>Use what you know about the subject matter in terms of potential interactions and how classes may be determined to produce a model that makes sense. This model will likely perform better on new data.</a:t>
            </a:r>
          </a:p>
          <a:p>
            <a:endParaRPr lang="en-US" dirty="0"/>
          </a:p>
          <a:p>
            <a:r>
              <a:rPr lang="en-US" dirty="0" smtClean="0"/>
              <a:t>Often we can get insight from our model that is intuitive in hindsight.</a:t>
            </a:r>
          </a:p>
          <a:p>
            <a:endParaRPr lang="en-US" dirty="0"/>
          </a:p>
        </p:txBody>
      </p:sp>
    </p:spTree>
    <p:extLst>
      <p:ext uri="{BB962C8B-B14F-4D97-AF65-F5344CB8AC3E}">
        <p14:creationId xmlns:p14="http://schemas.microsoft.com/office/powerpoint/2010/main" val="4131889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712866" y="2025539"/>
            <a:ext cx="1695987" cy="1367307"/>
          </a:xfrm>
          <a:prstGeom prst="rect">
            <a:avLst/>
          </a:prstGeom>
        </p:spPr>
      </p:pic>
      <p:sp>
        <p:nvSpPr>
          <p:cNvPr id="2" name="Title 1"/>
          <p:cNvSpPr>
            <a:spLocks noGrp="1"/>
          </p:cNvSpPr>
          <p:nvPr>
            <p:ph type="title"/>
          </p:nvPr>
        </p:nvSpPr>
        <p:spPr/>
        <p:txBody>
          <a:bodyPr/>
          <a:lstStyle/>
          <a:p>
            <a:r>
              <a:rPr lang="en-US" u="sng" dirty="0" smtClean="0"/>
              <a:t>Recommendation Engines, Supervised and Unsupervised Learning Methods</a:t>
            </a:r>
            <a:endParaRPr lang="en-US" u="sng" dirty="0"/>
          </a:p>
        </p:txBody>
      </p:sp>
      <p:graphicFrame>
        <p:nvGraphicFramePr>
          <p:cNvPr id="6" name="Table 5"/>
          <p:cNvGraphicFramePr>
            <a:graphicFrameLocks noGrp="1"/>
          </p:cNvGraphicFramePr>
          <p:nvPr>
            <p:extLst>
              <p:ext uri="{D42A27DB-BD31-4B8C-83A1-F6EECF244321}">
                <p14:modId xmlns:p14="http://schemas.microsoft.com/office/powerpoint/2010/main" val="2923169357"/>
              </p:ext>
            </p:extLst>
          </p:nvPr>
        </p:nvGraphicFramePr>
        <p:xfrm>
          <a:off x="6639378" y="4531749"/>
          <a:ext cx="2828925" cy="1438278"/>
        </p:xfrm>
        <a:graphic>
          <a:graphicData uri="http://schemas.openxmlformats.org/drawingml/2006/table">
            <a:tbl>
              <a:tblPr>
                <a:tableStyleId>{BC89EF96-8CEA-46FF-86C4-4CE0E7609802}</a:tableStyleId>
              </a:tblPr>
              <a:tblGrid>
                <a:gridCol w="1164852"/>
                <a:gridCol w="1664073"/>
              </a:tblGrid>
              <a:tr h="233866">
                <a:tc gridSpan="2">
                  <a:txBody>
                    <a:bodyPr/>
                    <a:lstStyle/>
                    <a:p>
                      <a:pPr algn="l" fontAlgn="b"/>
                      <a:r>
                        <a:rPr lang="en-US" sz="1100" u="none" strike="noStrike" dirty="0">
                          <a:effectLst/>
                        </a:rPr>
                        <a:t>Unsupervised Learning</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r>
              <a:tr h="233866">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Response</a:t>
                      </a:r>
                      <a:r>
                        <a:rPr lang="en-US" sz="1100" u="none" strike="noStrike" dirty="0" smtClean="0">
                          <a:effectLst/>
                        </a:rPr>
                        <a:t>: None</a:t>
                      </a:r>
                      <a:endParaRPr lang="en-US" sz="1100" b="0" i="0" u="none" strike="noStrike" dirty="0">
                        <a:solidFill>
                          <a:srgbClr val="000000"/>
                        </a:solidFill>
                        <a:effectLst/>
                        <a:latin typeface="Calibri" panose="020F0502020204030204" pitchFamily="34" charset="0"/>
                      </a:endParaRPr>
                    </a:p>
                  </a:txBody>
                  <a:tcPr marL="9525" marR="9525" marT="9525" marB="0" anchor="b"/>
                </a:tc>
              </a:tr>
              <a:tr h="245560">
                <a:tc>
                  <a:txBody>
                    <a:bodyPr/>
                    <a:lstStyle/>
                    <a:p>
                      <a:pPr algn="l" fontAlgn="b"/>
                      <a:r>
                        <a:rPr lang="en-US" sz="1100" u="none" strike="noStrike" dirty="0">
                          <a:effectLst/>
                        </a:rPr>
                        <a:t>Variables are: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r>
              <a:tr h="233866">
                <a:tc>
                  <a:txBody>
                    <a:bodyPr/>
                    <a:lstStyle/>
                    <a:p>
                      <a:pPr algn="l" fontAlgn="b"/>
                      <a:r>
                        <a:rPr lang="en-US" sz="1100" u="none" strike="noStrike" dirty="0">
                          <a:effectLst/>
                        </a:rPr>
                        <a:t>Quantitative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PCA/Factor</a:t>
                      </a:r>
                      <a:r>
                        <a:rPr lang="en-US" sz="1100" u="none" strike="noStrike" baseline="0" dirty="0" smtClean="0">
                          <a:effectLst/>
                        </a:rPr>
                        <a:t> Analysis</a:t>
                      </a:r>
                      <a:endParaRPr lang="en-US" sz="1100" b="0" i="0" u="none" strike="noStrike" dirty="0">
                        <a:solidFill>
                          <a:srgbClr val="000000"/>
                        </a:solidFill>
                        <a:effectLst/>
                        <a:latin typeface="Calibri" panose="020F0502020204030204" pitchFamily="34" charset="0"/>
                      </a:endParaRPr>
                    </a:p>
                  </a:txBody>
                  <a:tcPr marL="9525" marR="9525" marT="9525" marB="0" anchor="b"/>
                </a:tc>
              </a:tr>
              <a:tr h="24556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Clustering - k-means</a:t>
                      </a:r>
                      <a:endParaRPr lang="en-US" sz="1100" b="0" i="0" u="none" strike="noStrike" dirty="0">
                        <a:solidFill>
                          <a:srgbClr val="000000"/>
                        </a:solidFill>
                        <a:effectLst/>
                        <a:latin typeface="Calibri" panose="020F0502020204030204" pitchFamily="34" charset="0"/>
                      </a:endParaRPr>
                    </a:p>
                  </a:txBody>
                  <a:tcPr marL="9525" marR="9525" marT="9525" marB="0" anchor="b"/>
                </a:tc>
              </a:tr>
              <a:tr h="245560">
                <a:tc>
                  <a:txBody>
                    <a:bodyPr/>
                    <a:lstStyle/>
                    <a:p>
                      <a:pPr algn="l" fontAlgn="b"/>
                      <a:r>
                        <a:rPr lang="en-US" sz="1100" u="none" strike="noStrike" dirty="0">
                          <a:effectLst/>
                        </a:rPr>
                        <a:t>Categorical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Clustering</a:t>
                      </a:r>
                      <a:r>
                        <a:rPr lang="en-US" sz="1100" u="none" strike="noStrike" baseline="0" dirty="0" smtClean="0">
                          <a:effectLst/>
                        </a:rPr>
                        <a:t> – k-means</a:t>
                      </a:r>
                      <a:endParaRPr lang="en-US" sz="1100" u="none" strike="noStrike" dirty="0" smtClean="0">
                        <a:effectLst/>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50428778"/>
              </p:ext>
            </p:extLst>
          </p:nvPr>
        </p:nvGraphicFramePr>
        <p:xfrm>
          <a:off x="1609431" y="2669952"/>
          <a:ext cx="3568700" cy="2009775"/>
        </p:xfrm>
        <a:graphic>
          <a:graphicData uri="http://schemas.openxmlformats.org/drawingml/2006/table">
            <a:tbl>
              <a:tblPr>
                <a:tableStyleId>{BDBED569-4797-4DF1-A0F4-6AAB3CD982D8}</a:tableStyleId>
              </a:tblPr>
              <a:tblGrid>
                <a:gridCol w="935114"/>
                <a:gridCol w="1335877"/>
                <a:gridCol w="1297709"/>
              </a:tblGrid>
              <a:tr h="190500">
                <a:tc gridSpan="2">
                  <a:txBody>
                    <a:bodyPr/>
                    <a:lstStyle/>
                    <a:p>
                      <a:pPr algn="l" fontAlgn="b"/>
                      <a:r>
                        <a:rPr lang="en-US" sz="1100" u="none" strike="noStrike" dirty="0">
                          <a:effectLst/>
                        </a:rPr>
                        <a:t>Supervised Learning</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100" u="none" strike="noStrike" dirty="0">
                          <a:effectLst/>
                        </a:rPr>
                        <a:t>Response variable is:</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hMerge="1">
                  <a:txBody>
                    <a:bodyPr/>
                    <a:lstStyle/>
                    <a:p>
                      <a:endParaRPr lang="en-US"/>
                    </a:p>
                  </a:txBody>
                  <a:tcPr/>
                </a:tc>
              </a:tr>
              <a:tr h="200025">
                <a:tc>
                  <a:txBody>
                    <a:bodyPr/>
                    <a:lstStyle/>
                    <a:p>
                      <a:pPr algn="l" fontAlgn="b"/>
                      <a:r>
                        <a:rPr lang="en-US" sz="1100" u="none" strike="noStrike" dirty="0">
                          <a:effectLst/>
                        </a:rPr>
                        <a:t>Predictors are:</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5">
                        <a:lumMod val="20000"/>
                        <a:lumOff val="80000"/>
                      </a:schemeClr>
                    </a:solidFill>
                  </a:tcPr>
                </a:tc>
                <a:tc>
                  <a:txBody>
                    <a:bodyPr/>
                    <a:lstStyle/>
                    <a:p>
                      <a:pPr algn="l" fontAlgn="b"/>
                      <a:r>
                        <a:rPr lang="en-US" sz="1100" u="none" strike="noStrike" dirty="0">
                          <a:effectLst/>
                        </a:rPr>
                        <a:t>Categorical</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1100" u="none" strike="noStrike" dirty="0">
                          <a:effectLst/>
                        </a:rPr>
                        <a:t>Quantitative</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r>
              <a:tr h="161925">
                <a:tc rowSpan="3">
                  <a:txBody>
                    <a:bodyPr/>
                    <a:lstStyle/>
                    <a:p>
                      <a:pPr algn="l" fontAlgn="t"/>
                      <a:r>
                        <a:rPr lang="en-US" sz="1100" u="none" strike="noStrike" dirty="0">
                          <a:effectLst/>
                        </a:rPr>
                        <a:t>Categorical</a:t>
                      </a:r>
                      <a:endParaRPr lang="en-US" sz="1100" b="0" i="0" u="none" strike="noStrike" dirty="0">
                        <a:solidFill>
                          <a:srgbClr val="000000"/>
                        </a:solidFill>
                        <a:effectLst/>
                        <a:latin typeface="Calibri" panose="020F0502020204030204" pitchFamily="34" charset="0"/>
                      </a:endParaRPr>
                    </a:p>
                  </a:txBody>
                  <a:tcPr marL="9525" marR="9525" marT="9525" marB="0">
                    <a:solidFill>
                      <a:schemeClr val="accent5">
                        <a:lumMod val="20000"/>
                        <a:lumOff val="80000"/>
                      </a:schemeClr>
                    </a:solidFill>
                  </a:tcPr>
                </a:tc>
                <a:tc>
                  <a:txBody>
                    <a:bodyPr/>
                    <a:lstStyle/>
                    <a:p>
                      <a:pPr algn="l" fontAlgn="b"/>
                      <a:r>
                        <a:rPr lang="en-US" sz="1100" u="none" strike="noStrike">
                          <a:effectLst/>
                        </a:rPr>
                        <a:t>Logistic Regression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Regression</a:t>
                      </a:r>
                      <a:endParaRPr lang="en-US" sz="1100" b="0" i="0" u="none" strike="noStrike">
                        <a:solidFill>
                          <a:srgbClr val="000000"/>
                        </a:solidFill>
                        <a:effectLst/>
                        <a:latin typeface="Calibri" panose="020F0502020204030204" pitchFamily="34" charset="0"/>
                      </a:endParaRPr>
                    </a:p>
                  </a:txBody>
                  <a:tcPr marL="9525" marR="9525" marT="9525" marB="0" anchor="b"/>
                </a:tc>
              </a:tr>
              <a:tr h="180975">
                <a:tc vMerge="1">
                  <a:txBody>
                    <a:bodyPr/>
                    <a:lstStyle/>
                    <a:p>
                      <a:endParaRPr lang="en-US"/>
                    </a:p>
                  </a:txBody>
                  <a:tcPr/>
                </a:tc>
                <a:tc>
                  <a:txBody>
                    <a:bodyPr/>
                    <a:lstStyle/>
                    <a:p>
                      <a:pPr algn="l" fontAlgn="b"/>
                      <a:r>
                        <a:rPr lang="en-US" sz="1100" u="none" strike="noStrike">
                          <a:effectLst/>
                        </a:rPr>
                        <a:t>Classification Trees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Regression Trees</a:t>
                      </a:r>
                      <a:endParaRPr lang="en-US" sz="1100" b="0" i="0" u="none" strike="noStrike" dirty="0">
                        <a:solidFill>
                          <a:srgbClr val="000000"/>
                        </a:solidFill>
                        <a:effectLst/>
                        <a:latin typeface="Calibri" panose="020F0502020204030204" pitchFamily="34" charset="0"/>
                      </a:endParaRPr>
                    </a:p>
                  </a:txBody>
                  <a:tcPr marL="9525" marR="9525" marT="9525" marB="0" anchor="b"/>
                </a:tc>
              </a:tr>
              <a:tr h="200025">
                <a:tc vMerge="1">
                  <a:txBody>
                    <a:bodyPr/>
                    <a:lstStyle/>
                    <a:p>
                      <a:endParaRPr lang="en-US"/>
                    </a:p>
                  </a:txBody>
                  <a:tcPr/>
                </a:tc>
                <a:tc>
                  <a:txBody>
                    <a:bodyPr/>
                    <a:lstStyle/>
                    <a:p>
                      <a:pPr algn="l" fontAlgn="b"/>
                      <a:r>
                        <a:rPr lang="en-US" sz="1100" u="none" strike="noStrike" dirty="0" err="1" smtClean="0">
                          <a:effectLst/>
                        </a:rPr>
                        <a:t>kNN</a:t>
                      </a:r>
                      <a:r>
                        <a:rPr lang="en-US" sz="1100" u="none" strike="noStrike" dirty="0" smtClean="0">
                          <a:effectLst/>
                        </a:rPr>
                        <a:t>, SVM,</a:t>
                      </a:r>
                    </a:p>
                    <a:p>
                      <a:pPr algn="l" fontAlgn="b"/>
                      <a:r>
                        <a:rPr lang="en-US" sz="1100" b="0" i="0" u="none" strike="noStrike" dirty="0" smtClean="0">
                          <a:solidFill>
                            <a:srgbClr val="000000"/>
                          </a:solidFill>
                          <a:effectLst/>
                          <a:latin typeface="Calibri" panose="020F0502020204030204" pitchFamily="34" charset="0"/>
                        </a:rPr>
                        <a:t>Neural Networks, NB</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Neural </a:t>
                      </a:r>
                      <a:r>
                        <a:rPr lang="en-US" sz="1100" u="none" strike="noStrike" dirty="0" smtClean="0">
                          <a:effectLst/>
                        </a:rPr>
                        <a:t>Networks</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rowSpan="3">
                  <a:txBody>
                    <a:bodyPr/>
                    <a:lstStyle/>
                    <a:p>
                      <a:pPr algn="l" fontAlgn="t"/>
                      <a:r>
                        <a:rPr lang="en-US" sz="1100" u="none" strike="noStrike" dirty="0">
                          <a:effectLst/>
                        </a:rPr>
                        <a:t>Quantitative</a:t>
                      </a:r>
                      <a:endParaRPr lang="en-US" sz="1100" b="0" i="0" u="none" strike="noStrike" dirty="0">
                        <a:solidFill>
                          <a:srgbClr val="000000"/>
                        </a:solidFill>
                        <a:effectLst/>
                        <a:latin typeface="Calibri" panose="020F0502020204030204" pitchFamily="34" charset="0"/>
                      </a:endParaRPr>
                    </a:p>
                  </a:txBody>
                  <a:tcPr marL="9525" marR="9525" marT="9525" marB="0">
                    <a:solidFill>
                      <a:schemeClr val="accent5">
                        <a:lumMod val="20000"/>
                        <a:lumOff val="80000"/>
                      </a:schemeClr>
                    </a:solidFill>
                  </a:tcPr>
                </a:tc>
                <a:tc>
                  <a:txBody>
                    <a:bodyPr/>
                    <a:lstStyle/>
                    <a:p>
                      <a:pPr algn="l" fontAlgn="b"/>
                      <a:r>
                        <a:rPr lang="en-US" sz="1100" u="none" strike="noStrike" dirty="0">
                          <a:effectLst/>
                        </a:rPr>
                        <a:t>Logistic Regression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Regression</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vMerge="1">
                  <a:txBody>
                    <a:bodyPr/>
                    <a:lstStyle/>
                    <a:p>
                      <a:endParaRPr lang="en-US"/>
                    </a:p>
                  </a:txBody>
                  <a:tcPr/>
                </a:tc>
                <a:tc>
                  <a:txBody>
                    <a:bodyPr/>
                    <a:lstStyle/>
                    <a:p>
                      <a:pPr algn="l" fontAlgn="b"/>
                      <a:r>
                        <a:rPr lang="en-US" sz="1100" u="none" strike="noStrike" dirty="0">
                          <a:effectLst/>
                        </a:rPr>
                        <a:t>Classification Trees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Regression Trees</a:t>
                      </a:r>
                      <a:endParaRPr lang="en-US" sz="1100" b="0" i="0" u="none" strike="noStrike" dirty="0">
                        <a:solidFill>
                          <a:srgbClr val="000000"/>
                        </a:solidFill>
                        <a:effectLst/>
                        <a:latin typeface="Calibri" panose="020F0502020204030204" pitchFamily="34" charset="0"/>
                      </a:endParaRPr>
                    </a:p>
                  </a:txBody>
                  <a:tcPr marL="9525" marR="9525" marT="9525" marB="0" anchor="b"/>
                </a:tc>
              </a:tr>
              <a:tr h="200025">
                <a:tc vMerge="1">
                  <a:txBody>
                    <a:bodyPr/>
                    <a:lstStyle/>
                    <a:p>
                      <a:endParaRPr lang="en-US"/>
                    </a:p>
                  </a:txBody>
                  <a:tcPr/>
                </a:tc>
                <a:tc>
                  <a:txBody>
                    <a:bodyPr/>
                    <a:lstStyle/>
                    <a:p>
                      <a:pPr algn="l" fontAlgn="b"/>
                      <a:r>
                        <a:rPr lang="en-US" sz="1100" u="none" strike="noStrike" dirty="0" err="1" smtClean="0">
                          <a:effectLst/>
                        </a:rPr>
                        <a:t>kNN</a:t>
                      </a:r>
                      <a:r>
                        <a:rPr lang="en-US" sz="1100" u="none" strike="noStrike" dirty="0" smtClean="0">
                          <a:effectLst/>
                        </a:rPr>
                        <a:t>, LDA,</a:t>
                      </a:r>
                      <a:r>
                        <a:rPr lang="en-US" sz="1100" u="none" strike="noStrike" baseline="0" dirty="0" smtClean="0">
                          <a:effectLst/>
                        </a:rPr>
                        <a:t> QDA,</a:t>
                      </a:r>
                      <a:r>
                        <a:rPr lang="en-US" sz="1100" u="none" strike="noStrike" dirty="0" smtClean="0">
                          <a:effectLst/>
                        </a:rPr>
                        <a:t> SVM,</a:t>
                      </a:r>
                      <a:endParaRPr lang="en-US" sz="1100" u="none" strike="noStrike" baseline="0" dirty="0" smtClean="0">
                        <a:effectLst/>
                      </a:endParaRPr>
                    </a:p>
                    <a:p>
                      <a:pPr algn="l" fontAlgn="b"/>
                      <a:r>
                        <a:rPr lang="en-US" sz="1100" b="0" i="0" u="none" strike="noStrike" baseline="0" dirty="0" smtClean="0">
                          <a:solidFill>
                            <a:srgbClr val="000000"/>
                          </a:solidFill>
                          <a:effectLst/>
                          <a:latin typeface="Calibri" panose="020F0502020204030204" pitchFamily="34" charset="0"/>
                        </a:rPr>
                        <a:t>Neural Networks, NB</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Neural </a:t>
                      </a:r>
                      <a:r>
                        <a:rPr lang="en-US" sz="1100" u="none" strike="noStrike" dirty="0" smtClean="0">
                          <a:effectLst/>
                        </a:rPr>
                        <a:t>Networks</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8" name="TextBox 7"/>
          <p:cNvSpPr txBox="1"/>
          <p:nvPr/>
        </p:nvSpPr>
        <p:spPr>
          <a:xfrm>
            <a:off x="2273428" y="2300620"/>
            <a:ext cx="2078326" cy="369332"/>
          </a:xfrm>
          <a:prstGeom prst="rect">
            <a:avLst/>
          </a:prstGeom>
          <a:noFill/>
        </p:spPr>
        <p:txBody>
          <a:bodyPr wrap="none" rtlCol="0">
            <a:spAutoFit/>
          </a:bodyPr>
          <a:lstStyle/>
          <a:p>
            <a:r>
              <a:rPr lang="en-US" u="sng" dirty="0" smtClean="0"/>
              <a:t>Supervised Learning</a:t>
            </a:r>
            <a:endParaRPr lang="en-US" u="sng" dirty="0"/>
          </a:p>
        </p:txBody>
      </p:sp>
      <p:sp>
        <p:nvSpPr>
          <p:cNvPr id="9" name="Rectangle 8"/>
          <p:cNvSpPr/>
          <p:nvPr/>
        </p:nvSpPr>
        <p:spPr>
          <a:xfrm>
            <a:off x="6381266" y="3876338"/>
            <a:ext cx="2331600" cy="369332"/>
          </a:xfrm>
          <a:prstGeom prst="rect">
            <a:avLst/>
          </a:prstGeom>
        </p:spPr>
        <p:txBody>
          <a:bodyPr wrap="none">
            <a:spAutoFit/>
          </a:bodyPr>
          <a:lstStyle/>
          <a:p>
            <a:r>
              <a:rPr lang="en-US" u="sng" dirty="0" smtClean="0"/>
              <a:t>Unsupervised </a:t>
            </a:r>
            <a:r>
              <a:rPr lang="en-US" u="sng" dirty="0"/>
              <a:t>Learning</a:t>
            </a:r>
          </a:p>
        </p:txBody>
      </p:sp>
      <p:graphicFrame>
        <p:nvGraphicFramePr>
          <p:cNvPr id="10" name="Content Placeholder 5"/>
          <p:cNvGraphicFramePr>
            <a:graphicFrameLocks noGrp="1"/>
          </p:cNvGraphicFramePr>
          <p:nvPr>
            <p:ph idx="1"/>
            <p:extLst>
              <p:ext uri="{D42A27DB-BD31-4B8C-83A1-F6EECF244321}">
                <p14:modId xmlns:p14="http://schemas.microsoft.com/office/powerpoint/2010/main" val="2721112024"/>
              </p:ext>
            </p:extLst>
          </p:nvPr>
        </p:nvGraphicFramePr>
        <p:xfrm>
          <a:off x="567744" y="4547215"/>
          <a:ext cx="4909457" cy="2042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Content Placeholder 17"/>
          <p:cNvGraphicFramePr>
            <a:graphicFrameLocks/>
          </p:cNvGraphicFramePr>
          <p:nvPr>
            <p:extLst>
              <p:ext uri="{D42A27DB-BD31-4B8C-83A1-F6EECF244321}">
                <p14:modId xmlns:p14="http://schemas.microsoft.com/office/powerpoint/2010/main" val="2234482360"/>
              </p:ext>
            </p:extLst>
          </p:nvPr>
        </p:nvGraphicFramePr>
        <p:xfrm>
          <a:off x="8161323" y="3659559"/>
          <a:ext cx="3192477" cy="184791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772403922"/>
              </p:ext>
            </p:extLst>
          </p:nvPr>
        </p:nvGraphicFramePr>
        <p:xfrm>
          <a:off x="6431169" y="2684879"/>
          <a:ext cx="2828925" cy="997137"/>
        </p:xfrm>
        <a:graphic>
          <a:graphicData uri="http://schemas.openxmlformats.org/drawingml/2006/table">
            <a:tbl>
              <a:tblPr>
                <a:tableStyleId>{BC89EF96-8CEA-46FF-86C4-4CE0E7609802}</a:tableStyleId>
              </a:tblPr>
              <a:tblGrid>
                <a:gridCol w="1363564"/>
                <a:gridCol w="1465361"/>
              </a:tblGrid>
              <a:tr h="233866">
                <a:tc gridSpan="2">
                  <a:txBody>
                    <a:bodyPr/>
                    <a:lstStyle/>
                    <a:p>
                      <a:pPr algn="l" fontAlgn="b"/>
                      <a:r>
                        <a:rPr lang="en-US" sz="1100" u="none" strike="noStrike" dirty="0" smtClean="0">
                          <a:effectLst/>
                        </a:rPr>
                        <a:t>Recommendation Engines</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r>
              <a:tr h="233866">
                <a:tc>
                  <a:txBody>
                    <a:bodyPr/>
                    <a:lstStyle/>
                    <a:p>
                      <a:pPr algn="l" fontAlgn="b"/>
                      <a:r>
                        <a:rPr lang="en-US" sz="1100" b="0" i="0" u="none" strike="noStrike" dirty="0" smtClean="0">
                          <a:solidFill>
                            <a:srgbClr val="000000"/>
                          </a:solidFill>
                          <a:effectLst/>
                          <a:latin typeface="Calibri" panose="020F0502020204030204" pitchFamily="34" charset="0"/>
                        </a:rPr>
                        <a:t>Recommendation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endParaRPr lang="en-US"/>
                    </a:p>
                  </a:txBody>
                  <a:tcPr marL="9525" marR="9525" marT="9525" marB="0" anchor="b"/>
                </a:tc>
              </a:tr>
              <a:tr h="245560">
                <a:tc>
                  <a:txBody>
                    <a:bodyPr/>
                    <a:lstStyle/>
                    <a:p>
                      <a:pPr algn="l" fontAlgn="b"/>
                      <a:r>
                        <a:rPr lang="en-US" sz="1100" b="0" i="0" u="none" strike="noStrike" dirty="0" smtClean="0">
                          <a:solidFill>
                            <a:srgbClr val="000000"/>
                          </a:solidFill>
                          <a:effectLst/>
                          <a:latin typeface="Calibri" panose="020F0502020204030204" pitchFamily="34" charset="0"/>
                        </a:rPr>
                        <a:t>Based on Association</a:t>
                      </a:r>
                      <a:r>
                        <a:rPr lang="en-US" sz="1100" b="0" i="0" u="none" strike="noStrike" baseline="0" dirty="0" smtClean="0">
                          <a:solidFill>
                            <a:srgbClr val="000000"/>
                          </a:solidFill>
                          <a:effectLst/>
                          <a:latin typeface="Calibri" panose="020F0502020204030204" pitchFamily="34" charset="0"/>
                        </a:rPr>
                        <a:t>:</a:t>
                      </a:r>
                    </a:p>
                  </a:txBody>
                  <a:tcPr marL="9525" marR="9525" marT="9525" marB="0" anchor="b"/>
                </a:tc>
                <a:tc>
                  <a:txBody>
                    <a:bodyPr/>
                    <a:lstStyle/>
                    <a:p>
                      <a:pPr algn="l" fontAlgn="b"/>
                      <a:r>
                        <a:rPr lang="en-US" sz="1100" u="none" strike="noStrike" dirty="0" smtClean="0">
                          <a:effectLst/>
                        </a:rPr>
                        <a:t>MBA/Affinity</a:t>
                      </a:r>
                      <a:r>
                        <a:rPr lang="en-US" sz="1100" u="none" strike="noStrike" baseline="0" dirty="0" smtClean="0">
                          <a:effectLst/>
                        </a:rPr>
                        <a:t> Analysis</a:t>
                      </a:r>
                      <a:endParaRPr lang="en-US" sz="1100" b="0" i="0" u="none" strike="noStrike" dirty="0">
                        <a:solidFill>
                          <a:srgbClr val="000000"/>
                        </a:solidFill>
                        <a:effectLst/>
                        <a:latin typeface="Calibri" panose="020F0502020204030204" pitchFamily="34" charset="0"/>
                      </a:endParaRPr>
                    </a:p>
                  </a:txBody>
                  <a:tcPr marL="9525" marR="9525" marT="9525" marB="0" anchor="b"/>
                </a:tc>
              </a:tr>
              <a:tr h="233866">
                <a:tc>
                  <a:txBody>
                    <a:bodyPr/>
                    <a:lstStyle/>
                    <a:p>
                      <a:pPr algn="l" fontAlgn="b"/>
                      <a:r>
                        <a:rPr lang="en-US" sz="1100" b="0" i="0" u="none" strike="noStrike" dirty="0" smtClean="0">
                          <a:solidFill>
                            <a:srgbClr val="000000"/>
                          </a:solidFill>
                          <a:effectLst/>
                          <a:latin typeface="Calibri" panose="020F0502020204030204" pitchFamily="34" charset="0"/>
                        </a:rPr>
                        <a:t>Based on Ratings: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u="none" strike="noStrike" dirty="0" smtClean="0">
                          <a:effectLst/>
                        </a:rPr>
                        <a:t>Collaborative</a:t>
                      </a:r>
                      <a:r>
                        <a:rPr lang="en-US" sz="1100" u="none" strike="noStrike" baseline="0" dirty="0" smtClean="0">
                          <a:effectLst/>
                        </a:rPr>
                        <a:t> Filtering</a:t>
                      </a:r>
                      <a:endParaRPr lang="en-US" sz="1100" b="0" i="0" u="none" strike="noStrike" dirty="0" smtClean="0">
                        <a:solidFill>
                          <a:srgbClr val="000000"/>
                        </a:solidFill>
                        <a:effectLst/>
                        <a:latin typeface="Calibri" panose="020F0502020204030204" pitchFamily="34" charset="0"/>
                      </a:endParaRPr>
                    </a:p>
                  </a:txBody>
                  <a:tcPr marL="9525" marR="9525" marT="9525" marB="0" anchor="b"/>
                </a:tc>
              </a:tr>
            </a:tbl>
          </a:graphicData>
        </a:graphic>
      </p:graphicFrame>
      <p:sp>
        <p:nvSpPr>
          <p:cNvPr id="13" name="Rectangle 12"/>
          <p:cNvSpPr/>
          <p:nvPr/>
        </p:nvSpPr>
        <p:spPr>
          <a:xfrm>
            <a:off x="5915480" y="2236223"/>
            <a:ext cx="2624373" cy="369332"/>
          </a:xfrm>
          <a:prstGeom prst="rect">
            <a:avLst/>
          </a:prstGeom>
        </p:spPr>
        <p:txBody>
          <a:bodyPr wrap="none">
            <a:spAutoFit/>
          </a:bodyPr>
          <a:lstStyle/>
          <a:p>
            <a:r>
              <a:rPr lang="en-US" u="sng" dirty="0" smtClean="0"/>
              <a:t>Recommendation Engines</a:t>
            </a:r>
            <a:endParaRPr lang="en-US" u="sng" dirty="0"/>
          </a:p>
        </p:txBody>
      </p:sp>
    </p:spTree>
    <p:extLst>
      <p:ext uri="{BB962C8B-B14F-4D97-AF65-F5344CB8AC3E}">
        <p14:creationId xmlns:p14="http://schemas.microsoft.com/office/powerpoint/2010/main" val="18643481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Unsupervised Techniques</a:t>
            </a:r>
            <a:endParaRPr lang="en-US" b="1" u="sng"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08068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K-means</a:t>
            </a:r>
            <a:endParaRPr lang="en-US" u="sng" dirty="0"/>
          </a:p>
        </p:txBody>
      </p:sp>
      <p:sp>
        <p:nvSpPr>
          <p:cNvPr id="3" name="Content Placeholder 2"/>
          <p:cNvSpPr>
            <a:spLocks noGrp="1"/>
          </p:cNvSpPr>
          <p:nvPr>
            <p:ph idx="1"/>
          </p:nvPr>
        </p:nvSpPr>
        <p:spPr/>
        <p:txBody>
          <a:bodyPr>
            <a:normAutofit fontScale="92500" lnSpcReduction="20000"/>
          </a:bodyPr>
          <a:lstStyle/>
          <a:p>
            <a:r>
              <a:rPr lang="en-US" dirty="0" smtClean="0"/>
              <a:t>Note that k-means and k-nearest neighbor algorithms are different! </a:t>
            </a:r>
            <a:r>
              <a:rPr lang="en-US" dirty="0" err="1" smtClean="0"/>
              <a:t>Knn</a:t>
            </a:r>
            <a:r>
              <a:rPr lang="en-US" dirty="0" smtClean="0"/>
              <a:t> is a supervised learning technique.  K-means is an unsupervised technique.  The goal of each is different.</a:t>
            </a:r>
          </a:p>
          <a:p>
            <a:endParaRPr lang="en-US" dirty="0"/>
          </a:p>
          <a:p>
            <a:r>
              <a:rPr lang="en-US" dirty="0" smtClean="0"/>
              <a:t>The k-means technique takes ‘k’ centers and clusters points that are closest to each center at the end of the algorithm together.  </a:t>
            </a:r>
          </a:p>
          <a:p>
            <a:r>
              <a:rPr lang="en-US" dirty="0" smtClean="0"/>
              <a:t>The algorithm:</a:t>
            </a:r>
          </a:p>
          <a:p>
            <a:pPr lvl="1"/>
            <a:r>
              <a:rPr lang="en-US" dirty="0" smtClean="0"/>
              <a:t>Randomly choose a spot for each of your ‘k’ centers.</a:t>
            </a:r>
            <a:endParaRPr lang="en-US" dirty="0"/>
          </a:p>
          <a:p>
            <a:pPr lvl="1"/>
            <a:r>
              <a:rPr lang="en-US" dirty="0" smtClean="0"/>
              <a:t>Measure the distance from each center to each point. </a:t>
            </a:r>
            <a:endParaRPr lang="en-US" dirty="0"/>
          </a:p>
          <a:p>
            <a:pPr lvl="1"/>
            <a:r>
              <a:rPr lang="en-US" dirty="0" smtClean="0"/>
              <a:t>Assign each point to the closest center.</a:t>
            </a:r>
          </a:p>
          <a:p>
            <a:pPr lvl="1"/>
            <a:r>
              <a:rPr lang="en-US" dirty="0" smtClean="0"/>
              <a:t>Calculate a new center for the group.</a:t>
            </a:r>
          </a:p>
          <a:p>
            <a:pPr lvl="1"/>
            <a:r>
              <a:rPr lang="en-US" dirty="0" smtClean="0"/>
              <a:t>Re-evaluate closest points (step 2).</a:t>
            </a:r>
          </a:p>
          <a:p>
            <a:pPr lvl="1"/>
            <a:r>
              <a:rPr lang="en-US" dirty="0" smtClean="0"/>
              <a:t>Repeat until convergence.</a:t>
            </a:r>
            <a:endParaRPr lang="en-US" dirty="0"/>
          </a:p>
        </p:txBody>
      </p:sp>
    </p:spTree>
    <p:extLst>
      <p:ext uri="{BB962C8B-B14F-4D97-AF65-F5344CB8AC3E}">
        <p14:creationId xmlns:p14="http://schemas.microsoft.com/office/powerpoint/2010/main" val="322587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K-means</a:t>
            </a:r>
            <a:endParaRPr lang="en-US" u="sng" dirty="0"/>
          </a:p>
        </p:txBody>
      </p:sp>
      <p:sp>
        <p:nvSpPr>
          <p:cNvPr id="4" name="Oval 2"/>
          <p:cNvSpPr>
            <a:spLocks noChangeArrowheads="1"/>
          </p:cNvSpPr>
          <p:nvPr/>
        </p:nvSpPr>
        <p:spPr bwMode="auto">
          <a:xfrm>
            <a:off x="5715000" y="50514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Oval 3"/>
          <p:cNvSpPr>
            <a:spLocks noChangeArrowheads="1"/>
          </p:cNvSpPr>
          <p:nvPr/>
        </p:nvSpPr>
        <p:spPr bwMode="auto">
          <a:xfrm>
            <a:off x="4953000" y="42132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Oval 4"/>
          <p:cNvSpPr>
            <a:spLocks noChangeArrowheads="1"/>
          </p:cNvSpPr>
          <p:nvPr/>
        </p:nvSpPr>
        <p:spPr bwMode="auto">
          <a:xfrm>
            <a:off x="5029200" y="2460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5"/>
          <p:cNvSpPr>
            <a:spLocks noChangeArrowheads="1"/>
          </p:cNvSpPr>
          <p:nvPr/>
        </p:nvSpPr>
        <p:spPr bwMode="auto">
          <a:xfrm>
            <a:off x="4648200" y="17748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6"/>
          <p:cNvSpPr>
            <a:spLocks noChangeArrowheads="1"/>
          </p:cNvSpPr>
          <p:nvPr/>
        </p:nvSpPr>
        <p:spPr bwMode="auto">
          <a:xfrm>
            <a:off x="5410200" y="19272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7"/>
          <p:cNvSpPr>
            <a:spLocks noChangeArrowheads="1"/>
          </p:cNvSpPr>
          <p:nvPr/>
        </p:nvSpPr>
        <p:spPr bwMode="auto">
          <a:xfrm>
            <a:off x="4572000" y="34512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8"/>
          <p:cNvSpPr>
            <a:spLocks noChangeArrowheads="1"/>
          </p:cNvSpPr>
          <p:nvPr/>
        </p:nvSpPr>
        <p:spPr bwMode="auto">
          <a:xfrm>
            <a:off x="9372600" y="42894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9"/>
          <p:cNvSpPr>
            <a:spLocks noChangeArrowheads="1"/>
          </p:cNvSpPr>
          <p:nvPr/>
        </p:nvSpPr>
        <p:spPr bwMode="auto">
          <a:xfrm>
            <a:off x="5029200" y="1317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0"/>
          <p:cNvSpPr>
            <a:spLocks noChangeArrowheads="1"/>
          </p:cNvSpPr>
          <p:nvPr/>
        </p:nvSpPr>
        <p:spPr bwMode="auto">
          <a:xfrm>
            <a:off x="4648200" y="50514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11"/>
          <p:cNvSpPr>
            <a:spLocks noChangeArrowheads="1"/>
          </p:cNvSpPr>
          <p:nvPr/>
        </p:nvSpPr>
        <p:spPr bwMode="auto">
          <a:xfrm>
            <a:off x="11049000" y="5889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2"/>
          <p:cNvSpPr>
            <a:spLocks noChangeArrowheads="1"/>
          </p:cNvSpPr>
          <p:nvPr/>
        </p:nvSpPr>
        <p:spPr bwMode="auto">
          <a:xfrm>
            <a:off x="9906000" y="5127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3"/>
          <p:cNvSpPr>
            <a:spLocks noChangeArrowheads="1"/>
          </p:cNvSpPr>
          <p:nvPr/>
        </p:nvSpPr>
        <p:spPr bwMode="auto">
          <a:xfrm>
            <a:off x="10287000" y="39084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14"/>
          <p:cNvSpPr>
            <a:spLocks noChangeArrowheads="1"/>
          </p:cNvSpPr>
          <p:nvPr/>
        </p:nvSpPr>
        <p:spPr bwMode="auto">
          <a:xfrm>
            <a:off x="8610600" y="4746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15"/>
          <p:cNvSpPr>
            <a:spLocks noChangeArrowheads="1"/>
          </p:cNvSpPr>
          <p:nvPr/>
        </p:nvSpPr>
        <p:spPr bwMode="auto">
          <a:xfrm>
            <a:off x="5791200" y="1317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17"/>
          <p:cNvSpPr>
            <a:spLocks noChangeArrowheads="1"/>
          </p:cNvSpPr>
          <p:nvPr/>
        </p:nvSpPr>
        <p:spPr bwMode="auto">
          <a:xfrm>
            <a:off x="4495800" y="936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18"/>
          <p:cNvSpPr>
            <a:spLocks noChangeArrowheads="1"/>
          </p:cNvSpPr>
          <p:nvPr/>
        </p:nvSpPr>
        <p:spPr bwMode="auto">
          <a:xfrm>
            <a:off x="4038600" y="11652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9"/>
          <p:cNvSpPr>
            <a:spLocks noChangeArrowheads="1"/>
          </p:cNvSpPr>
          <p:nvPr/>
        </p:nvSpPr>
        <p:spPr bwMode="auto">
          <a:xfrm>
            <a:off x="4419600" y="44418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82095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K-means</a:t>
            </a:r>
            <a:endParaRPr lang="en-US" u="sng" dirty="0"/>
          </a:p>
        </p:txBody>
      </p:sp>
      <p:sp>
        <p:nvSpPr>
          <p:cNvPr id="4" name="Oval 2"/>
          <p:cNvSpPr>
            <a:spLocks noChangeArrowheads="1"/>
          </p:cNvSpPr>
          <p:nvPr/>
        </p:nvSpPr>
        <p:spPr bwMode="auto">
          <a:xfrm>
            <a:off x="5715000" y="50514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Oval 3"/>
          <p:cNvSpPr>
            <a:spLocks noChangeArrowheads="1"/>
          </p:cNvSpPr>
          <p:nvPr/>
        </p:nvSpPr>
        <p:spPr bwMode="auto">
          <a:xfrm>
            <a:off x="4953000" y="42132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Oval 4"/>
          <p:cNvSpPr>
            <a:spLocks noChangeArrowheads="1"/>
          </p:cNvSpPr>
          <p:nvPr/>
        </p:nvSpPr>
        <p:spPr bwMode="auto">
          <a:xfrm>
            <a:off x="5029200" y="2460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5"/>
          <p:cNvSpPr>
            <a:spLocks noChangeArrowheads="1"/>
          </p:cNvSpPr>
          <p:nvPr/>
        </p:nvSpPr>
        <p:spPr bwMode="auto">
          <a:xfrm>
            <a:off x="4648200" y="17748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6"/>
          <p:cNvSpPr>
            <a:spLocks noChangeArrowheads="1"/>
          </p:cNvSpPr>
          <p:nvPr/>
        </p:nvSpPr>
        <p:spPr bwMode="auto">
          <a:xfrm>
            <a:off x="5410200" y="19272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7"/>
          <p:cNvSpPr>
            <a:spLocks noChangeArrowheads="1"/>
          </p:cNvSpPr>
          <p:nvPr/>
        </p:nvSpPr>
        <p:spPr bwMode="auto">
          <a:xfrm>
            <a:off x="4572000" y="34512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8"/>
          <p:cNvSpPr>
            <a:spLocks noChangeArrowheads="1"/>
          </p:cNvSpPr>
          <p:nvPr/>
        </p:nvSpPr>
        <p:spPr bwMode="auto">
          <a:xfrm>
            <a:off x="9372600" y="42894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9"/>
          <p:cNvSpPr>
            <a:spLocks noChangeArrowheads="1"/>
          </p:cNvSpPr>
          <p:nvPr/>
        </p:nvSpPr>
        <p:spPr bwMode="auto">
          <a:xfrm>
            <a:off x="5029200" y="1317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0"/>
          <p:cNvSpPr>
            <a:spLocks noChangeArrowheads="1"/>
          </p:cNvSpPr>
          <p:nvPr/>
        </p:nvSpPr>
        <p:spPr bwMode="auto">
          <a:xfrm>
            <a:off x="4648200" y="50514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11"/>
          <p:cNvSpPr>
            <a:spLocks noChangeArrowheads="1"/>
          </p:cNvSpPr>
          <p:nvPr/>
        </p:nvSpPr>
        <p:spPr bwMode="auto">
          <a:xfrm>
            <a:off x="11049000" y="5889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2"/>
          <p:cNvSpPr>
            <a:spLocks noChangeArrowheads="1"/>
          </p:cNvSpPr>
          <p:nvPr/>
        </p:nvSpPr>
        <p:spPr bwMode="auto">
          <a:xfrm>
            <a:off x="9906000" y="5127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3"/>
          <p:cNvSpPr>
            <a:spLocks noChangeArrowheads="1"/>
          </p:cNvSpPr>
          <p:nvPr/>
        </p:nvSpPr>
        <p:spPr bwMode="auto">
          <a:xfrm>
            <a:off x="10287000" y="39084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14"/>
          <p:cNvSpPr>
            <a:spLocks noChangeArrowheads="1"/>
          </p:cNvSpPr>
          <p:nvPr/>
        </p:nvSpPr>
        <p:spPr bwMode="auto">
          <a:xfrm>
            <a:off x="8610600" y="4746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15"/>
          <p:cNvSpPr>
            <a:spLocks noChangeArrowheads="1"/>
          </p:cNvSpPr>
          <p:nvPr/>
        </p:nvSpPr>
        <p:spPr bwMode="auto">
          <a:xfrm>
            <a:off x="5791200" y="1317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17"/>
          <p:cNvSpPr>
            <a:spLocks noChangeArrowheads="1"/>
          </p:cNvSpPr>
          <p:nvPr/>
        </p:nvSpPr>
        <p:spPr bwMode="auto">
          <a:xfrm>
            <a:off x="4495800" y="936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18"/>
          <p:cNvSpPr>
            <a:spLocks noChangeArrowheads="1"/>
          </p:cNvSpPr>
          <p:nvPr/>
        </p:nvSpPr>
        <p:spPr bwMode="auto">
          <a:xfrm>
            <a:off x="4038600" y="11652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9"/>
          <p:cNvSpPr>
            <a:spLocks noChangeArrowheads="1"/>
          </p:cNvSpPr>
          <p:nvPr/>
        </p:nvSpPr>
        <p:spPr bwMode="auto">
          <a:xfrm>
            <a:off x="4419600" y="44418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20"/>
          <p:cNvSpPr>
            <a:spLocks noChangeArrowheads="1"/>
          </p:cNvSpPr>
          <p:nvPr/>
        </p:nvSpPr>
        <p:spPr bwMode="auto">
          <a:xfrm>
            <a:off x="3539490" y="2609056"/>
            <a:ext cx="304800" cy="304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22" name="Oval 21"/>
          <p:cNvSpPr>
            <a:spLocks noChangeArrowheads="1"/>
          </p:cNvSpPr>
          <p:nvPr/>
        </p:nvSpPr>
        <p:spPr bwMode="auto">
          <a:xfrm>
            <a:off x="6393180" y="733742"/>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23" name="Oval 22"/>
          <p:cNvSpPr>
            <a:spLocks noChangeArrowheads="1"/>
          </p:cNvSpPr>
          <p:nvPr/>
        </p:nvSpPr>
        <p:spPr bwMode="auto">
          <a:xfrm>
            <a:off x="7871460" y="4079081"/>
            <a:ext cx="304800" cy="3048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Tree>
    <p:extLst>
      <p:ext uri="{BB962C8B-B14F-4D97-AF65-F5344CB8AC3E}">
        <p14:creationId xmlns:p14="http://schemas.microsoft.com/office/powerpoint/2010/main" val="3262879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K-means</a:t>
            </a:r>
            <a:endParaRPr lang="en-US" u="sng" dirty="0"/>
          </a:p>
        </p:txBody>
      </p:sp>
      <p:sp>
        <p:nvSpPr>
          <p:cNvPr id="4" name="Oval 2"/>
          <p:cNvSpPr>
            <a:spLocks noChangeArrowheads="1"/>
          </p:cNvSpPr>
          <p:nvPr/>
        </p:nvSpPr>
        <p:spPr bwMode="auto">
          <a:xfrm>
            <a:off x="5715000" y="50514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Oval 3"/>
          <p:cNvSpPr>
            <a:spLocks noChangeArrowheads="1"/>
          </p:cNvSpPr>
          <p:nvPr/>
        </p:nvSpPr>
        <p:spPr bwMode="auto">
          <a:xfrm>
            <a:off x="4953000" y="42132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Oval 4"/>
          <p:cNvSpPr>
            <a:spLocks noChangeArrowheads="1"/>
          </p:cNvSpPr>
          <p:nvPr/>
        </p:nvSpPr>
        <p:spPr bwMode="auto">
          <a:xfrm>
            <a:off x="5029200" y="2460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5"/>
          <p:cNvSpPr>
            <a:spLocks noChangeArrowheads="1"/>
          </p:cNvSpPr>
          <p:nvPr/>
        </p:nvSpPr>
        <p:spPr bwMode="auto">
          <a:xfrm>
            <a:off x="4648200" y="17748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6"/>
          <p:cNvSpPr>
            <a:spLocks noChangeArrowheads="1"/>
          </p:cNvSpPr>
          <p:nvPr/>
        </p:nvSpPr>
        <p:spPr bwMode="auto">
          <a:xfrm>
            <a:off x="5410200" y="19272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7"/>
          <p:cNvSpPr>
            <a:spLocks noChangeArrowheads="1"/>
          </p:cNvSpPr>
          <p:nvPr/>
        </p:nvSpPr>
        <p:spPr bwMode="auto">
          <a:xfrm>
            <a:off x="4572000" y="34512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8"/>
          <p:cNvSpPr>
            <a:spLocks noChangeArrowheads="1"/>
          </p:cNvSpPr>
          <p:nvPr/>
        </p:nvSpPr>
        <p:spPr bwMode="auto">
          <a:xfrm>
            <a:off x="9372600" y="42894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9"/>
          <p:cNvSpPr>
            <a:spLocks noChangeArrowheads="1"/>
          </p:cNvSpPr>
          <p:nvPr/>
        </p:nvSpPr>
        <p:spPr bwMode="auto">
          <a:xfrm>
            <a:off x="5029200" y="1317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0"/>
          <p:cNvSpPr>
            <a:spLocks noChangeArrowheads="1"/>
          </p:cNvSpPr>
          <p:nvPr/>
        </p:nvSpPr>
        <p:spPr bwMode="auto">
          <a:xfrm>
            <a:off x="4648200" y="50514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11"/>
          <p:cNvSpPr>
            <a:spLocks noChangeArrowheads="1"/>
          </p:cNvSpPr>
          <p:nvPr/>
        </p:nvSpPr>
        <p:spPr bwMode="auto">
          <a:xfrm>
            <a:off x="11049000" y="5889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2"/>
          <p:cNvSpPr>
            <a:spLocks noChangeArrowheads="1"/>
          </p:cNvSpPr>
          <p:nvPr/>
        </p:nvSpPr>
        <p:spPr bwMode="auto">
          <a:xfrm>
            <a:off x="9906000" y="5127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3"/>
          <p:cNvSpPr>
            <a:spLocks noChangeArrowheads="1"/>
          </p:cNvSpPr>
          <p:nvPr/>
        </p:nvSpPr>
        <p:spPr bwMode="auto">
          <a:xfrm>
            <a:off x="10287000" y="39084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14"/>
          <p:cNvSpPr>
            <a:spLocks noChangeArrowheads="1"/>
          </p:cNvSpPr>
          <p:nvPr/>
        </p:nvSpPr>
        <p:spPr bwMode="auto">
          <a:xfrm>
            <a:off x="8610600" y="4746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15"/>
          <p:cNvSpPr>
            <a:spLocks noChangeArrowheads="1"/>
          </p:cNvSpPr>
          <p:nvPr/>
        </p:nvSpPr>
        <p:spPr bwMode="auto">
          <a:xfrm>
            <a:off x="5791200" y="1317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17"/>
          <p:cNvSpPr>
            <a:spLocks noChangeArrowheads="1"/>
          </p:cNvSpPr>
          <p:nvPr/>
        </p:nvSpPr>
        <p:spPr bwMode="auto">
          <a:xfrm>
            <a:off x="4495800" y="936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18"/>
          <p:cNvSpPr>
            <a:spLocks noChangeArrowheads="1"/>
          </p:cNvSpPr>
          <p:nvPr/>
        </p:nvSpPr>
        <p:spPr bwMode="auto">
          <a:xfrm>
            <a:off x="4038600" y="11652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9"/>
          <p:cNvSpPr>
            <a:spLocks noChangeArrowheads="1"/>
          </p:cNvSpPr>
          <p:nvPr/>
        </p:nvSpPr>
        <p:spPr bwMode="auto">
          <a:xfrm>
            <a:off x="4419600" y="44418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20"/>
          <p:cNvSpPr>
            <a:spLocks noChangeArrowheads="1"/>
          </p:cNvSpPr>
          <p:nvPr/>
        </p:nvSpPr>
        <p:spPr bwMode="auto">
          <a:xfrm>
            <a:off x="3539490" y="2609056"/>
            <a:ext cx="304800" cy="304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22" name="Oval 21"/>
          <p:cNvSpPr>
            <a:spLocks noChangeArrowheads="1"/>
          </p:cNvSpPr>
          <p:nvPr/>
        </p:nvSpPr>
        <p:spPr bwMode="auto">
          <a:xfrm>
            <a:off x="6393180" y="733742"/>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23" name="Oval 22"/>
          <p:cNvSpPr>
            <a:spLocks noChangeArrowheads="1"/>
          </p:cNvSpPr>
          <p:nvPr/>
        </p:nvSpPr>
        <p:spPr bwMode="auto">
          <a:xfrm>
            <a:off x="7871460" y="4079081"/>
            <a:ext cx="304800" cy="3048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25" name="Oval 24"/>
          <p:cNvSpPr>
            <a:spLocks noChangeArrowheads="1"/>
          </p:cNvSpPr>
          <p:nvPr/>
        </p:nvSpPr>
        <p:spPr bwMode="auto">
          <a:xfrm>
            <a:off x="4564380" y="3453924"/>
            <a:ext cx="304800" cy="304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26" name="Oval 25"/>
          <p:cNvSpPr>
            <a:spLocks noChangeArrowheads="1"/>
          </p:cNvSpPr>
          <p:nvPr/>
        </p:nvSpPr>
        <p:spPr bwMode="auto">
          <a:xfrm>
            <a:off x="4419600" y="4441190"/>
            <a:ext cx="304800" cy="304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27" name="Oval 26"/>
          <p:cNvSpPr>
            <a:spLocks noChangeArrowheads="1"/>
          </p:cNvSpPr>
          <p:nvPr/>
        </p:nvSpPr>
        <p:spPr bwMode="auto">
          <a:xfrm>
            <a:off x="5029200" y="2460625"/>
            <a:ext cx="304800" cy="304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28" name="Oval 27"/>
          <p:cNvSpPr>
            <a:spLocks noChangeArrowheads="1"/>
          </p:cNvSpPr>
          <p:nvPr/>
        </p:nvSpPr>
        <p:spPr bwMode="auto">
          <a:xfrm>
            <a:off x="4945743" y="4200684"/>
            <a:ext cx="304800" cy="304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29" name="Oval 28"/>
          <p:cNvSpPr>
            <a:spLocks noChangeArrowheads="1"/>
          </p:cNvSpPr>
          <p:nvPr/>
        </p:nvSpPr>
        <p:spPr bwMode="auto">
          <a:xfrm>
            <a:off x="4640943" y="5062640"/>
            <a:ext cx="304800" cy="304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31" name="Oval 30"/>
          <p:cNvSpPr>
            <a:spLocks noChangeArrowheads="1"/>
          </p:cNvSpPr>
          <p:nvPr/>
        </p:nvSpPr>
        <p:spPr bwMode="auto">
          <a:xfrm>
            <a:off x="5715000" y="5051425"/>
            <a:ext cx="304800" cy="3048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32" name="Oval 31"/>
          <p:cNvSpPr>
            <a:spLocks noChangeArrowheads="1"/>
          </p:cNvSpPr>
          <p:nvPr/>
        </p:nvSpPr>
        <p:spPr bwMode="auto">
          <a:xfrm>
            <a:off x="10287000" y="3895884"/>
            <a:ext cx="304800" cy="3048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33" name="Oval 32"/>
          <p:cNvSpPr>
            <a:spLocks noChangeArrowheads="1"/>
          </p:cNvSpPr>
          <p:nvPr/>
        </p:nvSpPr>
        <p:spPr bwMode="auto">
          <a:xfrm>
            <a:off x="9372600" y="4289425"/>
            <a:ext cx="304800" cy="3048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34" name="Oval 33"/>
          <p:cNvSpPr>
            <a:spLocks noChangeArrowheads="1"/>
          </p:cNvSpPr>
          <p:nvPr/>
        </p:nvSpPr>
        <p:spPr bwMode="auto">
          <a:xfrm>
            <a:off x="11055439" y="5889625"/>
            <a:ext cx="304800" cy="3048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35" name="Oval 34"/>
          <p:cNvSpPr>
            <a:spLocks noChangeArrowheads="1"/>
          </p:cNvSpPr>
          <p:nvPr/>
        </p:nvSpPr>
        <p:spPr bwMode="auto">
          <a:xfrm>
            <a:off x="9906000" y="5127625"/>
            <a:ext cx="304800" cy="3048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36" name="Oval 35"/>
          <p:cNvSpPr>
            <a:spLocks noChangeArrowheads="1"/>
          </p:cNvSpPr>
          <p:nvPr/>
        </p:nvSpPr>
        <p:spPr bwMode="auto">
          <a:xfrm>
            <a:off x="8610600" y="4745990"/>
            <a:ext cx="304800" cy="3048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37" name="Oval 36"/>
          <p:cNvSpPr>
            <a:spLocks noChangeArrowheads="1"/>
          </p:cNvSpPr>
          <p:nvPr/>
        </p:nvSpPr>
        <p:spPr bwMode="auto">
          <a:xfrm>
            <a:off x="4495800" y="936625"/>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39" name="Oval 38"/>
          <p:cNvSpPr>
            <a:spLocks noChangeArrowheads="1"/>
          </p:cNvSpPr>
          <p:nvPr/>
        </p:nvSpPr>
        <p:spPr bwMode="auto">
          <a:xfrm>
            <a:off x="5791200" y="1317625"/>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40" name="Oval 39"/>
          <p:cNvSpPr>
            <a:spLocks noChangeArrowheads="1"/>
          </p:cNvSpPr>
          <p:nvPr/>
        </p:nvSpPr>
        <p:spPr bwMode="auto">
          <a:xfrm>
            <a:off x="5029200" y="1317625"/>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41" name="Oval 40"/>
          <p:cNvSpPr>
            <a:spLocks noChangeArrowheads="1"/>
          </p:cNvSpPr>
          <p:nvPr/>
        </p:nvSpPr>
        <p:spPr bwMode="auto">
          <a:xfrm>
            <a:off x="5402580" y="1921827"/>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42" name="Oval 41"/>
          <p:cNvSpPr>
            <a:spLocks noChangeArrowheads="1"/>
          </p:cNvSpPr>
          <p:nvPr/>
        </p:nvSpPr>
        <p:spPr bwMode="auto">
          <a:xfrm>
            <a:off x="4648200" y="1762284"/>
            <a:ext cx="304800" cy="304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43" name="Oval 42"/>
          <p:cNvSpPr>
            <a:spLocks noChangeArrowheads="1"/>
          </p:cNvSpPr>
          <p:nvPr/>
        </p:nvSpPr>
        <p:spPr bwMode="auto">
          <a:xfrm>
            <a:off x="4038600" y="1165225"/>
            <a:ext cx="304800" cy="304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Tree>
    <p:extLst>
      <p:ext uri="{BB962C8B-B14F-4D97-AF65-F5344CB8AC3E}">
        <p14:creationId xmlns:p14="http://schemas.microsoft.com/office/powerpoint/2010/main" val="2634740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940" y="2356961"/>
            <a:ext cx="10515600" cy="1325563"/>
          </a:xfrm>
        </p:spPr>
        <p:txBody>
          <a:bodyPr>
            <a:normAutofit fontScale="90000"/>
          </a:bodyPr>
          <a:lstStyle/>
          <a:p>
            <a:r>
              <a:rPr lang="en-US" u="sng" dirty="0" smtClean="0"/>
              <a:t>K-means</a:t>
            </a:r>
            <a:br>
              <a:rPr lang="en-US" u="sng" dirty="0" smtClean="0"/>
            </a:br>
            <a:r>
              <a:rPr lang="en-US" u="sng" dirty="0"/>
              <a:t/>
            </a:r>
            <a:br>
              <a:rPr lang="en-US" u="sng" dirty="0"/>
            </a:br>
            <a:r>
              <a:rPr lang="en-US" u="sng" dirty="0" smtClean="0"/>
              <a:t/>
            </a:r>
            <a:br>
              <a:rPr lang="en-US" u="sng" dirty="0" smtClean="0"/>
            </a:br>
            <a:r>
              <a:rPr lang="en-US" u="sng" dirty="0"/>
              <a:t/>
            </a:r>
            <a:br>
              <a:rPr lang="en-US" u="sng" dirty="0"/>
            </a:br>
            <a:r>
              <a:rPr lang="en-US" u="sng" dirty="0" smtClean="0"/>
              <a:t/>
            </a:r>
            <a:br>
              <a:rPr lang="en-US" u="sng" dirty="0" smtClean="0"/>
            </a:br>
            <a:r>
              <a:rPr lang="en-US" u="sng" dirty="0"/>
              <a:t/>
            </a:r>
            <a:br>
              <a:rPr lang="en-US" u="sng" dirty="0"/>
            </a:br>
            <a:r>
              <a:rPr lang="en-US" u="sng" dirty="0" smtClean="0"/>
              <a:t/>
            </a:r>
            <a:br>
              <a:rPr lang="en-US" u="sng" dirty="0" smtClean="0"/>
            </a:br>
            <a:r>
              <a:rPr lang="en-US" u="sng" dirty="0"/>
              <a:t/>
            </a:r>
            <a:br>
              <a:rPr lang="en-US" u="sng" dirty="0"/>
            </a:br>
            <a:r>
              <a:rPr lang="en-US" dirty="0" smtClean="0"/>
              <a:t>Eventually….</a:t>
            </a:r>
            <a:endParaRPr lang="en-US" u="sng" dirty="0"/>
          </a:p>
        </p:txBody>
      </p:sp>
      <p:sp>
        <p:nvSpPr>
          <p:cNvPr id="4" name="Oval 2"/>
          <p:cNvSpPr>
            <a:spLocks noChangeArrowheads="1"/>
          </p:cNvSpPr>
          <p:nvPr/>
        </p:nvSpPr>
        <p:spPr bwMode="auto">
          <a:xfrm>
            <a:off x="5715000" y="50514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Oval 3"/>
          <p:cNvSpPr>
            <a:spLocks noChangeArrowheads="1"/>
          </p:cNvSpPr>
          <p:nvPr/>
        </p:nvSpPr>
        <p:spPr bwMode="auto">
          <a:xfrm>
            <a:off x="4953000" y="42132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5"/>
          <p:cNvSpPr>
            <a:spLocks noChangeArrowheads="1"/>
          </p:cNvSpPr>
          <p:nvPr/>
        </p:nvSpPr>
        <p:spPr bwMode="auto">
          <a:xfrm>
            <a:off x="4648200" y="17748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6"/>
          <p:cNvSpPr>
            <a:spLocks noChangeArrowheads="1"/>
          </p:cNvSpPr>
          <p:nvPr/>
        </p:nvSpPr>
        <p:spPr bwMode="auto">
          <a:xfrm>
            <a:off x="5410200" y="19272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7"/>
          <p:cNvSpPr>
            <a:spLocks noChangeArrowheads="1"/>
          </p:cNvSpPr>
          <p:nvPr/>
        </p:nvSpPr>
        <p:spPr bwMode="auto">
          <a:xfrm>
            <a:off x="4572000" y="34512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8"/>
          <p:cNvSpPr>
            <a:spLocks noChangeArrowheads="1"/>
          </p:cNvSpPr>
          <p:nvPr/>
        </p:nvSpPr>
        <p:spPr bwMode="auto">
          <a:xfrm>
            <a:off x="9372600" y="42894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9"/>
          <p:cNvSpPr>
            <a:spLocks noChangeArrowheads="1"/>
          </p:cNvSpPr>
          <p:nvPr/>
        </p:nvSpPr>
        <p:spPr bwMode="auto">
          <a:xfrm>
            <a:off x="5029200" y="1317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0"/>
          <p:cNvSpPr>
            <a:spLocks noChangeArrowheads="1"/>
          </p:cNvSpPr>
          <p:nvPr/>
        </p:nvSpPr>
        <p:spPr bwMode="auto">
          <a:xfrm>
            <a:off x="4648200" y="50514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11"/>
          <p:cNvSpPr>
            <a:spLocks noChangeArrowheads="1"/>
          </p:cNvSpPr>
          <p:nvPr/>
        </p:nvSpPr>
        <p:spPr bwMode="auto">
          <a:xfrm>
            <a:off x="11049000" y="5889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2"/>
          <p:cNvSpPr>
            <a:spLocks noChangeArrowheads="1"/>
          </p:cNvSpPr>
          <p:nvPr/>
        </p:nvSpPr>
        <p:spPr bwMode="auto">
          <a:xfrm>
            <a:off x="9906000" y="5127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3"/>
          <p:cNvSpPr>
            <a:spLocks noChangeArrowheads="1"/>
          </p:cNvSpPr>
          <p:nvPr/>
        </p:nvSpPr>
        <p:spPr bwMode="auto">
          <a:xfrm>
            <a:off x="10287000" y="39084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14"/>
          <p:cNvSpPr>
            <a:spLocks noChangeArrowheads="1"/>
          </p:cNvSpPr>
          <p:nvPr/>
        </p:nvSpPr>
        <p:spPr bwMode="auto">
          <a:xfrm>
            <a:off x="8610600" y="4746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15"/>
          <p:cNvSpPr>
            <a:spLocks noChangeArrowheads="1"/>
          </p:cNvSpPr>
          <p:nvPr/>
        </p:nvSpPr>
        <p:spPr bwMode="auto">
          <a:xfrm>
            <a:off x="5791200" y="1317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17"/>
          <p:cNvSpPr>
            <a:spLocks noChangeArrowheads="1"/>
          </p:cNvSpPr>
          <p:nvPr/>
        </p:nvSpPr>
        <p:spPr bwMode="auto">
          <a:xfrm>
            <a:off x="4495800" y="9366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18"/>
          <p:cNvSpPr>
            <a:spLocks noChangeArrowheads="1"/>
          </p:cNvSpPr>
          <p:nvPr/>
        </p:nvSpPr>
        <p:spPr bwMode="auto">
          <a:xfrm>
            <a:off x="4038600" y="11652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9"/>
          <p:cNvSpPr>
            <a:spLocks noChangeArrowheads="1"/>
          </p:cNvSpPr>
          <p:nvPr/>
        </p:nvSpPr>
        <p:spPr bwMode="auto">
          <a:xfrm>
            <a:off x="4419600" y="4441825"/>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20"/>
          <p:cNvSpPr>
            <a:spLocks noChangeArrowheads="1"/>
          </p:cNvSpPr>
          <p:nvPr/>
        </p:nvSpPr>
        <p:spPr bwMode="auto">
          <a:xfrm>
            <a:off x="4038600" y="3786425"/>
            <a:ext cx="304800" cy="304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22" name="Oval 21"/>
          <p:cNvSpPr>
            <a:spLocks noChangeArrowheads="1"/>
          </p:cNvSpPr>
          <p:nvPr/>
        </p:nvSpPr>
        <p:spPr bwMode="auto">
          <a:xfrm>
            <a:off x="4046220" y="1165225"/>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23" name="Oval 22"/>
          <p:cNvSpPr>
            <a:spLocks noChangeArrowheads="1"/>
          </p:cNvSpPr>
          <p:nvPr/>
        </p:nvSpPr>
        <p:spPr bwMode="auto">
          <a:xfrm>
            <a:off x="10210800" y="4774247"/>
            <a:ext cx="304800" cy="3048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25" name="Oval 24"/>
          <p:cNvSpPr>
            <a:spLocks noChangeArrowheads="1"/>
          </p:cNvSpPr>
          <p:nvPr/>
        </p:nvSpPr>
        <p:spPr bwMode="auto">
          <a:xfrm>
            <a:off x="4572000" y="3451225"/>
            <a:ext cx="304800" cy="304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26" name="Oval 25"/>
          <p:cNvSpPr>
            <a:spLocks noChangeArrowheads="1"/>
          </p:cNvSpPr>
          <p:nvPr/>
        </p:nvSpPr>
        <p:spPr bwMode="auto">
          <a:xfrm>
            <a:off x="4419600" y="4441190"/>
            <a:ext cx="304800" cy="304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28" name="Oval 27"/>
          <p:cNvSpPr>
            <a:spLocks noChangeArrowheads="1"/>
          </p:cNvSpPr>
          <p:nvPr/>
        </p:nvSpPr>
        <p:spPr bwMode="auto">
          <a:xfrm>
            <a:off x="4956810" y="4200684"/>
            <a:ext cx="304800" cy="304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29" name="Oval 28"/>
          <p:cNvSpPr>
            <a:spLocks noChangeArrowheads="1"/>
          </p:cNvSpPr>
          <p:nvPr/>
        </p:nvSpPr>
        <p:spPr bwMode="auto">
          <a:xfrm>
            <a:off x="4648200" y="5050790"/>
            <a:ext cx="304800" cy="304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32" name="Oval 31"/>
          <p:cNvSpPr>
            <a:spLocks noChangeArrowheads="1"/>
          </p:cNvSpPr>
          <p:nvPr/>
        </p:nvSpPr>
        <p:spPr bwMode="auto">
          <a:xfrm>
            <a:off x="10287000" y="3895884"/>
            <a:ext cx="304800" cy="3048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33" name="Oval 32"/>
          <p:cNvSpPr>
            <a:spLocks noChangeArrowheads="1"/>
          </p:cNvSpPr>
          <p:nvPr/>
        </p:nvSpPr>
        <p:spPr bwMode="auto">
          <a:xfrm>
            <a:off x="9372600" y="4289425"/>
            <a:ext cx="304800" cy="3048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34" name="Oval 33"/>
          <p:cNvSpPr>
            <a:spLocks noChangeArrowheads="1"/>
          </p:cNvSpPr>
          <p:nvPr/>
        </p:nvSpPr>
        <p:spPr bwMode="auto">
          <a:xfrm>
            <a:off x="11049000" y="5889625"/>
            <a:ext cx="304800" cy="3048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35" name="Oval 34"/>
          <p:cNvSpPr>
            <a:spLocks noChangeArrowheads="1"/>
          </p:cNvSpPr>
          <p:nvPr/>
        </p:nvSpPr>
        <p:spPr bwMode="auto">
          <a:xfrm>
            <a:off x="9906000" y="5127625"/>
            <a:ext cx="304800" cy="3048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36" name="Oval 35"/>
          <p:cNvSpPr>
            <a:spLocks noChangeArrowheads="1"/>
          </p:cNvSpPr>
          <p:nvPr/>
        </p:nvSpPr>
        <p:spPr bwMode="auto">
          <a:xfrm>
            <a:off x="8610600" y="4774247"/>
            <a:ext cx="304800" cy="3048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37" name="Oval 36"/>
          <p:cNvSpPr>
            <a:spLocks noChangeArrowheads="1"/>
          </p:cNvSpPr>
          <p:nvPr/>
        </p:nvSpPr>
        <p:spPr bwMode="auto">
          <a:xfrm>
            <a:off x="4495800" y="936625"/>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39" name="Oval 38"/>
          <p:cNvSpPr>
            <a:spLocks noChangeArrowheads="1"/>
          </p:cNvSpPr>
          <p:nvPr/>
        </p:nvSpPr>
        <p:spPr bwMode="auto">
          <a:xfrm>
            <a:off x="5791200" y="1317625"/>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40" name="Oval 39"/>
          <p:cNvSpPr>
            <a:spLocks noChangeArrowheads="1"/>
          </p:cNvSpPr>
          <p:nvPr/>
        </p:nvSpPr>
        <p:spPr bwMode="auto">
          <a:xfrm>
            <a:off x="5013960" y="1317625"/>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41" name="Oval 40"/>
          <p:cNvSpPr>
            <a:spLocks noChangeArrowheads="1"/>
          </p:cNvSpPr>
          <p:nvPr/>
        </p:nvSpPr>
        <p:spPr bwMode="auto">
          <a:xfrm>
            <a:off x="5402580" y="1921827"/>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43" name="Oval 42"/>
          <p:cNvSpPr>
            <a:spLocks noChangeArrowheads="1"/>
          </p:cNvSpPr>
          <p:nvPr/>
        </p:nvSpPr>
        <p:spPr bwMode="auto">
          <a:xfrm>
            <a:off x="5715000" y="5060771"/>
            <a:ext cx="304800" cy="304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44" name="Oval 43"/>
          <p:cNvSpPr>
            <a:spLocks noChangeArrowheads="1"/>
          </p:cNvSpPr>
          <p:nvPr/>
        </p:nvSpPr>
        <p:spPr bwMode="auto">
          <a:xfrm>
            <a:off x="4655820" y="1787366"/>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
        <p:nvSpPr>
          <p:cNvPr id="45" name="Oval 44"/>
          <p:cNvSpPr>
            <a:spLocks noChangeArrowheads="1"/>
          </p:cNvSpPr>
          <p:nvPr/>
        </p:nvSpPr>
        <p:spPr bwMode="auto">
          <a:xfrm>
            <a:off x="5029200" y="2467383"/>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sz="3200" kern="1200">
                <a:solidFill>
                  <a:schemeClr val="accent2"/>
                </a:solidFill>
                <a:latin typeface="Arial" panose="020B0604020202020204" pitchFamily="34" charset="0"/>
                <a:ea typeface="+mn-ea"/>
                <a:cs typeface="+mn-cs"/>
              </a:defRPr>
            </a:lvl1pPr>
            <a:lvl2pPr marL="457200" algn="ctr" rtl="0" fontAlgn="base">
              <a:spcBef>
                <a:spcPct val="0"/>
              </a:spcBef>
              <a:spcAft>
                <a:spcPct val="0"/>
              </a:spcAft>
              <a:defRPr sz="3200" kern="1200">
                <a:solidFill>
                  <a:schemeClr val="accent2"/>
                </a:solidFill>
                <a:latin typeface="Arial" panose="020B0604020202020204" pitchFamily="34" charset="0"/>
                <a:ea typeface="+mn-ea"/>
                <a:cs typeface="+mn-cs"/>
              </a:defRPr>
            </a:lvl2pPr>
            <a:lvl3pPr marL="914400" algn="ctr" rtl="0" fontAlgn="base">
              <a:spcBef>
                <a:spcPct val="0"/>
              </a:spcBef>
              <a:spcAft>
                <a:spcPct val="0"/>
              </a:spcAft>
              <a:defRPr sz="3200" kern="1200">
                <a:solidFill>
                  <a:schemeClr val="accent2"/>
                </a:solidFill>
                <a:latin typeface="Arial" panose="020B0604020202020204" pitchFamily="34" charset="0"/>
                <a:ea typeface="+mn-ea"/>
                <a:cs typeface="+mn-cs"/>
              </a:defRPr>
            </a:lvl3pPr>
            <a:lvl4pPr marL="1371600" algn="ctr" rtl="0" fontAlgn="base">
              <a:spcBef>
                <a:spcPct val="0"/>
              </a:spcBef>
              <a:spcAft>
                <a:spcPct val="0"/>
              </a:spcAft>
              <a:defRPr sz="3200" kern="1200">
                <a:solidFill>
                  <a:schemeClr val="accent2"/>
                </a:solidFill>
                <a:latin typeface="Arial" panose="020B0604020202020204" pitchFamily="34" charset="0"/>
                <a:ea typeface="+mn-ea"/>
                <a:cs typeface="+mn-cs"/>
              </a:defRPr>
            </a:lvl4pPr>
            <a:lvl5pPr marL="1828800" algn="ctr" rtl="0" fontAlgn="base">
              <a:spcBef>
                <a:spcPct val="0"/>
              </a:spcBef>
              <a:spcAft>
                <a:spcPct val="0"/>
              </a:spcAft>
              <a:defRPr sz="3200" kern="1200">
                <a:solidFill>
                  <a:schemeClr val="accent2"/>
                </a:solidFill>
                <a:latin typeface="Arial" panose="020B0604020202020204" pitchFamily="34" charset="0"/>
                <a:ea typeface="+mn-ea"/>
                <a:cs typeface="+mn-cs"/>
              </a:defRPr>
            </a:lvl5pPr>
            <a:lvl6pPr marL="2286000" algn="l" defTabSz="914400" rtl="0" eaLnBrk="1" latinLnBrk="0" hangingPunct="1">
              <a:defRPr sz="3200" kern="1200">
                <a:solidFill>
                  <a:schemeClr val="accent2"/>
                </a:solidFill>
                <a:latin typeface="Arial" panose="020B0604020202020204" pitchFamily="34" charset="0"/>
                <a:ea typeface="+mn-ea"/>
                <a:cs typeface="+mn-cs"/>
              </a:defRPr>
            </a:lvl6pPr>
            <a:lvl7pPr marL="2743200" algn="l" defTabSz="914400" rtl="0" eaLnBrk="1" latinLnBrk="0" hangingPunct="1">
              <a:defRPr sz="3200" kern="1200">
                <a:solidFill>
                  <a:schemeClr val="accent2"/>
                </a:solidFill>
                <a:latin typeface="Arial" panose="020B0604020202020204" pitchFamily="34" charset="0"/>
                <a:ea typeface="+mn-ea"/>
                <a:cs typeface="+mn-cs"/>
              </a:defRPr>
            </a:lvl7pPr>
            <a:lvl8pPr marL="3200400" algn="l" defTabSz="914400" rtl="0" eaLnBrk="1" latinLnBrk="0" hangingPunct="1">
              <a:defRPr sz="3200" kern="1200">
                <a:solidFill>
                  <a:schemeClr val="accent2"/>
                </a:solidFill>
                <a:latin typeface="Arial" panose="020B0604020202020204" pitchFamily="34" charset="0"/>
                <a:ea typeface="+mn-ea"/>
                <a:cs typeface="+mn-cs"/>
              </a:defRPr>
            </a:lvl8pPr>
            <a:lvl9pPr marL="3657600" algn="l" defTabSz="914400" rtl="0" eaLnBrk="1" latinLnBrk="0" hangingPunct="1">
              <a:defRPr sz="3200" kern="1200">
                <a:solidFill>
                  <a:schemeClr val="accent2"/>
                </a:solidFill>
                <a:latin typeface="Arial" panose="020B0604020202020204" pitchFamily="34" charset="0"/>
                <a:ea typeface="+mn-ea"/>
                <a:cs typeface="+mn-cs"/>
              </a:defRPr>
            </a:lvl9pPr>
          </a:lstStyle>
          <a:p>
            <a:endParaRPr lang="en-US"/>
          </a:p>
        </p:txBody>
      </p:sp>
    </p:spTree>
    <p:extLst>
      <p:ext uri="{BB962C8B-B14F-4D97-AF65-F5344CB8AC3E}">
        <p14:creationId xmlns:p14="http://schemas.microsoft.com/office/powerpoint/2010/main" val="2529337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Principal Component </a:t>
            </a:r>
            <a:r>
              <a:rPr lang="en-US" b="1" u="sng" dirty="0" err="1" smtClean="0"/>
              <a:t>Analsysis</a:t>
            </a:r>
            <a:r>
              <a:rPr lang="en-US" b="1" u="sng" dirty="0" smtClean="0"/>
              <a:t> (PCA) and Factor Analysis</a:t>
            </a:r>
            <a:endParaRPr lang="en-US" b="1" u="sng" dirty="0"/>
          </a:p>
        </p:txBody>
      </p:sp>
      <p:sp>
        <p:nvSpPr>
          <p:cNvPr id="3" name="Content Placeholder 2"/>
          <p:cNvSpPr>
            <a:spLocks noGrp="1"/>
          </p:cNvSpPr>
          <p:nvPr>
            <p:ph idx="1"/>
          </p:nvPr>
        </p:nvSpPr>
        <p:spPr/>
        <p:txBody>
          <a:bodyPr/>
          <a:lstStyle/>
          <a:p>
            <a:r>
              <a:rPr lang="en-US" dirty="0"/>
              <a:t>In terms of a </a:t>
            </a:r>
            <a:r>
              <a:rPr lang="en-US" b="1" dirty="0"/>
              <a:t>simple rule of thumb</a:t>
            </a:r>
            <a:r>
              <a:rPr lang="en-US" dirty="0"/>
              <a:t>, I'd suggest that you:</a:t>
            </a:r>
          </a:p>
          <a:p>
            <a:r>
              <a:rPr lang="en-US" dirty="0"/>
              <a:t>Run factor analysis if you assume or wish to test a theoretical model of latent factors causing observed variables.</a:t>
            </a:r>
          </a:p>
          <a:p>
            <a:r>
              <a:rPr lang="en-US" dirty="0"/>
              <a:t>Run principal component analysis If you want to simply reduce your correlated observed variables to a smaller set of important independent composite variables.</a:t>
            </a:r>
          </a:p>
          <a:p>
            <a:endParaRPr lang="en-US" dirty="0"/>
          </a:p>
        </p:txBody>
      </p:sp>
    </p:spTree>
    <p:extLst>
      <p:ext uri="{BB962C8B-B14F-4D97-AF65-F5344CB8AC3E}">
        <p14:creationId xmlns:p14="http://schemas.microsoft.com/office/powerpoint/2010/main" val="7813109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Principal Component </a:t>
            </a:r>
            <a:r>
              <a:rPr lang="en-US" b="1" u="sng" dirty="0" err="1"/>
              <a:t>Analsysis</a:t>
            </a:r>
            <a:r>
              <a:rPr lang="en-US" b="1" u="sng" dirty="0"/>
              <a:t> (PCA) and Factor Analysis</a:t>
            </a:r>
            <a:endParaRPr lang="en-US" dirty="0"/>
          </a:p>
        </p:txBody>
      </p:sp>
      <p:sp>
        <p:nvSpPr>
          <p:cNvPr id="3" name="Content Placeholder 2"/>
          <p:cNvSpPr>
            <a:spLocks noGrp="1"/>
          </p:cNvSpPr>
          <p:nvPr>
            <p:ph idx="1"/>
          </p:nvPr>
        </p:nvSpPr>
        <p:spPr>
          <a:xfrm>
            <a:off x="838200" y="1825625"/>
            <a:ext cx="10515600" cy="4703964"/>
          </a:xfrm>
        </p:spPr>
        <p:txBody>
          <a:bodyPr>
            <a:normAutofit fontScale="77500" lnSpcReduction="20000"/>
          </a:bodyPr>
          <a:lstStyle/>
          <a:p>
            <a:r>
              <a:rPr lang="en-US" dirty="0"/>
              <a:t>Run factor analysis if you assume or wish to test a theoretical model of latent factors causing observed variables</a:t>
            </a:r>
            <a:r>
              <a:rPr lang="en-US" dirty="0" smtClean="0"/>
              <a:t>.</a:t>
            </a:r>
          </a:p>
          <a:p>
            <a:endParaRPr lang="en-US" dirty="0"/>
          </a:p>
          <a:p>
            <a:r>
              <a:rPr lang="en-US" dirty="0" smtClean="0"/>
              <a:t>What does this mean?</a:t>
            </a:r>
          </a:p>
          <a:p>
            <a:endParaRPr lang="en-US" dirty="0" smtClean="0"/>
          </a:p>
          <a:p>
            <a:r>
              <a:rPr lang="en-US" dirty="0" smtClean="0"/>
              <a:t>This type of modeling is frequently done in surveys where a researcher wants to narrow the number of questions to a smaller group of questions that are just as meaningful.</a:t>
            </a:r>
          </a:p>
          <a:p>
            <a:endParaRPr lang="en-US" dirty="0" smtClean="0"/>
          </a:p>
          <a:p>
            <a:r>
              <a:rPr lang="en-US" dirty="0" smtClean="0"/>
              <a:t>The researcher will show that certain questions are all linked to a single factor by observing the data collected from each question.</a:t>
            </a:r>
          </a:p>
          <a:p>
            <a:endParaRPr lang="en-US" dirty="0" smtClean="0"/>
          </a:p>
          <a:p>
            <a:r>
              <a:rPr lang="en-US" dirty="0" smtClean="0"/>
              <a:t>The researcher may then narrow the number of questions by only choosing 1 (or at least fewer) question(s) linked to that factor.  In many cases, you are solidifying that particular questions are related to underlying idea of the survey.</a:t>
            </a:r>
            <a:endParaRPr lang="en-US" dirty="0"/>
          </a:p>
        </p:txBody>
      </p:sp>
    </p:spTree>
    <p:extLst>
      <p:ext uri="{BB962C8B-B14F-4D97-AF65-F5344CB8AC3E}">
        <p14:creationId xmlns:p14="http://schemas.microsoft.com/office/powerpoint/2010/main" val="2446144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12326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Recommendation Engines</a:t>
            </a:r>
            <a:endParaRPr lang="en-US" b="1" u="sng"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2228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Supervised Techniques</a:t>
            </a:r>
            <a:endParaRPr lang="en-US" b="1" u="sng"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34835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Recommendation Engines</a:t>
            </a:r>
            <a:endParaRPr lang="en-US" b="1" u="sng" dirty="0"/>
          </a:p>
        </p:txBody>
      </p:sp>
      <p:sp>
        <p:nvSpPr>
          <p:cNvPr id="3" name="Content Placeholder 2"/>
          <p:cNvSpPr>
            <a:spLocks noGrp="1"/>
          </p:cNvSpPr>
          <p:nvPr>
            <p:ph idx="1"/>
          </p:nvPr>
        </p:nvSpPr>
        <p:spPr/>
        <p:txBody>
          <a:bodyPr/>
          <a:lstStyle/>
          <a:p>
            <a:r>
              <a:rPr lang="en-US" dirty="0" smtClean="0"/>
              <a:t>These methods are aimed to help us make predictions when we don’t have a lot of information about an individual.  We recommend based on individuals that are similar.</a:t>
            </a:r>
          </a:p>
          <a:p>
            <a:endParaRPr lang="en-US" dirty="0" smtClean="0"/>
          </a:p>
          <a:p>
            <a:r>
              <a:rPr lang="en-US" dirty="0" smtClean="0"/>
              <a:t>Affinity Analysis/Market Basket Analysis</a:t>
            </a:r>
          </a:p>
          <a:p>
            <a:endParaRPr lang="en-US" dirty="0" smtClean="0"/>
          </a:p>
          <a:p>
            <a:r>
              <a:rPr lang="en-US" dirty="0" smtClean="0"/>
              <a:t>Collaborative Filtering</a:t>
            </a:r>
          </a:p>
          <a:p>
            <a:endParaRPr lang="en-US" dirty="0" smtClean="0"/>
          </a:p>
          <a:p>
            <a:endParaRPr lang="en-US" dirty="0"/>
          </a:p>
        </p:txBody>
      </p:sp>
    </p:spTree>
    <p:extLst>
      <p:ext uri="{BB962C8B-B14F-4D97-AF65-F5344CB8AC3E}">
        <p14:creationId xmlns:p14="http://schemas.microsoft.com/office/powerpoint/2010/main" val="13602081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Affinity Analysis or Association Rules</a:t>
            </a:r>
            <a:br>
              <a:rPr lang="en-US" u="sng" dirty="0" smtClean="0"/>
            </a:br>
            <a:r>
              <a:rPr lang="en-US" u="sng" dirty="0" smtClean="0"/>
              <a:t>Used in Market Basket Analysis</a:t>
            </a:r>
            <a:endParaRPr lang="en-US" u="sng" dirty="0"/>
          </a:p>
        </p:txBody>
      </p:sp>
      <p:sp>
        <p:nvSpPr>
          <p:cNvPr id="3" name="Content Placeholder 2"/>
          <p:cNvSpPr>
            <a:spLocks noGrp="1"/>
          </p:cNvSpPr>
          <p:nvPr>
            <p:ph idx="1"/>
          </p:nvPr>
        </p:nvSpPr>
        <p:spPr/>
        <p:txBody>
          <a:bodyPr/>
          <a:lstStyle/>
          <a:p>
            <a:pPr marL="0" indent="0">
              <a:buNone/>
            </a:pPr>
            <a:r>
              <a:rPr lang="en-US" b="1" u="sng" dirty="0" smtClean="0"/>
              <a:t>Affinity Analysis or MBA</a:t>
            </a:r>
            <a:r>
              <a:rPr lang="en-US" dirty="0" smtClean="0"/>
              <a:t> is a measure of how likely products are to be purchased together in the same transaction or ‘Basket.’</a:t>
            </a:r>
          </a:p>
          <a:p>
            <a:pPr marL="0" indent="0">
              <a:buNone/>
            </a:pPr>
            <a:endParaRPr lang="en-US" b="1" u="sng" dirty="0"/>
          </a:p>
          <a:p>
            <a:pPr marL="0" indent="0">
              <a:buNone/>
            </a:pPr>
            <a:endParaRPr lang="en-US" b="1" u="sng" dirty="0"/>
          </a:p>
        </p:txBody>
      </p:sp>
      <p:sp>
        <p:nvSpPr>
          <p:cNvPr id="4" name="AutoShape 2" descr="Image result for razor"/>
          <p:cNvSpPr>
            <a:spLocks noChangeAspect="1" noChangeArrowheads="1"/>
          </p:cNvSpPr>
          <p:nvPr/>
        </p:nvSpPr>
        <p:spPr bwMode="auto">
          <a:xfrm>
            <a:off x="4409831" y="9147839"/>
            <a:ext cx="222457" cy="2224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mediatrackers.org/assets/uploads/2013/08/red-wine-bottle-and-wine-glass-psd-b.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4270" y="4073123"/>
            <a:ext cx="3128367" cy="25026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ecx.images-amazon.com/images/I/51aU%2BfRMZKL._SY3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160645">
            <a:off x="7077497" y="2996932"/>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principalspage.com/theblog/wp-content/uploads/2007/12/razor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285" y="3442207"/>
            <a:ext cx="3475892" cy="2363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3463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Affinity Analysis</a:t>
            </a:r>
            <a:endParaRPr lang="en-US" u="sng" dirty="0"/>
          </a:p>
        </p:txBody>
      </p:sp>
      <p:sp>
        <p:nvSpPr>
          <p:cNvPr id="3" name="Content Placeholder 2"/>
          <p:cNvSpPr>
            <a:spLocks noGrp="1"/>
          </p:cNvSpPr>
          <p:nvPr>
            <p:ph idx="1"/>
          </p:nvPr>
        </p:nvSpPr>
        <p:spPr/>
        <p:txBody>
          <a:bodyPr>
            <a:normAutofit fontScale="92500" lnSpcReduction="10000"/>
          </a:bodyPr>
          <a:lstStyle/>
          <a:p>
            <a:r>
              <a:rPr lang="en-US" u="sng" dirty="0" smtClean="0"/>
              <a:t>Support:</a:t>
            </a:r>
            <a:r>
              <a:rPr lang="en-US" dirty="0" smtClean="0"/>
              <a:t> The fraction of ‘claim supported’ receipts from all receipts in your dataset. Closer to 1 suggests many of this claim in the dataset.</a:t>
            </a:r>
          </a:p>
          <a:p>
            <a:endParaRPr lang="en-US" dirty="0"/>
          </a:p>
          <a:p>
            <a:r>
              <a:rPr lang="en-US" u="sng" dirty="0" smtClean="0"/>
              <a:t>Confidence:</a:t>
            </a:r>
            <a:r>
              <a:rPr lang="en-US" dirty="0" smtClean="0"/>
              <a:t> The fraction of ‘claim supported’ receipts from all receipts in which it was possible for the claim to be supported. Closer to 1 means this rule is more likely to happen, with 1 being it always happens.</a:t>
            </a:r>
            <a:endParaRPr lang="en-US" u="sng" dirty="0" smtClean="0"/>
          </a:p>
          <a:p>
            <a:endParaRPr lang="en-US" dirty="0" smtClean="0"/>
          </a:p>
          <a:p>
            <a:r>
              <a:rPr lang="en-US" u="sng" dirty="0" smtClean="0"/>
              <a:t>Lift:</a:t>
            </a:r>
            <a:r>
              <a:rPr lang="en-US" dirty="0"/>
              <a:t> </a:t>
            </a:r>
            <a:r>
              <a:rPr lang="en-US" dirty="0" smtClean="0"/>
              <a:t>How well our rule does compared to a random classification.  Larger values indicate we are predicting well using our claim. </a:t>
            </a:r>
          </a:p>
          <a:p>
            <a:endParaRPr lang="en-US" u="sng" dirty="0"/>
          </a:p>
          <a:p>
            <a:r>
              <a:rPr lang="en-US" dirty="0" smtClean="0"/>
              <a:t>Support and Confidence are between 0 </a:t>
            </a:r>
            <a:r>
              <a:rPr lang="en-US" dirty="0"/>
              <a:t>and </a:t>
            </a:r>
            <a:r>
              <a:rPr lang="en-US" dirty="0" smtClean="0"/>
              <a:t>1. Lift is between 0 and infinity.</a:t>
            </a:r>
            <a:endParaRPr lang="en-US" dirty="0"/>
          </a:p>
          <a:p>
            <a:endParaRPr lang="en-US" u="sng" dirty="0"/>
          </a:p>
        </p:txBody>
      </p:sp>
    </p:spTree>
    <p:extLst>
      <p:ext uri="{BB962C8B-B14F-4D97-AF65-F5344CB8AC3E}">
        <p14:creationId xmlns:p14="http://schemas.microsoft.com/office/powerpoint/2010/main" val="19803987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Affinity Analysis</a:t>
            </a:r>
            <a:endParaRPr lang="en-US" u="sng" dirty="0"/>
          </a:p>
        </p:txBody>
      </p:sp>
      <p:sp>
        <p:nvSpPr>
          <p:cNvPr id="3" name="Content Placeholder 2"/>
          <p:cNvSpPr>
            <a:spLocks noGrp="1"/>
          </p:cNvSpPr>
          <p:nvPr>
            <p:ph idx="1"/>
          </p:nvPr>
        </p:nvSpPr>
        <p:spPr/>
        <p:txBody>
          <a:bodyPr>
            <a:normAutofit fontScale="85000" lnSpcReduction="20000"/>
          </a:bodyPr>
          <a:lstStyle/>
          <a:p>
            <a:pPr marL="0" indent="0">
              <a:buNone/>
            </a:pPr>
            <a:r>
              <a:rPr lang="en-US" b="1" u="sng" dirty="0" smtClean="0"/>
              <a:t>Example:</a:t>
            </a:r>
            <a:r>
              <a:rPr lang="en-US" dirty="0" smtClean="0"/>
              <a:t> </a:t>
            </a:r>
          </a:p>
          <a:p>
            <a:pPr marL="0" indent="0">
              <a:buNone/>
            </a:pPr>
            <a:r>
              <a:rPr lang="en-US" dirty="0"/>
              <a:t>	</a:t>
            </a:r>
            <a:r>
              <a:rPr lang="en-US" dirty="0" smtClean="0"/>
              <a:t>Rule is that if an individual buys ketchup they also buy burgers.</a:t>
            </a:r>
          </a:p>
          <a:p>
            <a:pPr marL="0" indent="0">
              <a:buNone/>
            </a:pPr>
            <a:r>
              <a:rPr lang="en-US" u="sng" dirty="0" smtClean="0"/>
              <a:t>Support:</a:t>
            </a:r>
            <a:r>
              <a:rPr lang="en-US" dirty="0" smtClean="0"/>
              <a:t> </a:t>
            </a:r>
            <a:endParaRPr lang="en-US" u="sng" dirty="0" smtClean="0"/>
          </a:p>
          <a:p>
            <a:pPr marL="0" indent="0">
              <a:buNone/>
            </a:pPr>
            <a:endParaRPr lang="en-US" u="sng" dirty="0"/>
          </a:p>
          <a:p>
            <a:pPr marL="0" indent="0">
              <a:buNone/>
            </a:pPr>
            <a:r>
              <a:rPr lang="en-US" u="sng" dirty="0" smtClean="0"/>
              <a:t>Confidence:</a:t>
            </a:r>
            <a:r>
              <a:rPr lang="en-US" dirty="0" smtClean="0"/>
              <a:t> </a:t>
            </a:r>
            <a:endParaRPr lang="en-US" u="sng" dirty="0" smtClean="0"/>
          </a:p>
          <a:p>
            <a:pPr marL="0" indent="0">
              <a:buNone/>
            </a:pPr>
            <a:endParaRPr lang="en-US" u="sng" dirty="0"/>
          </a:p>
          <a:p>
            <a:pPr marL="0" indent="0">
              <a:buNone/>
            </a:pPr>
            <a:r>
              <a:rPr lang="en-US" u="sng" dirty="0" smtClean="0"/>
              <a:t>Lift: </a:t>
            </a:r>
          </a:p>
          <a:p>
            <a:pPr marL="0" indent="0">
              <a:buNone/>
            </a:pPr>
            <a:endParaRPr lang="en-US" u="sng" dirty="0"/>
          </a:p>
          <a:p>
            <a:pPr marL="0" indent="0">
              <a:buNone/>
            </a:pPr>
            <a:r>
              <a:rPr lang="en-US" b="1" dirty="0" smtClean="0"/>
              <a:t>Note:   </a:t>
            </a:r>
            <a:r>
              <a:rPr lang="en-US" dirty="0" smtClean="0"/>
              <a:t>The lift here indicates a ration that suggests</a:t>
            </a:r>
            <a:br>
              <a:rPr lang="en-US" dirty="0" smtClean="0"/>
            </a:br>
            <a:r>
              <a:rPr lang="en-US" dirty="0" smtClean="0"/>
              <a:t>	ketchup and burgers are bought together, </a:t>
            </a:r>
            <a:br>
              <a:rPr lang="en-US" dirty="0" smtClean="0"/>
            </a:br>
            <a:r>
              <a:rPr lang="en-US" dirty="0" smtClean="0"/>
              <a:t>	and buying</a:t>
            </a:r>
            <a:r>
              <a:rPr lang="en-US" dirty="0"/>
              <a:t> </a:t>
            </a:r>
            <a:r>
              <a:rPr lang="en-US" dirty="0" smtClean="0"/>
              <a:t>ketchup doesn’t associate with </a:t>
            </a:r>
            <a:br>
              <a:rPr lang="en-US" dirty="0" smtClean="0"/>
            </a:br>
            <a:r>
              <a:rPr lang="en-US" dirty="0" smtClean="0"/>
              <a:t>	buying other items.</a:t>
            </a:r>
            <a:endParaRPr lang="en-US" b="1" dirty="0" smtClean="0"/>
          </a:p>
        </p:txBody>
      </p:sp>
      <p:pic>
        <p:nvPicPr>
          <p:cNvPr id="4" name="Picture 3"/>
          <p:cNvPicPr>
            <a:picLocks noChangeAspect="1"/>
          </p:cNvPicPr>
          <p:nvPr/>
        </p:nvPicPr>
        <p:blipFill>
          <a:blip r:embed="rId2"/>
          <a:stretch>
            <a:fillRect/>
          </a:stretch>
        </p:blipFill>
        <p:spPr>
          <a:xfrm>
            <a:off x="8831385" y="3545515"/>
            <a:ext cx="2274641" cy="2631448"/>
          </a:xfrm>
          <a:prstGeom prst="rect">
            <a:avLst/>
          </a:prstGeom>
        </p:spPr>
      </p:pic>
    </p:spTree>
    <p:extLst>
      <p:ext uri="{BB962C8B-B14F-4D97-AF65-F5344CB8AC3E}">
        <p14:creationId xmlns:p14="http://schemas.microsoft.com/office/powerpoint/2010/main" val="19767833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Affinity Analysis</a:t>
            </a:r>
            <a:endParaRPr lang="en-US" u="sng" dirty="0"/>
          </a:p>
        </p:txBody>
      </p:sp>
      <p:sp>
        <p:nvSpPr>
          <p:cNvPr id="3" name="Content Placeholder 2"/>
          <p:cNvSpPr>
            <a:spLocks noGrp="1"/>
          </p:cNvSpPr>
          <p:nvPr>
            <p:ph idx="1"/>
          </p:nvPr>
        </p:nvSpPr>
        <p:spPr/>
        <p:txBody>
          <a:bodyPr>
            <a:normAutofit fontScale="85000" lnSpcReduction="20000"/>
          </a:bodyPr>
          <a:lstStyle/>
          <a:p>
            <a:pPr marL="0" indent="0">
              <a:buNone/>
            </a:pPr>
            <a:r>
              <a:rPr lang="en-US" b="1" u="sng" dirty="0" smtClean="0"/>
              <a:t>Example:</a:t>
            </a:r>
            <a:r>
              <a:rPr lang="en-US" dirty="0" smtClean="0"/>
              <a:t> </a:t>
            </a:r>
          </a:p>
          <a:p>
            <a:pPr marL="0" indent="0">
              <a:buNone/>
            </a:pPr>
            <a:r>
              <a:rPr lang="en-US" dirty="0"/>
              <a:t>	</a:t>
            </a:r>
            <a:r>
              <a:rPr lang="en-US" dirty="0" smtClean="0"/>
              <a:t>Rule is that if an individual buys ketchup they also buy burgers.</a:t>
            </a:r>
          </a:p>
          <a:p>
            <a:pPr marL="0" indent="0">
              <a:buNone/>
            </a:pPr>
            <a:r>
              <a:rPr lang="en-US" u="sng" dirty="0" smtClean="0"/>
              <a:t>Support:</a:t>
            </a:r>
            <a:r>
              <a:rPr lang="en-US" dirty="0" smtClean="0"/>
              <a:t> 3/7</a:t>
            </a:r>
            <a:endParaRPr lang="en-US" u="sng" dirty="0" smtClean="0"/>
          </a:p>
          <a:p>
            <a:pPr marL="0" indent="0">
              <a:buNone/>
            </a:pPr>
            <a:endParaRPr lang="en-US" u="sng" dirty="0"/>
          </a:p>
          <a:p>
            <a:pPr marL="0" indent="0">
              <a:buNone/>
            </a:pPr>
            <a:r>
              <a:rPr lang="en-US" u="sng" dirty="0" smtClean="0"/>
              <a:t>Confidence:</a:t>
            </a:r>
            <a:r>
              <a:rPr lang="en-US" dirty="0" smtClean="0"/>
              <a:t> </a:t>
            </a:r>
            <a:endParaRPr lang="en-US" u="sng" dirty="0" smtClean="0"/>
          </a:p>
          <a:p>
            <a:pPr marL="0" indent="0">
              <a:buNone/>
            </a:pPr>
            <a:endParaRPr lang="en-US" u="sng" dirty="0"/>
          </a:p>
          <a:p>
            <a:pPr marL="0" indent="0">
              <a:buNone/>
            </a:pPr>
            <a:r>
              <a:rPr lang="en-US" u="sng" dirty="0" smtClean="0"/>
              <a:t>Lift: </a:t>
            </a:r>
          </a:p>
          <a:p>
            <a:pPr marL="0" indent="0">
              <a:buNone/>
            </a:pPr>
            <a:endParaRPr lang="en-US" u="sng" dirty="0"/>
          </a:p>
          <a:p>
            <a:pPr marL="0" indent="0">
              <a:buNone/>
            </a:pPr>
            <a:r>
              <a:rPr lang="en-US" b="1" dirty="0" smtClean="0"/>
              <a:t>Note:   </a:t>
            </a:r>
            <a:r>
              <a:rPr lang="en-US" dirty="0" smtClean="0"/>
              <a:t>The lift here indicates a ration that suggests</a:t>
            </a:r>
            <a:br>
              <a:rPr lang="en-US" dirty="0" smtClean="0"/>
            </a:br>
            <a:r>
              <a:rPr lang="en-US" dirty="0" smtClean="0"/>
              <a:t>	ketchup and burgers are bought together, </a:t>
            </a:r>
            <a:br>
              <a:rPr lang="en-US" dirty="0" smtClean="0"/>
            </a:br>
            <a:r>
              <a:rPr lang="en-US" dirty="0" smtClean="0"/>
              <a:t>	and buying</a:t>
            </a:r>
            <a:r>
              <a:rPr lang="en-US" dirty="0"/>
              <a:t> </a:t>
            </a:r>
            <a:r>
              <a:rPr lang="en-US" dirty="0" smtClean="0"/>
              <a:t>ketchup doesn’t associate with </a:t>
            </a:r>
            <a:br>
              <a:rPr lang="en-US" dirty="0" smtClean="0"/>
            </a:br>
            <a:r>
              <a:rPr lang="en-US" dirty="0" smtClean="0"/>
              <a:t>	buying other items.</a:t>
            </a:r>
            <a:endParaRPr lang="en-US" b="1" dirty="0" smtClean="0"/>
          </a:p>
        </p:txBody>
      </p:sp>
      <p:pic>
        <p:nvPicPr>
          <p:cNvPr id="4" name="Picture 3"/>
          <p:cNvPicPr>
            <a:picLocks noChangeAspect="1"/>
          </p:cNvPicPr>
          <p:nvPr/>
        </p:nvPicPr>
        <p:blipFill>
          <a:blip r:embed="rId2"/>
          <a:stretch>
            <a:fillRect/>
          </a:stretch>
        </p:blipFill>
        <p:spPr>
          <a:xfrm>
            <a:off x="8831385" y="3545515"/>
            <a:ext cx="2274641" cy="2631448"/>
          </a:xfrm>
          <a:prstGeom prst="rect">
            <a:avLst/>
          </a:prstGeom>
        </p:spPr>
      </p:pic>
      <p:sp>
        <p:nvSpPr>
          <p:cNvPr id="5" name="Right Arrow 4"/>
          <p:cNvSpPr/>
          <p:nvPr/>
        </p:nvSpPr>
        <p:spPr>
          <a:xfrm>
            <a:off x="8385908" y="4024923"/>
            <a:ext cx="508000"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8385908" y="4367547"/>
            <a:ext cx="508000"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8385908" y="4905558"/>
            <a:ext cx="508000"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11045456" y="4024923"/>
            <a:ext cx="460743" cy="19538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Left Arrow 9"/>
          <p:cNvSpPr/>
          <p:nvPr/>
        </p:nvSpPr>
        <p:spPr>
          <a:xfrm>
            <a:off x="11045457" y="4329723"/>
            <a:ext cx="460743" cy="19538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Left Arrow 10"/>
          <p:cNvSpPr/>
          <p:nvPr/>
        </p:nvSpPr>
        <p:spPr>
          <a:xfrm>
            <a:off x="11045456" y="4634522"/>
            <a:ext cx="460743" cy="19538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Left Arrow 11"/>
          <p:cNvSpPr/>
          <p:nvPr/>
        </p:nvSpPr>
        <p:spPr>
          <a:xfrm>
            <a:off x="11045456" y="4915874"/>
            <a:ext cx="460743" cy="19538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Left Arrow 12"/>
          <p:cNvSpPr/>
          <p:nvPr/>
        </p:nvSpPr>
        <p:spPr>
          <a:xfrm>
            <a:off x="11049729" y="5232397"/>
            <a:ext cx="460743" cy="19538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Left Arrow 13"/>
          <p:cNvSpPr/>
          <p:nvPr/>
        </p:nvSpPr>
        <p:spPr>
          <a:xfrm>
            <a:off x="11045455" y="5513749"/>
            <a:ext cx="460743" cy="19538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Left Arrow 14"/>
          <p:cNvSpPr/>
          <p:nvPr/>
        </p:nvSpPr>
        <p:spPr>
          <a:xfrm>
            <a:off x="11045455" y="5797054"/>
            <a:ext cx="460743" cy="19538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96722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Affinity Analysis</a:t>
            </a:r>
            <a:endParaRPr lang="en-US" u="sng" dirty="0"/>
          </a:p>
        </p:txBody>
      </p:sp>
      <p:sp>
        <p:nvSpPr>
          <p:cNvPr id="3" name="Content Placeholder 2"/>
          <p:cNvSpPr>
            <a:spLocks noGrp="1"/>
          </p:cNvSpPr>
          <p:nvPr>
            <p:ph idx="1"/>
          </p:nvPr>
        </p:nvSpPr>
        <p:spPr/>
        <p:txBody>
          <a:bodyPr>
            <a:normAutofit fontScale="85000" lnSpcReduction="20000"/>
          </a:bodyPr>
          <a:lstStyle/>
          <a:p>
            <a:pPr marL="0" indent="0">
              <a:buNone/>
            </a:pPr>
            <a:r>
              <a:rPr lang="en-US" b="1" u="sng" dirty="0" smtClean="0"/>
              <a:t>Example:</a:t>
            </a:r>
            <a:r>
              <a:rPr lang="en-US" dirty="0" smtClean="0"/>
              <a:t> </a:t>
            </a:r>
          </a:p>
          <a:p>
            <a:pPr marL="0" indent="0">
              <a:buNone/>
            </a:pPr>
            <a:r>
              <a:rPr lang="en-US" dirty="0"/>
              <a:t>	</a:t>
            </a:r>
            <a:r>
              <a:rPr lang="en-US" dirty="0" smtClean="0"/>
              <a:t>Rule is that if an individual buys ketchup they also buy burgers.</a:t>
            </a:r>
          </a:p>
          <a:p>
            <a:pPr marL="0" indent="0">
              <a:buNone/>
            </a:pPr>
            <a:r>
              <a:rPr lang="en-US" u="sng" dirty="0" smtClean="0"/>
              <a:t>Support:</a:t>
            </a:r>
            <a:r>
              <a:rPr lang="en-US" dirty="0" smtClean="0"/>
              <a:t> 3/7</a:t>
            </a:r>
            <a:endParaRPr lang="en-US" u="sng" dirty="0" smtClean="0"/>
          </a:p>
          <a:p>
            <a:pPr marL="0" indent="0">
              <a:buNone/>
            </a:pPr>
            <a:endParaRPr lang="en-US" u="sng" dirty="0"/>
          </a:p>
          <a:p>
            <a:pPr marL="0" indent="0">
              <a:buNone/>
            </a:pPr>
            <a:r>
              <a:rPr lang="en-US" u="sng" dirty="0" smtClean="0"/>
              <a:t>Confidence:</a:t>
            </a:r>
            <a:r>
              <a:rPr lang="en-US" dirty="0" smtClean="0"/>
              <a:t> 3/4</a:t>
            </a:r>
            <a:endParaRPr lang="en-US" u="sng" dirty="0" smtClean="0"/>
          </a:p>
          <a:p>
            <a:pPr marL="0" indent="0">
              <a:buNone/>
            </a:pPr>
            <a:endParaRPr lang="en-US" u="sng" dirty="0"/>
          </a:p>
          <a:p>
            <a:pPr marL="0" indent="0">
              <a:buNone/>
            </a:pPr>
            <a:r>
              <a:rPr lang="en-US" u="sng" dirty="0" smtClean="0"/>
              <a:t>Lift:</a:t>
            </a:r>
          </a:p>
          <a:p>
            <a:pPr marL="0" indent="0">
              <a:buNone/>
            </a:pPr>
            <a:endParaRPr lang="en-US" u="sng" dirty="0"/>
          </a:p>
          <a:p>
            <a:pPr marL="0" indent="0">
              <a:buNone/>
            </a:pPr>
            <a:r>
              <a:rPr lang="en-US" b="1" dirty="0" smtClean="0"/>
              <a:t>Note:   </a:t>
            </a:r>
            <a:r>
              <a:rPr lang="en-US" dirty="0" smtClean="0"/>
              <a:t>The lift here indicates a ration that suggests</a:t>
            </a:r>
            <a:br>
              <a:rPr lang="en-US" dirty="0" smtClean="0"/>
            </a:br>
            <a:r>
              <a:rPr lang="en-US" dirty="0" smtClean="0"/>
              <a:t>	ketchup and burgers are bought together, </a:t>
            </a:r>
            <a:br>
              <a:rPr lang="en-US" dirty="0" smtClean="0"/>
            </a:br>
            <a:r>
              <a:rPr lang="en-US" dirty="0" smtClean="0"/>
              <a:t>	and buying</a:t>
            </a:r>
            <a:r>
              <a:rPr lang="en-US" dirty="0"/>
              <a:t> </a:t>
            </a:r>
            <a:r>
              <a:rPr lang="en-US" dirty="0" smtClean="0"/>
              <a:t>ketchup doesn’t associate with </a:t>
            </a:r>
            <a:br>
              <a:rPr lang="en-US" dirty="0" smtClean="0"/>
            </a:br>
            <a:r>
              <a:rPr lang="en-US" dirty="0" smtClean="0"/>
              <a:t>	buying other items.</a:t>
            </a:r>
            <a:endParaRPr lang="en-US" b="1" dirty="0" smtClean="0"/>
          </a:p>
        </p:txBody>
      </p:sp>
      <p:pic>
        <p:nvPicPr>
          <p:cNvPr id="4" name="Picture 3"/>
          <p:cNvPicPr>
            <a:picLocks noChangeAspect="1"/>
          </p:cNvPicPr>
          <p:nvPr/>
        </p:nvPicPr>
        <p:blipFill>
          <a:blip r:embed="rId2"/>
          <a:stretch>
            <a:fillRect/>
          </a:stretch>
        </p:blipFill>
        <p:spPr>
          <a:xfrm>
            <a:off x="8831385" y="3545515"/>
            <a:ext cx="2274641" cy="2631448"/>
          </a:xfrm>
          <a:prstGeom prst="rect">
            <a:avLst/>
          </a:prstGeom>
        </p:spPr>
      </p:pic>
      <p:sp>
        <p:nvSpPr>
          <p:cNvPr id="5" name="Right Arrow 4"/>
          <p:cNvSpPr/>
          <p:nvPr/>
        </p:nvSpPr>
        <p:spPr>
          <a:xfrm>
            <a:off x="8385908" y="4024923"/>
            <a:ext cx="508000"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8385908" y="4355245"/>
            <a:ext cx="508000"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a:off x="11045456" y="4024923"/>
            <a:ext cx="460743" cy="19538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Left Arrow 7"/>
          <p:cNvSpPr/>
          <p:nvPr/>
        </p:nvSpPr>
        <p:spPr>
          <a:xfrm>
            <a:off x="11045457" y="4329723"/>
            <a:ext cx="460743" cy="19538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Left Arrow 8"/>
          <p:cNvSpPr/>
          <p:nvPr/>
        </p:nvSpPr>
        <p:spPr>
          <a:xfrm>
            <a:off x="11045456" y="4634522"/>
            <a:ext cx="460743" cy="19538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Left Arrow 9"/>
          <p:cNvSpPr/>
          <p:nvPr/>
        </p:nvSpPr>
        <p:spPr>
          <a:xfrm>
            <a:off x="11045456" y="4915874"/>
            <a:ext cx="460743" cy="19538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ight Arrow 10"/>
          <p:cNvSpPr/>
          <p:nvPr/>
        </p:nvSpPr>
        <p:spPr>
          <a:xfrm>
            <a:off x="8385908" y="4905558"/>
            <a:ext cx="508000"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0603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Affinity Analysis</a:t>
            </a:r>
            <a:endParaRPr lang="en-US" u="sng" dirty="0"/>
          </a:p>
        </p:txBody>
      </p:sp>
      <p:sp>
        <p:nvSpPr>
          <p:cNvPr id="3" name="Content Placeholder 2"/>
          <p:cNvSpPr>
            <a:spLocks noGrp="1"/>
          </p:cNvSpPr>
          <p:nvPr>
            <p:ph idx="1"/>
          </p:nvPr>
        </p:nvSpPr>
        <p:spPr>
          <a:xfrm>
            <a:off x="838200" y="1825625"/>
            <a:ext cx="10515600" cy="4481390"/>
          </a:xfrm>
        </p:spPr>
        <p:txBody>
          <a:bodyPr>
            <a:normAutofit fontScale="70000" lnSpcReduction="20000"/>
          </a:bodyPr>
          <a:lstStyle/>
          <a:p>
            <a:pPr marL="0" indent="0">
              <a:buNone/>
            </a:pPr>
            <a:r>
              <a:rPr lang="en-US" b="1" u="sng" dirty="0" smtClean="0"/>
              <a:t>Example:</a:t>
            </a:r>
            <a:r>
              <a:rPr lang="en-US" dirty="0" smtClean="0"/>
              <a:t> </a:t>
            </a:r>
          </a:p>
          <a:p>
            <a:pPr marL="0" indent="0">
              <a:buNone/>
            </a:pPr>
            <a:r>
              <a:rPr lang="en-US" dirty="0"/>
              <a:t>	</a:t>
            </a:r>
            <a:r>
              <a:rPr lang="en-US" dirty="0" smtClean="0"/>
              <a:t>Rule is that if an individual buys ketchup they also buy burgers.</a:t>
            </a:r>
          </a:p>
          <a:p>
            <a:pPr marL="0" indent="0">
              <a:buNone/>
            </a:pPr>
            <a:r>
              <a:rPr lang="en-US" u="sng" dirty="0" smtClean="0"/>
              <a:t>Support:</a:t>
            </a:r>
            <a:r>
              <a:rPr lang="en-US" dirty="0" smtClean="0"/>
              <a:t> 3/7</a:t>
            </a:r>
            <a:endParaRPr lang="en-US" u="sng" dirty="0" smtClean="0"/>
          </a:p>
          <a:p>
            <a:pPr marL="0" indent="0">
              <a:buNone/>
            </a:pPr>
            <a:endParaRPr lang="en-US" u="sng" dirty="0"/>
          </a:p>
          <a:p>
            <a:pPr marL="0" indent="0">
              <a:buNone/>
            </a:pPr>
            <a:r>
              <a:rPr lang="en-US" u="sng" dirty="0" smtClean="0"/>
              <a:t>Confidence:</a:t>
            </a:r>
            <a:r>
              <a:rPr lang="en-US" dirty="0" smtClean="0"/>
              <a:t> 3/4</a:t>
            </a:r>
            <a:endParaRPr lang="en-US" u="sng" dirty="0" smtClean="0"/>
          </a:p>
          <a:p>
            <a:pPr marL="0" indent="0">
              <a:buNone/>
            </a:pPr>
            <a:endParaRPr lang="en-US" u="sng" dirty="0"/>
          </a:p>
          <a:p>
            <a:pPr marL="0" indent="0">
              <a:buNone/>
            </a:pPr>
            <a:r>
              <a:rPr lang="en-US" u="sng" dirty="0" smtClean="0"/>
              <a:t>Lift:</a:t>
            </a:r>
            <a:r>
              <a:rPr lang="en-US" dirty="0" smtClean="0"/>
              <a:t> (3/4)/(4/7)</a:t>
            </a:r>
          </a:p>
          <a:p>
            <a:pPr marL="0" indent="0">
              <a:buNone/>
            </a:pPr>
            <a:endParaRPr lang="en-US" u="sng" dirty="0"/>
          </a:p>
          <a:p>
            <a:pPr marL="0" indent="0">
              <a:buNone/>
            </a:pPr>
            <a:r>
              <a:rPr lang="en-US" b="1" dirty="0" smtClean="0"/>
              <a:t>Note:   </a:t>
            </a:r>
            <a:r>
              <a:rPr lang="en-US" dirty="0" smtClean="0"/>
              <a:t>The lift here indicates a ration that suggests</a:t>
            </a:r>
            <a:br>
              <a:rPr lang="en-US" dirty="0" smtClean="0"/>
            </a:br>
            <a:r>
              <a:rPr lang="en-US" dirty="0" smtClean="0"/>
              <a:t>	ketchup and burgers are bought together, </a:t>
            </a:r>
            <a:br>
              <a:rPr lang="en-US" dirty="0" smtClean="0"/>
            </a:br>
            <a:r>
              <a:rPr lang="en-US" dirty="0" smtClean="0"/>
              <a:t>	and buying</a:t>
            </a:r>
            <a:r>
              <a:rPr lang="en-US" dirty="0"/>
              <a:t> </a:t>
            </a:r>
            <a:r>
              <a:rPr lang="en-US" dirty="0" smtClean="0"/>
              <a:t>ketchup doesn’t associate with </a:t>
            </a:r>
            <a:br>
              <a:rPr lang="en-US" dirty="0" smtClean="0"/>
            </a:br>
            <a:r>
              <a:rPr lang="en-US" dirty="0" smtClean="0"/>
              <a:t>	buying other items. It is considered a better</a:t>
            </a:r>
            <a:br>
              <a:rPr lang="en-US" dirty="0" smtClean="0"/>
            </a:br>
            <a:r>
              <a:rPr lang="en-US" dirty="0" smtClean="0"/>
              <a:t>	measure than using confidence, because it </a:t>
            </a:r>
            <a:br>
              <a:rPr lang="en-US" dirty="0" smtClean="0"/>
            </a:br>
            <a:r>
              <a:rPr lang="en-US" dirty="0" smtClean="0"/>
              <a:t>	considers not only confidence, but all the data.</a:t>
            </a:r>
          </a:p>
          <a:p>
            <a:pPr marL="0" indent="0">
              <a:buNone/>
            </a:pPr>
            <a:r>
              <a:rPr lang="en-US" b="1" dirty="0" smtClean="0"/>
              <a:t>*R Lab*</a:t>
            </a:r>
          </a:p>
        </p:txBody>
      </p:sp>
      <p:pic>
        <p:nvPicPr>
          <p:cNvPr id="4" name="Picture 3"/>
          <p:cNvPicPr>
            <a:picLocks noChangeAspect="1"/>
          </p:cNvPicPr>
          <p:nvPr/>
        </p:nvPicPr>
        <p:blipFill>
          <a:blip r:embed="rId2"/>
          <a:stretch>
            <a:fillRect/>
          </a:stretch>
        </p:blipFill>
        <p:spPr>
          <a:xfrm>
            <a:off x="8831385" y="3545515"/>
            <a:ext cx="2274641" cy="2631448"/>
          </a:xfrm>
          <a:prstGeom prst="rect">
            <a:avLst/>
          </a:prstGeom>
        </p:spPr>
      </p:pic>
      <p:sp>
        <p:nvSpPr>
          <p:cNvPr id="5" name="Right Arrow 4"/>
          <p:cNvSpPr/>
          <p:nvPr/>
        </p:nvSpPr>
        <p:spPr>
          <a:xfrm>
            <a:off x="8385908" y="4024923"/>
            <a:ext cx="508000"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Arrow 5"/>
          <p:cNvSpPr/>
          <p:nvPr/>
        </p:nvSpPr>
        <p:spPr>
          <a:xfrm>
            <a:off x="8385908" y="4355245"/>
            <a:ext cx="508000"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8385908" y="4024923"/>
            <a:ext cx="508000"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8385908" y="4355245"/>
            <a:ext cx="508000"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11045456" y="4024923"/>
            <a:ext cx="460743" cy="19538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Left Arrow 9"/>
          <p:cNvSpPr/>
          <p:nvPr/>
        </p:nvSpPr>
        <p:spPr>
          <a:xfrm>
            <a:off x="11045457" y="4329723"/>
            <a:ext cx="460743" cy="19538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Left Arrow 10"/>
          <p:cNvSpPr/>
          <p:nvPr/>
        </p:nvSpPr>
        <p:spPr>
          <a:xfrm>
            <a:off x="11045456" y="4634522"/>
            <a:ext cx="460743" cy="19538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Left Arrow 11"/>
          <p:cNvSpPr/>
          <p:nvPr/>
        </p:nvSpPr>
        <p:spPr>
          <a:xfrm>
            <a:off x="11045456" y="4915874"/>
            <a:ext cx="460743" cy="19538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ight Arrow 12"/>
          <p:cNvSpPr/>
          <p:nvPr/>
        </p:nvSpPr>
        <p:spPr>
          <a:xfrm>
            <a:off x="8385908" y="4905558"/>
            <a:ext cx="508000"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7003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Collaborative Filtering (CF)</a:t>
            </a:r>
            <a:endParaRPr lang="en-US" u="sng" dirty="0"/>
          </a:p>
        </p:txBody>
      </p:sp>
      <p:sp>
        <p:nvSpPr>
          <p:cNvPr id="3" name="Content Placeholder 2"/>
          <p:cNvSpPr>
            <a:spLocks noGrp="1"/>
          </p:cNvSpPr>
          <p:nvPr>
            <p:ph idx="1"/>
          </p:nvPr>
        </p:nvSpPr>
        <p:spPr/>
        <p:txBody>
          <a:bodyPr/>
          <a:lstStyle/>
          <a:p>
            <a:pPr marL="0" indent="0">
              <a:buNone/>
            </a:pPr>
            <a:r>
              <a:rPr lang="en-US" dirty="0" smtClean="0"/>
              <a:t>How should we predict movies, books, products, etc. to a customer?  </a:t>
            </a:r>
          </a:p>
          <a:p>
            <a:pPr marL="0" indent="0">
              <a:buNone/>
            </a:pPr>
            <a:endParaRPr lang="en-US" dirty="0" smtClean="0"/>
          </a:p>
          <a:p>
            <a:pPr marL="0" indent="0">
              <a:buNone/>
            </a:pPr>
            <a:r>
              <a:rPr lang="en-US" dirty="0" smtClean="0"/>
              <a:t>We can use MBA to suggest products based on previous products, but how do we know what the customer will like?  </a:t>
            </a:r>
          </a:p>
          <a:p>
            <a:pPr marL="0" indent="0">
              <a:buNone/>
            </a:pPr>
            <a:endParaRPr lang="en-US" dirty="0"/>
          </a:p>
          <a:p>
            <a:pPr marL="0" indent="0">
              <a:buNone/>
            </a:pPr>
            <a:r>
              <a:rPr lang="en-US" dirty="0" smtClean="0"/>
              <a:t>Maybe they purchased a product, but they didn’t like it.</a:t>
            </a:r>
          </a:p>
          <a:p>
            <a:pPr marL="0" indent="0">
              <a:buNone/>
            </a:pPr>
            <a:endParaRPr lang="en-US" dirty="0" smtClean="0"/>
          </a:p>
          <a:p>
            <a:pPr marL="0" indent="0">
              <a:buNone/>
            </a:pPr>
            <a:r>
              <a:rPr lang="en-US" b="1" dirty="0" smtClean="0"/>
              <a:t>Collaborative Filtering </a:t>
            </a:r>
            <a:r>
              <a:rPr lang="en-US" dirty="0" smtClean="0"/>
              <a:t>might be our best option for making predictions.</a:t>
            </a:r>
            <a:endParaRPr lang="en-US" b="1" dirty="0"/>
          </a:p>
        </p:txBody>
      </p:sp>
    </p:spTree>
    <p:extLst>
      <p:ext uri="{BB962C8B-B14F-4D97-AF65-F5344CB8AC3E}">
        <p14:creationId xmlns:p14="http://schemas.microsoft.com/office/powerpoint/2010/main" val="32284120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Collaborative Filtering</a:t>
            </a:r>
            <a:endParaRPr lang="en-US" u="sng" dirty="0"/>
          </a:p>
        </p:txBody>
      </p:sp>
      <p:sp>
        <p:nvSpPr>
          <p:cNvPr id="3" name="Content Placeholder 2"/>
          <p:cNvSpPr>
            <a:spLocks noGrp="1"/>
          </p:cNvSpPr>
          <p:nvPr>
            <p:ph idx="1"/>
          </p:nvPr>
        </p:nvSpPr>
        <p:spPr/>
        <p:txBody>
          <a:bodyPr>
            <a:normAutofit/>
          </a:bodyPr>
          <a:lstStyle/>
          <a:p>
            <a:r>
              <a:rPr lang="en-US" dirty="0" smtClean="0"/>
              <a:t>How do we predict NA values?</a:t>
            </a:r>
          </a:p>
          <a:p>
            <a:endParaRPr lang="en-US" dirty="0"/>
          </a:p>
          <a:p>
            <a:endParaRPr lang="en-US" dirty="0" smtClean="0"/>
          </a:p>
          <a:p>
            <a:endParaRPr lang="en-US" dirty="0"/>
          </a:p>
          <a:p>
            <a:endParaRPr lang="en-US" dirty="0" smtClean="0"/>
          </a:p>
          <a:p>
            <a:pPr marL="0" indent="0">
              <a:buNone/>
            </a:pPr>
            <a:r>
              <a:rPr lang="en-US" b="1" u="sng" dirty="0" smtClean="0"/>
              <a:t>Two Methods</a:t>
            </a:r>
          </a:p>
          <a:p>
            <a:r>
              <a:rPr lang="en-US" dirty="0" smtClean="0"/>
              <a:t>User based nearest neighbors</a:t>
            </a:r>
          </a:p>
          <a:p>
            <a:r>
              <a:rPr lang="en-US" dirty="0" smtClean="0"/>
              <a:t>Item based nearest neighbors</a:t>
            </a:r>
          </a:p>
        </p:txBody>
      </p:sp>
      <p:pic>
        <p:nvPicPr>
          <p:cNvPr id="5" name="Picture 4"/>
          <p:cNvPicPr>
            <a:picLocks noChangeAspect="1"/>
          </p:cNvPicPr>
          <p:nvPr/>
        </p:nvPicPr>
        <p:blipFill>
          <a:blip r:embed="rId2"/>
          <a:stretch>
            <a:fillRect/>
          </a:stretch>
        </p:blipFill>
        <p:spPr>
          <a:xfrm>
            <a:off x="3488958" y="2422768"/>
            <a:ext cx="7191742" cy="1717431"/>
          </a:xfrm>
          <a:prstGeom prst="rect">
            <a:avLst/>
          </a:prstGeom>
        </p:spPr>
      </p:pic>
    </p:spTree>
    <p:extLst>
      <p:ext uri="{BB962C8B-B14F-4D97-AF65-F5344CB8AC3E}">
        <p14:creationId xmlns:p14="http://schemas.microsoft.com/office/powerpoint/2010/main" val="22106367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Collaborative Filtering</a:t>
            </a:r>
            <a:endParaRPr lang="en-US" u="sng" dirty="0"/>
          </a:p>
        </p:txBody>
      </p:sp>
      <p:sp>
        <p:nvSpPr>
          <p:cNvPr id="3" name="Content Placeholder 2"/>
          <p:cNvSpPr>
            <a:spLocks noGrp="1"/>
          </p:cNvSpPr>
          <p:nvPr>
            <p:ph idx="1"/>
          </p:nvPr>
        </p:nvSpPr>
        <p:spPr/>
        <p:txBody>
          <a:bodyPr/>
          <a:lstStyle/>
          <a:p>
            <a:pPr marL="0" indent="0">
              <a:buNone/>
            </a:pPr>
            <a:r>
              <a:rPr lang="en-US" b="1" u="sng" dirty="0" smtClean="0"/>
              <a:t>User-Based CF</a:t>
            </a:r>
          </a:p>
          <a:p>
            <a:r>
              <a:rPr lang="en-US" dirty="0" smtClean="0"/>
              <a:t>Find the similarity between individuals (or dissimilarity).</a:t>
            </a:r>
          </a:p>
          <a:p>
            <a:endParaRPr lang="en-US" dirty="0" smtClean="0"/>
          </a:p>
          <a:p>
            <a:r>
              <a:rPr lang="en-US" dirty="0" smtClean="0"/>
              <a:t>Choose individuals who are related (either positive or negative).</a:t>
            </a:r>
          </a:p>
          <a:p>
            <a:endParaRPr lang="en-US" dirty="0" smtClean="0"/>
          </a:p>
          <a:p>
            <a:r>
              <a:rPr lang="en-US" dirty="0" smtClean="0"/>
              <a:t>If the similar or dissimilar individuals have a value for some movie, use it to predict for the one’s that don’t.</a:t>
            </a:r>
          </a:p>
        </p:txBody>
      </p:sp>
    </p:spTree>
    <p:extLst>
      <p:ext uri="{BB962C8B-B14F-4D97-AF65-F5344CB8AC3E}">
        <p14:creationId xmlns:p14="http://schemas.microsoft.com/office/powerpoint/2010/main" val="1589949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Regression</a:t>
            </a:r>
            <a:endParaRPr lang="en-US" u="sng" dirty="0"/>
          </a:p>
        </p:txBody>
      </p:sp>
      <p:sp>
        <p:nvSpPr>
          <p:cNvPr id="3" name="Content Placeholder 2"/>
          <p:cNvSpPr>
            <a:spLocks noGrp="1"/>
          </p:cNvSpPr>
          <p:nvPr>
            <p:ph idx="1"/>
          </p:nvPr>
        </p:nvSpPr>
        <p:spPr/>
        <p:txBody>
          <a:bodyPr/>
          <a:lstStyle/>
          <a:p>
            <a:r>
              <a:rPr lang="en-US" dirty="0" smtClean="0"/>
              <a:t>In R, there is an lm() function.</a:t>
            </a:r>
          </a:p>
          <a:p>
            <a:endParaRPr lang="en-US" dirty="0"/>
          </a:p>
          <a:p>
            <a:r>
              <a:rPr lang="en-US" dirty="0" smtClean="0"/>
              <a:t>lm(y~x1+x2+x3…)</a:t>
            </a:r>
          </a:p>
          <a:p>
            <a:r>
              <a:rPr lang="en-US" dirty="0" smtClean="0"/>
              <a:t>summary(lm</a:t>
            </a:r>
            <a:r>
              <a:rPr lang="en-US" dirty="0"/>
              <a:t>(y~x1+x2+x3</a:t>
            </a:r>
            <a:r>
              <a:rPr lang="en-US" dirty="0" smtClean="0"/>
              <a:t>…))</a:t>
            </a:r>
          </a:p>
          <a:p>
            <a:r>
              <a:rPr lang="en-US" dirty="0" err="1" smtClean="0"/>
              <a:t>anova</a:t>
            </a:r>
            <a:r>
              <a:rPr lang="en-US" dirty="0" smtClean="0"/>
              <a:t>(</a:t>
            </a:r>
            <a:r>
              <a:rPr lang="en-US" dirty="0"/>
              <a:t>lm(y~x1+x2+x3</a:t>
            </a:r>
            <a:r>
              <a:rPr lang="en-US" dirty="0" smtClean="0"/>
              <a:t>…))</a:t>
            </a:r>
          </a:p>
          <a:p>
            <a:endParaRPr lang="en-US" dirty="0"/>
          </a:p>
          <a:p>
            <a:r>
              <a:rPr lang="en-US" dirty="0" smtClean="0"/>
              <a:t>You should have seen this in other courses. Here is </a:t>
            </a:r>
            <a:r>
              <a:rPr lang="en-US" dirty="0"/>
              <a:t>a refresher in R: </a:t>
            </a:r>
            <a:r>
              <a:rPr lang="en-US" dirty="0">
                <a:hlinkClick r:id="rId2"/>
              </a:rPr>
              <a:t>https://</a:t>
            </a:r>
            <a:r>
              <a:rPr lang="en-US" dirty="0" smtClean="0">
                <a:hlinkClick r:id="rId2"/>
              </a:rPr>
              <a:t>www.youtube.com/watch?v=WRp_MpYQFbg</a:t>
            </a: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1820458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Collaborative Filtering</a:t>
            </a:r>
            <a:endParaRPr lang="en-US" u="sng" dirty="0"/>
          </a:p>
        </p:txBody>
      </p:sp>
      <p:sp>
        <p:nvSpPr>
          <p:cNvPr id="3" name="Content Placeholder 2"/>
          <p:cNvSpPr>
            <a:spLocks noGrp="1"/>
          </p:cNvSpPr>
          <p:nvPr>
            <p:ph idx="1"/>
          </p:nvPr>
        </p:nvSpPr>
        <p:spPr/>
        <p:txBody>
          <a:bodyPr/>
          <a:lstStyle/>
          <a:p>
            <a:pPr marL="0" indent="0">
              <a:buNone/>
            </a:pPr>
            <a:r>
              <a:rPr lang="en-US" b="1" u="sng" dirty="0" smtClean="0"/>
              <a:t>Item-Based CF</a:t>
            </a:r>
          </a:p>
          <a:p>
            <a:r>
              <a:rPr lang="en-US" dirty="0" smtClean="0"/>
              <a:t>Find the similarity between items (or dissimilarity).</a:t>
            </a:r>
          </a:p>
          <a:p>
            <a:endParaRPr lang="en-US" dirty="0" smtClean="0"/>
          </a:p>
          <a:p>
            <a:r>
              <a:rPr lang="en-US" dirty="0" smtClean="0"/>
              <a:t>Choose items that are related (either positive or negative).</a:t>
            </a:r>
          </a:p>
          <a:p>
            <a:endParaRPr lang="en-US" dirty="0" smtClean="0"/>
          </a:p>
          <a:p>
            <a:r>
              <a:rPr lang="en-US" dirty="0" smtClean="0"/>
              <a:t>If the similar or dissimilar items have a value for some movie, use it to predict for the one’s that don’t.</a:t>
            </a:r>
          </a:p>
        </p:txBody>
      </p:sp>
    </p:spTree>
    <p:extLst>
      <p:ext uri="{BB962C8B-B14F-4D97-AF65-F5344CB8AC3E}">
        <p14:creationId xmlns:p14="http://schemas.microsoft.com/office/powerpoint/2010/main" val="4553022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Collaborative Filtering</a:t>
            </a:r>
            <a:endParaRPr lang="en-US" u="sng" dirty="0"/>
          </a:p>
        </p:txBody>
      </p:sp>
      <p:sp>
        <p:nvSpPr>
          <p:cNvPr id="3" name="Content Placeholder 2"/>
          <p:cNvSpPr>
            <a:spLocks noGrp="1"/>
          </p:cNvSpPr>
          <p:nvPr>
            <p:ph idx="1"/>
          </p:nvPr>
        </p:nvSpPr>
        <p:spPr/>
        <p:txBody>
          <a:bodyPr/>
          <a:lstStyle/>
          <a:p>
            <a:pPr marL="0" indent="0">
              <a:buNone/>
            </a:pPr>
            <a:r>
              <a:rPr lang="en-US" dirty="0" smtClean="0"/>
              <a:t>How to judge similarity of individuals?</a:t>
            </a:r>
          </a:p>
          <a:p>
            <a:pPr marL="0" indent="0">
              <a:buNone/>
            </a:pPr>
            <a:endParaRPr lang="en-US" dirty="0"/>
          </a:p>
          <a:p>
            <a:pPr marL="0" indent="0">
              <a:buNone/>
            </a:pPr>
            <a:r>
              <a:rPr lang="en-US" dirty="0" smtClean="0"/>
              <a:t>Generally, we compute a correlation coefficient between individual’s, and use it as a weight </a:t>
            </a:r>
          </a:p>
          <a:p>
            <a:pPr marL="0" indent="0">
              <a:buNone/>
            </a:pPr>
            <a:r>
              <a:rPr lang="en-US" dirty="0" smtClean="0"/>
              <a:t>		</a:t>
            </a:r>
            <a:r>
              <a:rPr lang="en-US" u="sng" dirty="0" smtClean="0"/>
              <a:t>different units       			   same units</a:t>
            </a:r>
            <a:endParaRPr lang="en-US" dirty="0"/>
          </a:p>
          <a:p>
            <a:pPr marL="0" indent="0">
              <a:buNone/>
            </a:pPr>
            <a:endParaRPr lang="en-US" dirty="0" smtClean="0"/>
          </a:p>
          <a:p>
            <a:pPr marL="0" indent="0">
              <a:buNone/>
            </a:pPr>
            <a:r>
              <a:rPr lang="en-US" dirty="0"/>
              <a:t>	</a:t>
            </a:r>
            <a:r>
              <a:rPr lang="en-US" dirty="0" smtClean="0"/>
              <a:t>					</a:t>
            </a:r>
            <a:r>
              <a:rPr lang="en-US" b="1" u="sng" dirty="0" smtClean="0"/>
              <a:t>OR</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058942" y="4231005"/>
            <a:ext cx="3859840" cy="19459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7139524" y="4231005"/>
            <a:ext cx="2442358" cy="20047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061948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Collaborative Filtering</a:t>
            </a:r>
            <a:endParaRPr lang="en-US" u="sng" dirty="0"/>
          </a:p>
        </p:txBody>
      </p:sp>
      <p:sp>
        <p:nvSpPr>
          <p:cNvPr id="3" name="Content Placeholder 2"/>
          <p:cNvSpPr>
            <a:spLocks noGrp="1"/>
          </p:cNvSpPr>
          <p:nvPr>
            <p:ph idx="1"/>
          </p:nvPr>
        </p:nvSpPr>
        <p:spPr/>
        <p:txBody>
          <a:bodyPr/>
          <a:lstStyle/>
          <a:p>
            <a:pPr marL="0" indent="0">
              <a:buNone/>
            </a:pPr>
            <a:r>
              <a:rPr lang="en-US" b="1" u="sng" dirty="0" smtClean="0"/>
              <a:t>User-Based CF</a:t>
            </a:r>
          </a:p>
          <a:p>
            <a:pPr marL="0" indent="0">
              <a:buNone/>
            </a:pPr>
            <a:endParaRPr lang="en-US" b="1" u="sng" dirty="0"/>
          </a:p>
          <a:p>
            <a:pPr marL="0" indent="0">
              <a:buNone/>
            </a:pPr>
            <a:endParaRPr lang="en-US" b="1" u="sng" dirty="0" smtClean="0"/>
          </a:p>
          <a:p>
            <a:pPr marL="0" indent="0">
              <a:buNone/>
            </a:pPr>
            <a:endParaRPr lang="en-US" b="1" u="sng" dirty="0"/>
          </a:p>
          <a:p>
            <a:pPr marL="0" indent="0">
              <a:buNone/>
            </a:pPr>
            <a:endParaRPr lang="en-US" b="1" u="sng" dirty="0" smtClean="0"/>
          </a:p>
          <a:p>
            <a:pPr marL="0" indent="0">
              <a:buNone/>
            </a:pPr>
            <a:r>
              <a:rPr lang="en-US" dirty="0" smtClean="0"/>
              <a:t>For user-based, we would compute the correlation between all users.  One example is:</a:t>
            </a:r>
          </a:p>
          <a:p>
            <a:pPr marL="0" indent="0">
              <a:buNone/>
            </a:pPr>
            <a:r>
              <a:rPr lang="en-US" dirty="0" err="1" smtClean="0"/>
              <a:t>Corr</a:t>
            </a:r>
            <a:r>
              <a:rPr lang="en-US" dirty="0" smtClean="0"/>
              <a:t>(Ram, Li) = (4*3+5*5+4*4)/(</a:t>
            </a:r>
            <a:r>
              <a:rPr lang="en-US" dirty="0" err="1" smtClean="0"/>
              <a:t>sqrt</a:t>
            </a:r>
            <a:r>
              <a:rPr lang="en-US" dirty="0" smtClean="0"/>
              <a:t>(4</a:t>
            </a:r>
            <a:r>
              <a:rPr lang="en-US" baseline="30000" dirty="0" smtClean="0"/>
              <a:t>2</a:t>
            </a:r>
            <a:r>
              <a:rPr lang="en-US" dirty="0" smtClean="0"/>
              <a:t>+5</a:t>
            </a:r>
            <a:r>
              <a:rPr lang="en-US" baseline="30000" dirty="0" smtClean="0"/>
              <a:t>2</a:t>
            </a:r>
            <a:r>
              <a:rPr lang="en-US" dirty="0" smtClean="0"/>
              <a:t>+4</a:t>
            </a:r>
            <a:r>
              <a:rPr lang="en-US" baseline="30000" dirty="0" smtClean="0"/>
              <a:t>2</a:t>
            </a:r>
            <a:r>
              <a:rPr lang="en-US" dirty="0" smtClean="0"/>
              <a:t>)</a:t>
            </a:r>
            <a:r>
              <a:rPr lang="en-US" dirty="0" err="1" smtClean="0"/>
              <a:t>sqrt</a:t>
            </a:r>
            <a:r>
              <a:rPr lang="en-US" dirty="0" smtClean="0"/>
              <a:t>(3</a:t>
            </a:r>
            <a:r>
              <a:rPr lang="en-US" baseline="30000" dirty="0" smtClean="0"/>
              <a:t>2</a:t>
            </a:r>
            <a:r>
              <a:rPr lang="en-US" dirty="0" smtClean="0"/>
              <a:t>+5</a:t>
            </a:r>
            <a:r>
              <a:rPr lang="en-US" baseline="30000" dirty="0" smtClean="0"/>
              <a:t>2</a:t>
            </a:r>
            <a:r>
              <a:rPr lang="en-US" dirty="0" smtClean="0"/>
              <a:t>+4</a:t>
            </a:r>
            <a:r>
              <a:rPr lang="en-US" baseline="30000" dirty="0" smtClean="0"/>
              <a:t>2</a:t>
            </a:r>
            <a:r>
              <a:rPr lang="en-US" dirty="0" smtClean="0"/>
              <a:t>)</a:t>
            </a:r>
            <a:r>
              <a:rPr lang="en-US" dirty="0"/>
              <a:t> </a:t>
            </a:r>
            <a:r>
              <a:rPr lang="en-US" dirty="0" smtClean="0"/>
              <a:t>) = 0.903</a:t>
            </a:r>
            <a:endParaRPr lang="en-US" baseline="30000" dirty="0" smtClean="0"/>
          </a:p>
          <a:p>
            <a:pPr marL="0" indent="0">
              <a:buNone/>
            </a:pPr>
            <a:endParaRPr lang="en-US" b="1" u="sng" dirty="0"/>
          </a:p>
          <a:p>
            <a:pPr marL="0" indent="0">
              <a:buNone/>
            </a:pPr>
            <a:endParaRPr lang="en-US" b="1" u="sng" dirty="0" smtClean="0"/>
          </a:p>
          <a:p>
            <a:pPr marL="0" indent="0">
              <a:buNone/>
            </a:pPr>
            <a:endParaRPr lang="en-US" b="1" u="sng" dirty="0"/>
          </a:p>
          <a:p>
            <a:pPr marL="0" indent="0">
              <a:buNone/>
            </a:pPr>
            <a:endParaRPr lang="en-US" b="1" u="sng" dirty="0" smtClean="0"/>
          </a:p>
          <a:p>
            <a:pPr marL="0" indent="0">
              <a:buNone/>
            </a:pPr>
            <a:endParaRPr lang="en-US" b="1" u="sng" dirty="0"/>
          </a:p>
        </p:txBody>
      </p:sp>
      <p:pic>
        <p:nvPicPr>
          <p:cNvPr id="4" name="Picture 3"/>
          <p:cNvPicPr>
            <a:picLocks noChangeAspect="1"/>
          </p:cNvPicPr>
          <p:nvPr/>
        </p:nvPicPr>
        <p:blipFill>
          <a:blip r:embed="rId2"/>
          <a:stretch>
            <a:fillRect/>
          </a:stretch>
        </p:blipFill>
        <p:spPr>
          <a:xfrm>
            <a:off x="1097503" y="2292440"/>
            <a:ext cx="8115006" cy="1937912"/>
          </a:xfrm>
          <a:prstGeom prst="rect">
            <a:avLst/>
          </a:prstGeom>
        </p:spPr>
      </p:pic>
      <p:sp>
        <p:nvSpPr>
          <p:cNvPr id="5" name="Right Arrow 4"/>
          <p:cNvSpPr/>
          <p:nvPr/>
        </p:nvSpPr>
        <p:spPr>
          <a:xfrm>
            <a:off x="584200" y="2672642"/>
            <a:ext cx="508000"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584200" y="3002964"/>
            <a:ext cx="508000"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22052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Collaborative Filtering</a:t>
            </a:r>
            <a:endParaRPr lang="en-US" u="sng" dirty="0"/>
          </a:p>
        </p:txBody>
      </p:sp>
      <p:sp>
        <p:nvSpPr>
          <p:cNvPr id="3" name="Content Placeholder 2"/>
          <p:cNvSpPr>
            <a:spLocks noGrp="1"/>
          </p:cNvSpPr>
          <p:nvPr>
            <p:ph idx="1"/>
          </p:nvPr>
        </p:nvSpPr>
        <p:spPr>
          <a:xfrm>
            <a:off x="838200" y="1825624"/>
            <a:ext cx="10515600" cy="4776653"/>
          </a:xfrm>
        </p:spPr>
        <p:txBody>
          <a:bodyPr>
            <a:normAutofit fontScale="92500" lnSpcReduction="20000"/>
          </a:bodyPr>
          <a:lstStyle/>
          <a:p>
            <a:pPr marL="0" indent="0">
              <a:buNone/>
            </a:pPr>
            <a:r>
              <a:rPr lang="en-US" b="1" u="sng" dirty="0" smtClean="0"/>
              <a:t>User-Based CF</a:t>
            </a:r>
          </a:p>
          <a:p>
            <a:pPr marL="0" indent="0">
              <a:buNone/>
            </a:pPr>
            <a:endParaRPr lang="en-US" b="1" u="sng" dirty="0"/>
          </a:p>
          <a:p>
            <a:pPr marL="0" indent="0">
              <a:buNone/>
            </a:pPr>
            <a:endParaRPr lang="en-US" b="1" u="sng" dirty="0" smtClean="0"/>
          </a:p>
          <a:p>
            <a:pPr marL="0" indent="0">
              <a:buNone/>
            </a:pPr>
            <a:endParaRPr lang="en-US" b="1" u="sng" dirty="0"/>
          </a:p>
          <a:p>
            <a:pPr marL="0" indent="0">
              <a:buNone/>
            </a:pPr>
            <a:endParaRPr lang="en-US" b="1" u="sng" dirty="0"/>
          </a:p>
          <a:p>
            <a:pPr marL="0" indent="0">
              <a:buNone/>
            </a:pPr>
            <a:endParaRPr lang="en-US" b="1" u="sng" dirty="0" smtClean="0"/>
          </a:p>
          <a:p>
            <a:pPr marL="0" indent="0">
              <a:buNone/>
            </a:pPr>
            <a:r>
              <a:rPr lang="en-US" dirty="0" smtClean="0"/>
              <a:t>Then we could predict Argo for Li as:</a:t>
            </a:r>
          </a:p>
          <a:p>
            <a:pPr marL="0" indent="0">
              <a:buNone/>
            </a:pPr>
            <a:endParaRPr lang="en-US" dirty="0" smtClean="0"/>
          </a:p>
          <a:p>
            <a:pPr marL="0" indent="0">
              <a:buNone/>
            </a:pPr>
            <a:r>
              <a:rPr lang="en-US" dirty="0" err="1" smtClean="0"/>
              <a:t>Pref</a:t>
            </a:r>
            <a:r>
              <a:rPr lang="en-US" dirty="0" smtClean="0"/>
              <a:t>(Li, Argo) = 0.993*4 = 3.972</a:t>
            </a:r>
          </a:p>
          <a:p>
            <a:pPr marL="0" indent="0">
              <a:buNone/>
            </a:pPr>
            <a:endParaRPr lang="en-US" dirty="0"/>
          </a:p>
          <a:p>
            <a:pPr marL="0" indent="0">
              <a:buNone/>
            </a:pPr>
            <a:r>
              <a:rPr lang="en-US" dirty="0" smtClean="0"/>
              <a:t>In practice, we might use the sum of a bunch of weighted ratings for similar and dissimilar users.</a:t>
            </a:r>
          </a:p>
          <a:p>
            <a:pPr marL="0" indent="0">
              <a:buNone/>
            </a:pPr>
            <a:endParaRPr lang="en-US" baseline="30000" dirty="0" smtClean="0"/>
          </a:p>
          <a:p>
            <a:pPr marL="0" indent="0">
              <a:buNone/>
            </a:pPr>
            <a:endParaRPr lang="en-US" baseline="30000" dirty="0" smtClean="0"/>
          </a:p>
          <a:p>
            <a:pPr marL="0" indent="0">
              <a:buNone/>
            </a:pPr>
            <a:endParaRPr lang="en-US" b="1" u="sng" dirty="0"/>
          </a:p>
          <a:p>
            <a:pPr marL="0" indent="0">
              <a:buNone/>
            </a:pPr>
            <a:endParaRPr lang="en-US" b="1" u="sng" dirty="0" smtClean="0"/>
          </a:p>
          <a:p>
            <a:pPr marL="0" indent="0">
              <a:buNone/>
            </a:pPr>
            <a:endParaRPr lang="en-US" b="1" u="sng" dirty="0"/>
          </a:p>
          <a:p>
            <a:pPr marL="0" indent="0">
              <a:buNone/>
            </a:pPr>
            <a:endParaRPr lang="en-US" b="1" u="sng" dirty="0" smtClean="0"/>
          </a:p>
          <a:p>
            <a:pPr marL="0" indent="0">
              <a:buNone/>
            </a:pPr>
            <a:endParaRPr lang="en-US" b="1" u="sng" dirty="0"/>
          </a:p>
        </p:txBody>
      </p:sp>
      <p:sp>
        <p:nvSpPr>
          <p:cNvPr id="5" name="Right Arrow 4"/>
          <p:cNvSpPr/>
          <p:nvPr/>
        </p:nvSpPr>
        <p:spPr>
          <a:xfrm>
            <a:off x="584200" y="2601846"/>
            <a:ext cx="508000"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584200" y="2932168"/>
            <a:ext cx="508000"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1092200" y="2142443"/>
            <a:ext cx="7943312" cy="1916425"/>
          </a:xfrm>
          <a:prstGeom prst="rect">
            <a:avLst/>
          </a:prstGeom>
        </p:spPr>
      </p:pic>
    </p:spTree>
    <p:extLst>
      <p:ext uri="{BB962C8B-B14F-4D97-AF65-F5344CB8AC3E}">
        <p14:creationId xmlns:p14="http://schemas.microsoft.com/office/powerpoint/2010/main" val="27405642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Collaborative Filtering</a:t>
            </a:r>
            <a:endParaRPr lang="en-US" u="sng" dirty="0"/>
          </a:p>
        </p:txBody>
      </p:sp>
      <p:sp>
        <p:nvSpPr>
          <p:cNvPr id="4" name="Content Placeholder 2"/>
          <p:cNvSpPr txBox="1">
            <a:spLocks/>
          </p:cNvSpPr>
          <p:nvPr/>
        </p:nvSpPr>
        <p:spPr>
          <a:xfrm>
            <a:off x="838200" y="1476913"/>
            <a:ext cx="10515600" cy="47766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smtClean="0"/>
              <a:t>Item-Based CF</a:t>
            </a:r>
          </a:p>
          <a:p>
            <a:pPr marL="0" indent="0">
              <a:buFont typeface="Arial" panose="020B0604020202020204" pitchFamily="34" charset="0"/>
              <a:buNone/>
            </a:pPr>
            <a:endParaRPr lang="en-US" b="1" u="sng" dirty="0" smtClean="0"/>
          </a:p>
          <a:p>
            <a:pPr marL="0" indent="0">
              <a:buFont typeface="Arial" panose="020B0604020202020204" pitchFamily="34" charset="0"/>
              <a:buNone/>
            </a:pPr>
            <a:endParaRPr lang="en-US" b="1" u="sng" dirty="0" smtClean="0"/>
          </a:p>
          <a:p>
            <a:pPr marL="0" indent="0">
              <a:buFont typeface="Arial" panose="020B0604020202020204" pitchFamily="34" charset="0"/>
              <a:buNone/>
            </a:pPr>
            <a:endParaRPr lang="en-US" b="1" u="sng" dirty="0" smtClean="0"/>
          </a:p>
          <a:p>
            <a:pPr marL="0" indent="0">
              <a:buFont typeface="Arial" panose="020B0604020202020204" pitchFamily="34" charset="0"/>
              <a:buNone/>
            </a:pPr>
            <a:endParaRPr lang="en-US" b="1" u="sng" dirty="0" smtClean="0"/>
          </a:p>
          <a:p>
            <a:pPr marL="0" indent="0">
              <a:buFont typeface="Arial" panose="020B0604020202020204" pitchFamily="34" charset="0"/>
              <a:buNone/>
            </a:pPr>
            <a:r>
              <a:rPr lang="en-US" dirty="0" smtClean="0"/>
              <a:t>For user-based, we would compute the correlation between all users.  One example is:</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err="1" smtClean="0"/>
              <a:t>Corr</a:t>
            </a:r>
            <a:r>
              <a:rPr lang="en-US" dirty="0" smtClean="0"/>
              <a:t>(HP, Hob) = (4*5+3*5+4*4)/(</a:t>
            </a:r>
            <a:r>
              <a:rPr lang="en-US" dirty="0" err="1" smtClean="0"/>
              <a:t>sqrt</a:t>
            </a:r>
            <a:r>
              <a:rPr lang="en-US" dirty="0" smtClean="0"/>
              <a:t>(4</a:t>
            </a:r>
            <a:r>
              <a:rPr lang="en-US" baseline="30000" dirty="0" smtClean="0"/>
              <a:t>2</a:t>
            </a:r>
            <a:r>
              <a:rPr lang="en-US" dirty="0" smtClean="0"/>
              <a:t>+3</a:t>
            </a:r>
            <a:r>
              <a:rPr lang="en-US" baseline="30000" dirty="0" smtClean="0"/>
              <a:t>2</a:t>
            </a:r>
            <a:r>
              <a:rPr lang="en-US" dirty="0" smtClean="0"/>
              <a:t>+4</a:t>
            </a:r>
            <a:r>
              <a:rPr lang="en-US" baseline="30000" dirty="0" smtClean="0"/>
              <a:t>2</a:t>
            </a:r>
            <a:r>
              <a:rPr lang="en-US" dirty="0" smtClean="0"/>
              <a:t>)</a:t>
            </a:r>
            <a:r>
              <a:rPr lang="en-US" dirty="0" err="1" smtClean="0"/>
              <a:t>sqrt</a:t>
            </a:r>
            <a:r>
              <a:rPr lang="en-US" dirty="0" smtClean="0"/>
              <a:t>(5</a:t>
            </a:r>
            <a:r>
              <a:rPr lang="en-US" baseline="30000" dirty="0" smtClean="0"/>
              <a:t>2</a:t>
            </a:r>
            <a:r>
              <a:rPr lang="en-US" dirty="0" smtClean="0"/>
              <a:t>+5</a:t>
            </a:r>
            <a:r>
              <a:rPr lang="en-US" baseline="30000" dirty="0" smtClean="0"/>
              <a:t>2</a:t>
            </a:r>
            <a:r>
              <a:rPr lang="en-US" dirty="0" smtClean="0"/>
              <a:t>+4</a:t>
            </a:r>
            <a:r>
              <a:rPr lang="en-US" baseline="30000" dirty="0" smtClean="0"/>
              <a:t>2</a:t>
            </a:r>
            <a:r>
              <a:rPr lang="en-US" dirty="0" smtClean="0"/>
              <a:t>) ) = 0.903</a:t>
            </a:r>
          </a:p>
          <a:p>
            <a:pPr marL="0" indent="0">
              <a:buFont typeface="Arial" panose="020B0604020202020204" pitchFamily="34" charset="0"/>
              <a:buNone/>
            </a:pPr>
            <a:endParaRPr lang="en-US" baseline="30000" dirty="0" smtClean="0"/>
          </a:p>
          <a:p>
            <a:pPr marL="0" indent="0">
              <a:buFont typeface="Arial" panose="020B0604020202020204" pitchFamily="34" charset="0"/>
              <a:buNone/>
            </a:pPr>
            <a:endParaRPr lang="en-US" b="1" u="sng" dirty="0" smtClean="0"/>
          </a:p>
          <a:p>
            <a:pPr marL="0" indent="0">
              <a:buFont typeface="Arial" panose="020B0604020202020204" pitchFamily="34" charset="0"/>
              <a:buNone/>
            </a:pPr>
            <a:endParaRPr lang="en-US" b="1" u="sng" dirty="0" smtClean="0"/>
          </a:p>
          <a:p>
            <a:pPr marL="0" indent="0">
              <a:buFont typeface="Arial" panose="020B0604020202020204" pitchFamily="34" charset="0"/>
              <a:buNone/>
            </a:pPr>
            <a:endParaRPr lang="en-US" b="1" u="sng" dirty="0" smtClean="0"/>
          </a:p>
          <a:p>
            <a:pPr marL="0" indent="0">
              <a:buFont typeface="Arial" panose="020B0604020202020204" pitchFamily="34" charset="0"/>
              <a:buNone/>
            </a:pPr>
            <a:endParaRPr lang="en-US" b="1" u="sng" dirty="0" smtClean="0"/>
          </a:p>
          <a:p>
            <a:pPr marL="0" indent="0">
              <a:buFont typeface="Arial" panose="020B0604020202020204" pitchFamily="34" charset="0"/>
              <a:buNone/>
            </a:pPr>
            <a:endParaRPr lang="en-US" b="1" u="sng" dirty="0"/>
          </a:p>
        </p:txBody>
      </p:sp>
      <p:pic>
        <p:nvPicPr>
          <p:cNvPr id="5" name="Picture 4"/>
          <p:cNvPicPr>
            <a:picLocks noChangeAspect="1"/>
          </p:cNvPicPr>
          <p:nvPr/>
        </p:nvPicPr>
        <p:blipFill>
          <a:blip r:embed="rId2"/>
          <a:stretch>
            <a:fillRect/>
          </a:stretch>
        </p:blipFill>
        <p:spPr>
          <a:xfrm>
            <a:off x="2709327" y="1955126"/>
            <a:ext cx="8115006" cy="1937912"/>
          </a:xfrm>
          <a:prstGeom prst="rect">
            <a:avLst/>
          </a:prstGeom>
        </p:spPr>
      </p:pic>
      <p:sp>
        <p:nvSpPr>
          <p:cNvPr id="6" name="Right Arrow 5"/>
          <p:cNvSpPr/>
          <p:nvPr/>
        </p:nvSpPr>
        <p:spPr>
          <a:xfrm rot="5400000">
            <a:off x="5388674" y="1633220"/>
            <a:ext cx="508000"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5400000">
            <a:off x="3645809" y="1644618"/>
            <a:ext cx="508000"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76086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Collaborative Filtering</a:t>
            </a:r>
            <a:endParaRPr lang="en-US" u="sng" dirty="0"/>
          </a:p>
        </p:txBody>
      </p:sp>
      <p:sp>
        <p:nvSpPr>
          <p:cNvPr id="3" name="Content Placeholder 2"/>
          <p:cNvSpPr>
            <a:spLocks noGrp="1"/>
          </p:cNvSpPr>
          <p:nvPr>
            <p:ph idx="1"/>
          </p:nvPr>
        </p:nvSpPr>
        <p:spPr>
          <a:xfrm>
            <a:off x="838200" y="1825624"/>
            <a:ext cx="10515600" cy="4776653"/>
          </a:xfrm>
        </p:spPr>
        <p:txBody>
          <a:bodyPr>
            <a:normAutofit fontScale="92500" lnSpcReduction="20000"/>
          </a:bodyPr>
          <a:lstStyle/>
          <a:p>
            <a:pPr marL="0" indent="0">
              <a:buNone/>
            </a:pPr>
            <a:r>
              <a:rPr lang="en-US" b="1" u="sng" dirty="0" smtClean="0"/>
              <a:t>User-Based CF</a:t>
            </a:r>
          </a:p>
          <a:p>
            <a:pPr marL="0" indent="0">
              <a:buNone/>
            </a:pPr>
            <a:endParaRPr lang="en-US" b="1" u="sng" dirty="0"/>
          </a:p>
          <a:p>
            <a:pPr marL="0" indent="0">
              <a:buNone/>
            </a:pPr>
            <a:endParaRPr lang="en-US" b="1" u="sng" dirty="0" smtClean="0"/>
          </a:p>
          <a:p>
            <a:pPr marL="0" indent="0">
              <a:buNone/>
            </a:pPr>
            <a:endParaRPr lang="en-US" b="1" u="sng" dirty="0"/>
          </a:p>
          <a:p>
            <a:pPr marL="0" indent="0">
              <a:buNone/>
            </a:pPr>
            <a:endParaRPr lang="en-US" b="1" u="sng" dirty="0"/>
          </a:p>
          <a:p>
            <a:pPr marL="0" indent="0">
              <a:buNone/>
            </a:pPr>
            <a:endParaRPr lang="en-US" b="1" u="sng" dirty="0" smtClean="0"/>
          </a:p>
          <a:p>
            <a:pPr marL="0" indent="0">
              <a:buNone/>
            </a:pPr>
            <a:r>
              <a:rPr lang="en-US" dirty="0" smtClean="0"/>
              <a:t>Then we could predict Harry Potter for Jill as:</a:t>
            </a:r>
          </a:p>
          <a:p>
            <a:pPr marL="0" indent="0">
              <a:buNone/>
            </a:pPr>
            <a:endParaRPr lang="en-US" dirty="0" smtClean="0"/>
          </a:p>
          <a:p>
            <a:pPr marL="0" indent="0">
              <a:buNone/>
            </a:pPr>
            <a:r>
              <a:rPr lang="en-US" dirty="0" err="1" smtClean="0"/>
              <a:t>Pref</a:t>
            </a:r>
            <a:r>
              <a:rPr lang="en-US" dirty="0" smtClean="0"/>
              <a:t>(Li, Argo) = 0.903*3 = 2.7</a:t>
            </a:r>
          </a:p>
          <a:p>
            <a:pPr marL="0" indent="0">
              <a:buNone/>
            </a:pPr>
            <a:endParaRPr lang="en-US" dirty="0"/>
          </a:p>
          <a:p>
            <a:pPr marL="0" indent="0">
              <a:buNone/>
            </a:pPr>
            <a:r>
              <a:rPr lang="en-US" dirty="0" smtClean="0"/>
              <a:t>In practice, we might use the sum of a bunch of weighted ratings for similar and dissimilar items.</a:t>
            </a:r>
          </a:p>
          <a:p>
            <a:pPr marL="0" indent="0">
              <a:buNone/>
            </a:pPr>
            <a:endParaRPr lang="en-US" baseline="30000" dirty="0" smtClean="0"/>
          </a:p>
          <a:p>
            <a:pPr marL="0" indent="0">
              <a:buNone/>
            </a:pPr>
            <a:endParaRPr lang="en-US" baseline="30000" dirty="0" smtClean="0"/>
          </a:p>
          <a:p>
            <a:pPr marL="0" indent="0">
              <a:buNone/>
            </a:pPr>
            <a:endParaRPr lang="en-US" b="1" u="sng" dirty="0"/>
          </a:p>
          <a:p>
            <a:pPr marL="0" indent="0">
              <a:buNone/>
            </a:pPr>
            <a:endParaRPr lang="en-US" b="1" u="sng" dirty="0" smtClean="0"/>
          </a:p>
          <a:p>
            <a:pPr marL="0" indent="0">
              <a:buNone/>
            </a:pPr>
            <a:endParaRPr lang="en-US" b="1" u="sng" dirty="0"/>
          </a:p>
          <a:p>
            <a:pPr marL="0" indent="0">
              <a:buNone/>
            </a:pPr>
            <a:endParaRPr lang="en-US" b="1" u="sng" dirty="0" smtClean="0"/>
          </a:p>
          <a:p>
            <a:pPr marL="0" indent="0">
              <a:buNone/>
            </a:pPr>
            <a:endParaRPr lang="en-US" b="1" u="sng" dirty="0"/>
          </a:p>
        </p:txBody>
      </p:sp>
      <p:pic>
        <p:nvPicPr>
          <p:cNvPr id="4" name="Picture 3"/>
          <p:cNvPicPr>
            <a:picLocks noChangeAspect="1"/>
          </p:cNvPicPr>
          <p:nvPr/>
        </p:nvPicPr>
        <p:blipFill>
          <a:blip r:embed="rId2"/>
          <a:stretch>
            <a:fillRect/>
          </a:stretch>
        </p:blipFill>
        <p:spPr>
          <a:xfrm>
            <a:off x="2392099" y="2131248"/>
            <a:ext cx="7975701" cy="1923638"/>
          </a:xfrm>
          <a:prstGeom prst="rect">
            <a:avLst/>
          </a:prstGeom>
        </p:spPr>
      </p:pic>
      <p:sp>
        <p:nvSpPr>
          <p:cNvPr id="8" name="Right Arrow 7"/>
          <p:cNvSpPr/>
          <p:nvPr/>
        </p:nvSpPr>
        <p:spPr>
          <a:xfrm rot="5400000">
            <a:off x="5132912" y="1779556"/>
            <a:ext cx="508000"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5400000">
            <a:off x="3428832" y="1779556"/>
            <a:ext cx="508000"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0420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Logistic Regression</a:t>
            </a:r>
            <a:endParaRPr lang="en-US" u="sng" dirty="0"/>
          </a:p>
        </p:txBody>
      </p:sp>
      <p:sp>
        <p:nvSpPr>
          <p:cNvPr id="3" name="Content Placeholder 2"/>
          <p:cNvSpPr>
            <a:spLocks noGrp="1"/>
          </p:cNvSpPr>
          <p:nvPr>
            <p:ph idx="1"/>
          </p:nvPr>
        </p:nvSpPr>
        <p:spPr/>
        <p:txBody>
          <a:bodyPr>
            <a:normAutofit fontScale="85000" lnSpcReduction="20000"/>
          </a:bodyPr>
          <a:lstStyle/>
          <a:p>
            <a:r>
              <a:rPr lang="en-US" dirty="0" smtClean="0"/>
              <a:t>Logistic regression is similar to multiple linear regression in terms of the way output looks.  However, the interpretations and calculations are done much differently.</a:t>
            </a:r>
          </a:p>
          <a:p>
            <a:endParaRPr lang="en-US" dirty="0"/>
          </a:p>
          <a:p>
            <a:r>
              <a:rPr lang="en-US" dirty="0" smtClean="0"/>
              <a:t>Logistic regression is generally used when you want to be able to interpret your coefficients in a regression model, and your response variable is binary, although you can use logistic regression with more categories as well.  The predictors can be quantitative or categorical.</a:t>
            </a:r>
          </a:p>
          <a:p>
            <a:endParaRPr lang="en-US" dirty="0"/>
          </a:p>
          <a:p>
            <a:r>
              <a:rPr lang="en-US" dirty="0" smtClean="0"/>
              <a:t>There is a </a:t>
            </a:r>
            <a:r>
              <a:rPr lang="en-US" dirty="0" err="1" smtClean="0"/>
              <a:t>glm</a:t>
            </a:r>
            <a:r>
              <a:rPr lang="en-US" dirty="0"/>
              <a:t> </a:t>
            </a:r>
            <a:r>
              <a:rPr lang="en-US" dirty="0" smtClean="0"/>
              <a:t>(generalized linear model) function in R that we will use to carry out logistic regression.  Logistic regression is just one type of </a:t>
            </a:r>
            <a:r>
              <a:rPr lang="en-US" dirty="0" err="1" smtClean="0"/>
              <a:t>glm</a:t>
            </a:r>
            <a:r>
              <a:rPr lang="en-US" dirty="0" smtClean="0"/>
              <a:t>.  Depending on the distribution of the response, you may choose an alternative distributional assumption for the response than what we will show in this section.</a:t>
            </a:r>
          </a:p>
        </p:txBody>
      </p:sp>
    </p:spTree>
    <p:extLst>
      <p:ext uri="{BB962C8B-B14F-4D97-AF65-F5344CB8AC3E}">
        <p14:creationId xmlns:p14="http://schemas.microsoft.com/office/powerpoint/2010/main" val="3649694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Logistic Regression</a:t>
            </a:r>
            <a:endParaRPr lang="en-US" u="sng" dirty="0"/>
          </a:p>
        </p:txBody>
      </p:sp>
      <p:sp>
        <p:nvSpPr>
          <p:cNvPr id="3" name="Content Placeholder 2"/>
          <p:cNvSpPr>
            <a:spLocks noGrp="1"/>
          </p:cNvSpPr>
          <p:nvPr>
            <p:ph idx="1"/>
          </p:nvPr>
        </p:nvSpPr>
        <p:spPr/>
        <p:txBody>
          <a:bodyPr/>
          <a:lstStyle/>
          <a:p>
            <a:pPr marL="0" indent="0">
              <a:buNone/>
            </a:pPr>
            <a:r>
              <a:rPr lang="en-US" dirty="0" smtClean="0"/>
              <a:t>For a logistic regression, we model the probability (p) of being in a particular group.  Then the logit function (the most common link function) is defined as:</a:t>
            </a:r>
          </a:p>
          <a:p>
            <a:pPr marL="0" indent="0">
              <a:buNone/>
            </a:pPr>
            <a:endParaRPr lang="en-US" dirty="0"/>
          </a:p>
          <a:p>
            <a:pPr marL="0" indent="0">
              <a:buNone/>
            </a:pPr>
            <a:endParaRPr lang="en-US" dirty="0" smtClean="0"/>
          </a:p>
          <a:p>
            <a:pPr marL="0" indent="0">
              <a:buNone/>
            </a:pPr>
            <a:r>
              <a:rPr lang="en-US" dirty="0" smtClean="0"/>
              <a:t>This is also known as the log-odds ratio.  We equate this to a linear model of our predictors:</a:t>
            </a:r>
          </a:p>
          <a:p>
            <a:pPr marL="0" indent="0">
              <a:buNone/>
            </a:pP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4525962" y="3190421"/>
            <a:ext cx="1950460" cy="539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2796905" y="5094967"/>
            <a:ext cx="6823162" cy="7107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26965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Logistic Regression</a:t>
            </a:r>
            <a:endParaRPr lang="en-US" u="sng" dirty="0"/>
          </a:p>
        </p:txBody>
      </p:sp>
      <p:sp>
        <p:nvSpPr>
          <p:cNvPr id="3" name="Content Placeholder 2"/>
          <p:cNvSpPr>
            <a:spLocks noGrp="1"/>
          </p:cNvSpPr>
          <p:nvPr>
            <p:ph idx="1"/>
          </p:nvPr>
        </p:nvSpPr>
        <p:spPr/>
        <p:txBody>
          <a:bodyPr/>
          <a:lstStyle/>
          <a:p>
            <a:pPr marL="0" indent="0">
              <a:buNone/>
            </a:pPr>
            <a:r>
              <a:rPr lang="en-US" dirty="0" smtClean="0"/>
              <a:t>Transforming this equation into a probability we have: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From this we can find out the probability of particular events occurring.</a:t>
            </a:r>
            <a:br>
              <a:rPr lang="en-US" dirty="0" smtClean="0"/>
            </a:b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3599543" y="2372536"/>
            <a:ext cx="4297723" cy="2213978"/>
          </a:xfrm>
          <a:prstGeom prst="rect">
            <a:avLst/>
          </a:prstGeom>
        </p:spPr>
      </p:pic>
    </p:spTree>
    <p:extLst>
      <p:ext uri="{BB962C8B-B14F-4D97-AF65-F5344CB8AC3E}">
        <p14:creationId xmlns:p14="http://schemas.microsoft.com/office/powerpoint/2010/main" val="20898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Logistic Regression</a:t>
            </a:r>
            <a:endParaRPr lang="en-US" u="sng"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We can directly interpret the coefficients in the logistic regression model in the following way:</a:t>
            </a:r>
          </a:p>
          <a:p>
            <a:pPr marL="0" indent="0">
              <a:buNone/>
            </a:pPr>
            <a:endParaRPr lang="en-US" dirty="0"/>
          </a:p>
          <a:p>
            <a:pPr marL="0" indent="0">
              <a:buNone/>
            </a:pPr>
            <a:r>
              <a:rPr lang="en-US" dirty="0" smtClean="0"/>
              <a:t>A 1 unit increase in </a:t>
            </a:r>
            <a:r>
              <a:rPr lang="en-US" dirty="0" err="1" smtClean="0"/>
              <a:t>x_i</a:t>
            </a:r>
            <a:r>
              <a:rPr lang="en-US" dirty="0" smtClean="0"/>
              <a:t> (with all other variables held constant) is associated with a multiplicative change in the odds of success by the factor of </a:t>
            </a:r>
            <a:r>
              <a:rPr lang="en-US" dirty="0" err="1" smtClean="0"/>
              <a:t>exp</a:t>
            </a:r>
            <a:r>
              <a:rPr lang="en-US" dirty="0" smtClean="0"/>
              <a:t>(</a:t>
            </a:r>
            <a:r>
              <a:rPr lang="en-US" dirty="0" err="1" smtClean="0"/>
              <a:t>b_i</a:t>
            </a:r>
            <a:r>
              <a:rPr lang="en-US" dirty="0" smtClean="0"/>
              <a:t>) holding all other variables constant. This will be true when </a:t>
            </a:r>
            <a:r>
              <a:rPr lang="en-US" dirty="0" err="1" smtClean="0"/>
              <a:t>x_i</a:t>
            </a:r>
            <a:r>
              <a:rPr lang="en-US" dirty="0" smtClean="0"/>
              <a:t> is numeric.</a:t>
            </a:r>
          </a:p>
          <a:p>
            <a:pPr marL="0" indent="0">
              <a:buNone/>
            </a:pPr>
            <a:endParaRPr lang="en-US" dirty="0"/>
          </a:p>
          <a:p>
            <a:pPr marL="0" indent="0">
              <a:buNone/>
            </a:pPr>
            <a:r>
              <a:rPr lang="en-US" dirty="0" smtClean="0"/>
              <a:t>In R, a one-zero coding is used for categorical predictors, so </a:t>
            </a:r>
            <a:r>
              <a:rPr lang="en-US" dirty="0" err="1" smtClean="0"/>
              <a:t>exp</a:t>
            </a:r>
            <a:r>
              <a:rPr lang="en-US" dirty="0" smtClean="0"/>
              <a:t>(</a:t>
            </a:r>
            <a:r>
              <a:rPr lang="en-US" dirty="0" err="1" smtClean="0"/>
              <a:t>b_i</a:t>
            </a:r>
            <a:r>
              <a:rPr lang="en-US" dirty="0" smtClean="0"/>
              <a:t>) is the predicted multiplicative change in the odds of success when changing to the </a:t>
            </a:r>
            <a:r>
              <a:rPr lang="en-US" dirty="0" err="1" smtClean="0"/>
              <a:t>x_i</a:t>
            </a:r>
            <a:r>
              <a:rPr lang="en-US" dirty="0" smtClean="0"/>
              <a:t> as “the 1” category from the baseline category when holding all other variables constant. </a:t>
            </a:r>
          </a:p>
          <a:p>
            <a:pPr marL="0" indent="0">
              <a:buNone/>
            </a:pPr>
            <a:r>
              <a:rPr lang="en-US" b="1" dirty="0" smtClean="0"/>
              <a:t>							</a:t>
            </a:r>
          </a:p>
        </p:txBody>
      </p:sp>
    </p:spTree>
    <p:extLst>
      <p:ext uri="{BB962C8B-B14F-4D97-AF65-F5344CB8AC3E}">
        <p14:creationId xmlns:p14="http://schemas.microsoft.com/office/powerpoint/2010/main" val="1934638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6037</TotalTime>
  <Words>2874</Words>
  <Application>Microsoft Office PowerPoint</Application>
  <PresentationFormat>Widescreen</PresentationFormat>
  <Paragraphs>464</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Predictive Analytics  (Machine Learning)</vt:lpstr>
      <vt:lpstr>Introduction to Machine Learning</vt:lpstr>
      <vt:lpstr>Recommendation Engines, Supervised and Unsupervised Learning Methods</vt:lpstr>
      <vt:lpstr>Supervised Techniques</vt:lpstr>
      <vt:lpstr>Regression</vt:lpstr>
      <vt:lpstr>Logistic Regression</vt:lpstr>
      <vt:lpstr>Logistic Regression</vt:lpstr>
      <vt:lpstr>Logistic Regression</vt:lpstr>
      <vt:lpstr>Logistic Regression</vt:lpstr>
      <vt:lpstr>Logistic Regression</vt:lpstr>
      <vt:lpstr>Logistic Regression</vt:lpstr>
      <vt:lpstr>Labs Regarding lm and glm</vt:lpstr>
      <vt:lpstr>Decision Trees</vt:lpstr>
      <vt:lpstr>Decision Trees</vt:lpstr>
      <vt:lpstr>Decision Trees</vt:lpstr>
      <vt:lpstr>Linear and Quadratic Discriminant Analysis (LDA and QDA)</vt:lpstr>
      <vt:lpstr>LDA and QDA</vt:lpstr>
      <vt:lpstr>K-Nearest Neighbors (kNN)</vt:lpstr>
      <vt:lpstr>K-Nearest Neighbors</vt:lpstr>
      <vt:lpstr>LDA, QDA, kNN</vt:lpstr>
      <vt:lpstr>Neural Networks</vt:lpstr>
      <vt:lpstr>Naïve Bayes</vt:lpstr>
      <vt:lpstr>Naïve Bayes</vt:lpstr>
      <vt:lpstr>Naïve Bayes</vt:lpstr>
      <vt:lpstr>Naïve Bayes</vt:lpstr>
      <vt:lpstr>Naïve Bayes</vt:lpstr>
      <vt:lpstr>Support Vector Machines (SVM)</vt:lpstr>
      <vt:lpstr>Support Vector Machines (SVM)</vt:lpstr>
      <vt:lpstr>Machine Learning and Modeling Notes</vt:lpstr>
      <vt:lpstr>Unsupervised Techniques</vt:lpstr>
      <vt:lpstr>K-means</vt:lpstr>
      <vt:lpstr>K-means</vt:lpstr>
      <vt:lpstr>K-means</vt:lpstr>
      <vt:lpstr>K-means</vt:lpstr>
      <vt:lpstr>K-means        Eventually….</vt:lpstr>
      <vt:lpstr>Principal Component Analsysis (PCA) and Factor Analysis</vt:lpstr>
      <vt:lpstr>Principal Component Analsysis (PCA) and Factor Analysis</vt:lpstr>
      <vt:lpstr>PowerPoint Presentation</vt:lpstr>
      <vt:lpstr>Recommendation Engines</vt:lpstr>
      <vt:lpstr>Recommendation Engines</vt:lpstr>
      <vt:lpstr>Affinity Analysis or Association Rules Used in Market Basket Analysis</vt:lpstr>
      <vt:lpstr>Affinity Analysis</vt:lpstr>
      <vt:lpstr>Affinity Analysis</vt:lpstr>
      <vt:lpstr>Affinity Analysis</vt:lpstr>
      <vt:lpstr>Affinity Analysis</vt:lpstr>
      <vt:lpstr>Affinity Analysis</vt:lpstr>
      <vt:lpstr>Collaborative Filtering (CF)</vt:lpstr>
      <vt:lpstr>Collaborative Filtering</vt:lpstr>
      <vt:lpstr>Collaborative Filtering</vt:lpstr>
      <vt:lpstr>Collaborative Filtering</vt:lpstr>
      <vt:lpstr>Collaborative Filtering</vt:lpstr>
      <vt:lpstr>Collaborative Filtering</vt:lpstr>
      <vt:lpstr>Collaborative Filtering</vt:lpstr>
      <vt:lpstr>Collaborative Filtering</vt:lpstr>
      <vt:lpstr>Collaborative Filtering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Analytics  (Machine Learning)</dc:title>
  <dc:creator>Bernhard, Joshua</dc:creator>
  <cp:lastModifiedBy>Bernhard, Joshua</cp:lastModifiedBy>
  <cp:revision>123</cp:revision>
  <dcterms:created xsi:type="dcterms:W3CDTF">2015-06-14T06:34:23Z</dcterms:created>
  <dcterms:modified xsi:type="dcterms:W3CDTF">2015-07-06T04:41:52Z</dcterms:modified>
</cp:coreProperties>
</file>