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4" r:id="rId6"/>
    <p:sldId id="265" r:id="rId7"/>
    <p:sldId id="259" r:id="rId8"/>
    <p:sldId id="260" r:id="rId9"/>
    <p:sldId id="274" r:id="rId10"/>
    <p:sldId id="270" r:id="rId11"/>
    <p:sldId id="271" r:id="rId12"/>
    <p:sldId id="272" r:id="rId13"/>
    <p:sldId id="273" r:id="rId14"/>
    <p:sldId id="262"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0C508B-D2A8-4F39-9273-F27318401548}"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4F538-C980-46B3-A6DD-3E08FE57B33B}" type="slidenum">
              <a:rPr lang="en-US" smtClean="0"/>
              <a:t>‹#›</a:t>
            </a:fld>
            <a:endParaRPr lang="en-US"/>
          </a:p>
        </p:txBody>
      </p:sp>
    </p:spTree>
    <p:extLst>
      <p:ext uri="{BB962C8B-B14F-4D97-AF65-F5344CB8AC3E}">
        <p14:creationId xmlns:p14="http://schemas.microsoft.com/office/powerpoint/2010/main" val="3581562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C508B-D2A8-4F39-9273-F27318401548}"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4F538-C980-46B3-A6DD-3E08FE57B33B}" type="slidenum">
              <a:rPr lang="en-US" smtClean="0"/>
              <a:t>‹#›</a:t>
            </a:fld>
            <a:endParaRPr lang="en-US"/>
          </a:p>
        </p:txBody>
      </p:sp>
    </p:spTree>
    <p:extLst>
      <p:ext uri="{BB962C8B-B14F-4D97-AF65-F5344CB8AC3E}">
        <p14:creationId xmlns:p14="http://schemas.microsoft.com/office/powerpoint/2010/main" val="400745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C508B-D2A8-4F39-9273-F27318401548}"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4F538-C980-46B3-A6DD-3E08FE57B33B}" type="slidenum">
              <a:rPr lang="en-US" smtClean="0"/>
              <a:t>‹#›</a:t>
            </a:fld>
            <a:endParaRPr lang="en-US"/>
          </a:p>
        </p:txBody>
      </p:sp>
    </p:spTree>
    <p:extLst>
      <p:ext uri="{BB962C8B-B14F-4D97-AF65-F5344CB8AC3E}">
        <p14:creationId xmlns:p14="http://schemas.microsoft.com/office/powerpoint/2010/main" val="185784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C508B-D2A8-4F39-9273-F27318401548}"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4F538-C980-46B3-A6DD-3E08FE57B33B}" type="slidenum">
              <a:rPr lang="en-US" smtClean="0"/>
              <a:t>‹#›</a:t>
            </a:fld>
            <a:endParaRPr lang="en-US"/>
          </a:p>
        </p:txBody>
      </p:sp>
    </p:spTree>
    <p:extLst>
      <p:ext uri="{BB962C8B-B14F-4D97-AF65-F5344CB8AC3E}">
        <p14:creationId xmlns:p14="http://schemas.microsoft.com/office/powerpoint/2010/main" val="1690286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0C508B-D2A8-4F39-9273-F27318401548}"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4F538-C980-46B3-A6DD-3E08FE57B33B}" type="slidenum">
              <a:rPr lang="en-US" smtClean="0"/>
              <a:t>‹#›</a:t>
            </a:fld>
            <a:endParaRPr lang="en-US"/>
          </a:p>
        </p:txBody>
      </p:sp>
    </p:spTree>
    <p:extLst>
      <p:ext uri="{BB962C8B-B14F-4D97-AF65-F5344CB8AC3E}">
        <p14:creationId xmlns:p14="http://schemas.microsoft.com/office/powerpoint/2010/main" val="295568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0C508B-D2A8-4F39-9273-F27318401548}" type="datetimeFigureOut">
              <a:rPr lang="en-US" smtClean="0"/>
              <a:t>7/14/2015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4F538-C980-46B3-A6DD-3E08FE57B33B}" type="slidenum">
              <a:rPr lang="en-US" smtClean="0"/>
              <a:t>‹#›</a:t>
            </a:fld>
            <a:endParaRPr lang="en-US"/>
          </a:p>
        </p:txBody>
      </p:sp>
    </p:spTree>
    <p:extLst>
      <p:ext uri="{BB962C8B-B14F-4D97-AF65-F5344CB8AC3E}">
        <p14:creationId xmlns:p14="http://schemas.microsoft.com/office/powerpoint/2010/main" val="197959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0C508B-D2A8-4F39-9273-F27318401548}" type="datetimeFigureOut">
              <a:rPr lang="en-US" smtClean="0"/>
              <a:t>7/14/2015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4F538-C980-46B3-A6DD-3E08FE57B33B}" type="slidenum">
              <a:rPr lang="en-US" smtClean="0"/>
              <a:t>‹#›</a:t>
            </a:fld>
            <a:endParaRPr lang="en-US"/>
          </a:p>
        </p:txBody>
      </p:sp>
    </p:spTree>
    <p:extLst>
      <p:ext uri="{BB962C8B-B14F-4D97-AF65-F5344CB8AC3E}">
        <p14:creationId xmlns:p14="http://schemas.microsoft.com/office/powerpoint/2010/main" val="81707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0C508B-D2A8-4F39-9273-F27318401548}" type="datetimeFigureOut">
              <a:rPr lang="en-US" smtClean="0"/>
              <a:t>7/14/2015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4F538-C980-46B3-A6DD-3E08FE57B33B}" type="slidenum">
              <a:rPr lang="en-US" smtClean="0"/>
              <a:t>‹#›</a:t>
            </a:fld>
            <a:endParaRPr lang="en-US"/>
          </a:p>
        </p:txBody>
      </p:sp>
    </p:spTree>
    <p:extLst>
      <p:ext uri="{BB962C8B-B14F-4D97-AF65-F5344CB8AC3E}">
        <p14:creationId xmlns:p14="http://schemas.microsoft.com/office/powerpoint/2010/main" val="8073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C508B-D2A8-4F39-9273-F27318401548}" type="datetimeFigureOut">
              <a:rPr lang="en-US" smtClean="0"/>
              <a:t>7/14/2015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64F538-C980-46B3-A6DD-3E08FE57B33B}" type="slidenum">
              <a:rPr lang="en-US" smtClean="0"/>
              <a:t>‹#›</a:t>
            </a:fld>
            <a:endParaRPr lang="en-US"/>
          </a:p>
        </p:txBody>
      </p:sp>
    </p:spTree>
    <p:extLst>
      <p:ext uri="{BB962C8B-B14F-4D97-AF65-F5344CB8AC3E}">
        <p14:creationId xmlns:p14="http://schemas.microsoft.com/office/powerpoint/2010/main" val="92086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0C508B-D2A8-4F39-9273-F27318401548}" type="datetimeFigureOut">
              <a:rPr lang="en-US" smtClean="0"/>
              <a:t>7/14/2015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4F538-C980-46B3-A6DD-3E08FE57B33B}" type="slidenum">
              <a:rPr lang="en-US" smtClean="0"/>
              <a:t>‹#›</a:t>
            </a:fld>
            <a:endParaRPr lang="en-US"/>
          </a:p>
        </p:txBody>
      </p:sp>
    </p:spTree>
    <p:extLst>
      <p:ext uri="{BB962C8B-B14F-4D97-AF65-F5344CB8AC3E}">
        <p14:creationId xmlns:p14="http://schemas.microsoft.com/office/powerpoint/2010/main" val="5383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0C508B-D2A8-4F39-9273-F27318401548}" type="datetimeFigureOut">
              <a:rPr lang="en-US" smtClean="0"/>
              <a:t>7/14/2015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4F538-C980-46B3-A6DD-3E08FE57B33B}" type="slidenum">
              <a:rPr lang="en-US" smtClean="0"/>
              <a:t>‹#›</a:t>
            </a:fld>
            <a:endParaRPr lang="en-US"/>
          </a:p>
        </p:txBody>
      </p:sp>
    </p:spTree>
    <p:extLst>
      <p:ext uri="{BB962C8B-B14F-4D97-AF65-F5344CB8AC3E}">
        <p14:creationId xmlns:p14="http://schemas.microsoft.com/office/powerpoint/2010/main" val="97805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C508B-D2A8-4F39-9273-F27318401548}" type="datetimeFigureOut">
              <a:rPr lang="en-US" smtClean="0"/>
              <a:t>7/14/2015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4F538-C980-46B3-A6DD-3E08FE57B33B}" type="slidenum">
              <a:rPr lang="en-US" smtClean="0"/>
              <a:t>‹#›</a:t>
            </a:fld>
            <a:endParaRPr lang="en-US"/>
          </a:p>
        </p:txBody>
      </p:sp>
    </p:spTree>
    <p:extLst>
      <p:ext uri="{BB962C8B-B14F-4D97-AF65-F5344CB8AC3E}">
        <p14:creationId xmlns:p14="http://schemas.microsoft.com/office/powerpoint/2010/main" val="1301620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ix6IvwbVpw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r-bloggers.com/predictive-modelling-fun-with-the-caret-package/" TargetMode="External"/><Relationship Id="rId3" Type="http://schemas.openxmlformats.org/officeDocument/2006/relationships/hyperlink" Target="http://topepo.github.io/caret/Boosting.html" TargetMode="External"/><Relationship Id="rId7" Type="http://schemas.openxmlformats.org/officeDocument/2006/relationships/hyperlink" Target="http://static1.squarespace.com/static/51156277e4b0b8b2ffe11c00/t/5310d223e4b0d21c529a0814/1393611299730/webinar.pdf" TargetMode="External"/><Relationship Id="rId12" Type="http://schemas.openxmlformats.org/officeDocument/2006/relationships/hyperlink" Target="https://en.wikipedia.org/wiki/Gradient_boosting" TargetMode="External"/><Relationship Id="rId2" Type="http://schemas.openxmlformats.org/officeDocument/2006/relationships/hyperlink" Target="http://topepo.github.io/caret/training.html" TargetMode="External"/><Relationship Id="rId1" Type="http://schemas.openxmlformats.org/officeDocument/2006/relationships/slideLayout" Target="../slideLayouts/slideLayout2.xml"/><Relationship Id="rId6" Type="http://schemas.openxmlformats.org/officeDocument/2006/relationships/hyperlink" Target="http://cran.r-project.org/web/packages/caret/caret.pdf" TargetMode="External"/><Relationship Id="rId11" Type="http://schemas.openxmlformats.org/officeDocument/2006/relationships/hyperlink" Target="http://www.stat.cmu.edu/~ryantibs/datamining/lectures/25-boost.pdf" TargetMode="External"/><Relationship Id="rId5" Type="http://schemas.openxmlformats.org/officeDocument/2006/relationships/hyperlink" Target="http://www.r-project.org/nosvn/conferences/useR-2013/Tutorials/kuhn/user_caret_2up.pdf" TargetMode="External"/><Relationship Id="rId10" Type="http://schemas.openxmlformats.org/officeDocument/2006/relationships/hyperlink" Target="https://en.wikipedia.org/wiki/Random_forest" TargetMode="External"/><Relationship Id="rId4" Type="http://schemas.openxmlformats.org/officeDocument/2006/relationships/hyperlink" Target="http://topepo.github.io/caret/modelList.html" TargetMode="External"/><Relationship Id="rId9" Type="http://schemas.openxmlformats.org/officeDocument/2006/relationships/hyperlink" Target="https://www.youtube.com/watch?v=wPqtzj5VZu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Combining What We KNOW</a:t>
            </a:r>
            <a:endParaRPr lang="en-US" dirty="0"/>
          </a:p>
        </p:txBody>
      </p:sp>
      <p:sp>
        <p:nvSpPr>
          <p:cNvPr id="3" name="Subtitle 2"/>
          <p:cNvSpPr>
            <a:spLocks noGrp="1"/>
          </p:cNvSpPr>
          <p:nvPr>
            <p:ph type="subTitle" idx="1"/>
          </p:nvPr>
        </p:nvSpPr>
        <p:spPr/>
        <p:txBody>
          <a:bodyPr/>
          <a:lstStyle/>
          <a:p>
            <a:r>
              <a:rPr lang="en-US" dirty="0" smtClean="0"/>
              <a:t>Josh Bernhard</a:t>
            </a:r>
          </a:p>
          <a:p>
            <a:r>
              <a:rPr lang="en-US" dirty="0" smtClean="0"/>
              <a:t>University of Colorado - Denver</a:t>
            </a:r>
            <a:endParaRPr lang="en-US" dirty="0"/>
          </a:p>
        </p:txBody>
      </p:sp>
    </p:spTree>
    <p:extLst>
      <p:ext uri="{BB962C8B-B14F-4D97-AF65-F5344CB8AC3E}">
        <p14:creationId xmlns:p14="http://schemas.microsoft.com/office/powerpoint/2010/main" val="75000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What is Boosting?</a:t>
            </a:r>
            <a:endParaRPr lang="en-US" u="sng" dirty="0"/>
          </a:p>
        </p:txBody>
      </p:sp>
      <p:sp>
        <p:nvSpPr>
          <p:cNvPr id="3" name="Content Placeholder 2"/>
          <p:cNvSpPr>
            <a:spLocks noGrp="1"/>
          </p:cNvSpPr>
          <p:nvPr>
            <p:ph idx="1"/>
          </p:nvPr>
        </p:nvSpPr>
        <p:spPr/>
        <p:txBody>
          <a:bodyPr/>
          <a:lstStyle/>
          <a:p>
            <a:r>
              <a:rPr lang="en-US" dirty="0" smtClean="0"/>
              <a:t>Boosting is a method for taking ‘weak learners’ and making them ‘strong learners’.</a:t>
            </a:r>
          </a:p>
          <a:p>
            <a:r>
              <a:rPr lang="en-US" dirty="0" smtClean="0"/>
              <a:t>The small example on the following slides will provide an example of how the concept of boosting is applied to a toy example of data.</a:t>
            </a:r>
          </a:p>
          <a:p>
            <a:r>
              <a:rPr lang="en-US" dirty="0" smtClean="0"/>
              <a:t>The basic process of boosting is that we predict based on some model.  For those predictions that we performed worst, we focus our model on those individuals.  We continue this process until we have minimized our </a:t>
            </a:r>
            <a:r>
              <a:rPr lang="en-US" dirty="0"/>
              <a:t>average </a:t>
            </a:r>
            <a:r>
              <a:rPr lang="en-US" dirty="0" smtClean="0"/>
              <a:t>loss (commonly used with a continuous response) or classification error rate (for categorical response) below some threshold.</a:t>
            </a:r>
            <a:endParaRPr lang="en-US" dirty="0"/>
          </a:p>
        </p:txBody>
      </p:sp>
    </p:spTree>
    <p:extLst>
      <p:ext uri="{BB962C8B-B14F-4D97-AF65-F5344CB8AC3E}">
        <p14:creationId xmlns:p14="http://schemas.microsoft.com/office/powerpoint/2010/main" val="54788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What is boosting?</a:t>
            </a:r>
            <a:endParaRPr lang="en-US" u="sng" dirty="0"/>
          </a:p>
        </p:txBody>
      </p:sp>
      <p:sp>
        <p:nvSpPr>
          <p:cNvPr id="3" name="Content Placeholder 2"/>
          <p:cNvSpPr>
            <a:spLocks noGrp="1"/>
          </p:cNvSpPr>
          <p:nvPr>
            <p:ph idx="1"/>
          </p:nvPr>
        </p:nvSpPr>
        <p:spPr/>
        <p:txBody>
          <a:bodyPr/>
          <a:lstStyle/>
          <a:p>
            <a:r>
              <a:rPr lang="en-US" dirty="0" smtClean="0"/>
              <a:t>The beginning part of this video shows conceptually how boosting works in classification problems: </a:t>
            </a:r>
            <a:r>
              <a:rPr lang="en-US" dirty="0" smtClean="0">
                <a:hlinkClick r:id="rId2"/>
              </a:rPr>
              <a:t>https</a:t>
            </a:r>
            <a:r>
              <a:rPr lang="en-US" dirty="0">
                <a:hlinkClick r:id="rId2"/>
              </a:rPr>
              <a:t>://</a:t>
            </a:r>
            <a:r>
              <a:rPr lang="en-US" dirty="0" smtClean="0">
                <a:hlinkClick r:id="rId2"/>
              </a:rPr>
              <a:t>www.youtube.com/watch?v=ix6IvwbVpw0</a:t>
            </a:r>
            <a:endParaRPr lang="en-US" dirty="0" smtClean="0"/>
          </a:p>
          <a:p>
            <a:endParaRPr lang="en-US" dirty="0"/>
          </a:p>
        </p:txBody>
      </p:sp>
    </p:spTree>
    <p:extLst>
      <p:ext uri="{BB962C8B-B14F-4D97-AF65-F5344CB8AC3E}">
        <p14:creationId xmlns:p14="http://schemas.microsoft.com/office/powerpoint/2010/main" val="226386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What is Boosting?</a:t>
            </a:r>
            <a:endParaRPr lang="en-US" u="sng" dirty="0"/>
          </a:p>
        </p:txBody>
      </p:sp>
      <p:sp>
        <p:nvSpPr>
          <p:cNvPr id="3" name="Content Placeholder 2"/>
          <p:cNvSpPr>
            <a:spLocks noGrp="1"/>
          </p:cNvSpPr>
          <p:nvPr>
            <p:ph idx="1"/>
          </p:nvPr>
        </p:nvSpPr>
        <p:spPr/>
        <p:txBody>
          <a:bodyPr>
            <a:normAutofit fontScale="92500" lnSpcReduction="10000"/>
          </a:bodyPr>
          <a:lstStyle/>
          <a:p>
            <a:r>
              <a:rPr lang="en-US" dirty="0" smtClean="0"/>
              <a:t>One of the most common boosting methods is called gradient boosting machines (</a:t>
            </a:r>
            <a:r>
              <a:rPr lang="en-US" dirty="0" err="1" smtClean="0"/>
              <a:t>gbm</a:t>
            </a:r>
            <a:r>
              <a:rPr lang="en-US" dirty="0" smtClean="0"/>
              <a:t>).  This is a boosting method used with decision trees, and it is often just called ‘boosting’ as discussed on slide 4.  </a:t>
            </a:r>
          </a:p>
          <a:p>
            <a:endParaRPr lang="en-US" dirty="0"/>
          </a:p>
          <a:p>
            <a:r>
              <a:rPr lang="en-US" dirty="0" smtClean="0"/>
              <a:t>Another boosting method is known as </a:t>
            </a:r>
            <a:r>
              <a:rPr lang="en-US" dirty="0" err="1" smtClean="0"/>
              <a:t>ada</a:t>
            </a:r>
            <a:r>
              <a:rPr lang="en-US" dirty="0" smtClean="0"/>
              <a:t>-boost or adaptive boosting. </a:t>
            </a:r>
          </a:p>
          <a:p>
            <a:endParaRPr lang="en-US" dirty="0" smtClean="0"/>
          </a:p>
          <a:p>
            <a:r>
              <a:rPr lang="en-US" dirty="0" smtClean="0"/>
              <a:t>This method is one of the strongest ensemble methods for predicting – and is commonly used successfully for predicting in many competitions.</a:t>
            </a:r>
          </a:p>
          <a:p>
            <a:endParaRPr lang="en-US" dirty="0"/>
          </a:p>
          <a:p>
            <a:r>
              <a:rPr lang="en-US" dirty="0" smtClean="0"/>
              <a:t>This method is shown to perform better than even random forests.</a:t>
            </a:r>
          </a:p>
          <a:p>
            <a:endParaRPr lang="en-US" dirty="0"/>
          </a:p>
        </p:txBody>
      </p:sp>
    </p:spTree>
    <p:extLst>
      <p:ext uri="{BB962C8B-B14F-4D97-AF65-F5344CB8AC3E}">
        <p14:creationId xmlns:p14="http://schemas.microsoft.com/office/powerpoint/2010/main" val="2992454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What is Boosting?</a:t>
            </a:r>
            <a:endParaRPr lang="en-US" u="sng" dirty="0"/>
          </a:p>
        </p:txBody>
      </p:sp>
      <p:sp>
        <p:nvSpPr>
          <p:cNvPr id="3" name="Content Placeholder 2"/>
          <p:cNvSpPr>
            <a:spLocks noGrp="1"/>
          </p:cNvSpPr>
          <p:nvPr>
            <p:ph idx="1"/>
          </p:nvPr>
        </p:nvSpPr>
        <p:spPr>
          <a:xfrm>
            <a:off x="838200" y="1825625"/>
            <a:ext cx="10515600" cy="4671428"/>
          </a:xfrm>
        </p:spPr>
        <p:txBody>
          <a:bodyPr>
            <a:normAutofit fontScale="55000" lnSpcReduction="20000"/>
          </a:bodyPr>
          <a:lstStyle/>
          <a:p>
            <a:pPr marL="0" indent="0">
              <a:buNone/>
            </a:pPr>
            <a:r>
              <a:rPr lang="en-US" dirty="0" smtClean="0"/>
              <a:t>How do </a:t>
            </a:r>
            <a:r>
              <a:rPr lang="en-US" dirty="0" err="1" smtClean="0"/>
              <a:t>gbm</a:t>
            </a:r>
            <a:r>
              <a:rPr lang="en-US" dirty="0" smtClean="0"/>
              <a:t> and </a:t>
            </a:r>
            <a:r>
              <a:rPr lang="en-US" dirty="0" err="1" smtClean="0"/>
              <a:t>adaboost</a:t>
            </a:r>
            <a:r>
              <a:rPr lang="en-US" dirty="0" smtClean="0"/>
              <a:t> algorithms work?</a:t>
            </a:r>
          </a:p>
          <a:p>
            <a:r>
              <a:rPr lang="en-US" dirty="0" smtClean="0"/>
              <a:t>Both can be used with classification and regression trees.</a:t>
            </a:r>
          </a:p>
          <a:p>
            <a:endParaRPr lang="en-US" dirty="0"/>
          </a:p>
          <a:p>
            <a:r>
              <a:rPr lang="en-US" dirty="0" smtClean="0"/>
              <a:t>For regression trees, this algorithm takes a decision tree to predict the response.</a:t>
            </a:r>
            <a:br>
              <a:rPr lang="en-US" dirty="0" smtClean="0"/>
            </a:br>
            <a:endParaRPr lang="en-US" dirty="0" smtClean="0"/>
          </a:p>
          <a:p>
            <a:r>
              <a:rPr lang="en-US" dirty="0" smtClean="0"/>
              <a:t>It then uses a new tree of the same predictors to predict the residuals (or </a:t>
            </a:r>
            <a:r>
              <a:rPr lang="en-US" dirty="0" err="1" smtClean="0"/>
              <a:t>mis</a:t>
            </a:r>
            <a:r>
              <a:rPr lang="en-US" dirty="0" smtClean="0"/>
              <a:t>-classified).</a:t>
            </a:r>
            <a:br>
              <a:rPr lang="en-US" dirty="0" smtClean="0"/>
            </a:br>
            <a:endParaRPr lang="en-US" dirty="0" smtClean="0"/>
          </a:p>
          <a:p>
            <a:r>
              <a:rPr lang="en-US" dirty="0" smtClean="0"/>
              <a:t>It then takes another tree, again of the same classifiers, to predict the residuals of this next model.</a:t>
            </a:r>
            <a:br>
              <a:rPr lang="en-US" dirty="0" smtClean="0"/>
            </a:br>
            <a:endParaRPr lang="en-US" dirty="0" smtClean="0"/>
          </a:p>
          <a:p>
            <a:r>
              <a:rPr lang="en-US" dirty="0" smtClean="0"/>
              <a:t>This process continues for ‘</a:t>
            </a:r>
            <a:r>
              <a:rPr lang="en-US" dirty="0" err="1" smtClean="0"/>
              <a:t>n.trees</a:t>
            </a:r>
            <a:r>
              <a:rPr lang="en-US" dirty="0" smtClean="0"/>
              <a:t>’ number of trees.  </a:t>
            </a:r>
            <a:br>
              <a:rPr lang="en-US" dirty="0" smtClean="0"/>
            </a:br>
            <a:endParaRPr lang="en-US" dirty="0" smtClean="0"/>
          </a:p>
          <a:p>
            <a:r>
              <a:rPr lang="en-US" dirty="0" smtClean="0"/>
              <a:t>The same set of trees will be used to predict on a new set of data. </a:t>
            </a:r>
            <a:br>
              <a:rPr lang="en-US" dirty="0" smtClean="0"/>
            </a:br>
            <a:r>
              <a:rPr lang="en-US" dirty="0" smtClean="0"/>
              <a:t> </a:t>
            </a:r>
            <a:endParaRPr lang="en-US" dirty="0"/>
          </a:p>
          <a:p>
            <a:r>
              <a:rPr lang="en-US" dirty="0" smtClean="0"/>
              <a:t>There are </a:t>
            </a:r>
            <a:r>
              <a:rPr lang="en-US" dirty="0" smtClean="0"/>
              <a:t>multiple </a:t>
            </a:r>
            <a:r>
              <a:rPr lang="en-US" dirty="0" smtClean="0"/>
              <a:t>important parameters to keep from over-fitting in this </a:t>
            </a:r>
            <a:r>
              <a:rPr lang="en-US" dirty="0" smtClean="0"/>
              <a:t>model.  </a:t>
            </a:r>
            <a:r>
              <a:rPr lang="en-US" dirty="0" smtClean="0"/>
              <a:t>Certain choices of the parameters will </a:t>
            </a:r>
            <a:endParaRPr lang="en-US" dirty="0" smtClean="0"/>
          </a:p>
          <a:p>
            <a:endParaRPr lang="en-US" dirty="0"/>
          </a:p>
          <a:p>
            <a:r>
              <a:rPr lang="en-US" dirty="0" smtClean="0"/>
              <a:t>The shrinkage value exists between 0 and 1.  The closer the shrinkage value is to 1, the more likely your model will over-fit the training data.  The larger the </a:t>
            </a:r>
            <a:r>
              <a:rPr lang="en-US" dirty="0" err="1" smtClean="0"/>
              <a:t>n.trees</a:t>
            </a:r>
            <a:r>
              <a:rPr lang="en-US" dirty="0" smtClean="0"/>
              <a:t> value, the more likely your model will over-fit the training data.</a:t>
            </a:r>
          </a:p>
        </p:txBody>
      </p:sp>
    </p:spTree>
    <p:extLst>
      <p:ext uri="{BB962C8B-B14F-4D97-AF65-F5344CB8AC3E}">
        <p14:creationId xmlns:p14="http://schemas.microsoft.com/office/powerpoint/2010/main" val="97092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Boosting, Bagging, and Random Forests</a:t>
            </a:r>
          </a:p>
        </p:txBody>
      </p:sp>
      <p:sp>
        <p:nvSpPr>
          <p:cNvPr id="3" name="Content Placeholder 2"/>
          <p:cNvSpPr>
            <a:spLocks noGrp="1"/>
          </p:cNvSpPr>
          <p:nvPr>
            <p:ph idx="1"/>
          </p:nvPr>
        </p:nvSpPr>
        <p:spPr>
          <a:xfrm>
            <a:off x="592428" y="1690688"/>
            <a:ext cx="10972800" cy="4813143"/>
          </a:xfrm>
        </p:spPr>
        <p:txBody>
          <a:bodyPr>
            <a:normAutofit fontScale="55000" lnSpcReduction="20000"/>
          </a:bodyPr>
          <a:lstStyle/>
          <a:p>
            <a:r>
              <a:rPr lang="en-US" dirty="0" smtClean="0"/>
              <a:t>The main package in R to use these methods on any dataset is known as the ‘caret’ package.  There is a lot of literature regarding how to use this package including the following resources:</a:t>
            </a:r>
          </a:p>
          <a:p>
            <a:endParaRPr lang="en-US" dirty="0"/>
          </a:p>
          <a:p>
            <a:r>
              <a:rPr lang="en-US" dirty="0">
                <a:hlinkClick r:id="rId2"/>
              </a:rPr>
              <a:t>http://</a:t>
            </a:r>
            <a:r>
              <a:rPr lang="en-US" dirty="0" smtClean="0">
                <a:hlinkClick r:id="rId2"/>
              </a:rPr>
              <a:t>topepo.github.io/caret/training.html</a:t>
            </a:r>
            <a:endParaRPr lang="en-US" dirty="0" smtClean="0"/>
          </a:p>
          <a:p>
            <a:r>
              <a:rPr lang="en-US" dirty="0">
                <a:hlinkClick r:id="rId3"/>
              </a:rPr>
              <a:t>http://</a:t>
            </a:r>
            <a:r>
              <a:rPr lang="en-US" dirty="0" smtClean="0">
                <a:hlinkClick r:id="rId3"/>
              </a:rPr>
              <a:t>topepo.github.io/caret/Boosting.html</a:t>
            </a:r>
            <a:endParaRPr lang="en-US" dirty="0" smtClean="0"/>
          </a:p>
          <a:p>
            <a:r>
              <a:rPr lang="en-US" dirty="0">
                <a:hlinkClick r:id="rId4"/>
              </a:rPr>
              <a:t>http://</a:t>
            </a:r>
            <a:r>
              <a:rPr lang="en-US" dirty="0" smtClean="0">
                <a:hlinkClick r:id="rId4"/>
              </a:rPr>
              <a:t>topepo.github.io/caret/modelList.html</a:t>
            </a:r>
            <a:endParaRPr lang="en-US" dirty="0" smtClean="0"/>
          </a:p>
          <a:p>
            <a:r>
              <a:rPr lang="en-US" dirty="0">
                <a:hlinkClick r:id="rId5"/>
              </a:rPr>
              <a:t>http://</a:t>
            </a:r>
            <a:r>
              <a:rPr lang="en-US" dirty="0" smtClean="0">
                <a:hlinkClick r:id="rId5"/>
              </a:rPr>
              <a:t>www.r-project.org/nosvn/conferences/useR-2013/Tutorials/kuhn/user_caret_2up.pdf</a:t>
            </a:r>
            <a:endParaRPr lang="en-US" dirty="0" smtClean="0"/>
          </a:p>
          <a:p>
            <a:r>
              <a:rPr lang="en-US" dirty="0">
                <a:hlinkClick r:id="rId6"/>
              </a:rPr>
              <a:t>http://</a:t>
            </a:r>
            <a:r>
              <a:rPr lang="en-US" dirty="0" smtClean="0">
                <a:hlinkClick r:id="rId6"/>
              </a:rPr>
              <a:t>cran.r-project.org/web/packages/caret/caret.pdf</a:t>
            </a:r>
            <a:r>
              <a:rPr lang="en-US" dirty="0" smtClean="0"/>
              <a:t> (the full documentation)</a:t>
            </a:r>
          </a:p>
          <a:p>
            <a:r>
              <a:rPr lang="en-US" dirty="0">
                <a:hlinkClick r:id="rId7"/>
              </a:rPr>
              <a:t>http://</a:t>
            </a:r>
            <a:r>
              <a:rPr lang="en-US" dirty="0" smtClean="0">
                <a:hlinkClick r:id="rId7"/>
              </a:rPr>
              <a:t>static1.squarespace.com/static/51156277e4b0b8b2ffe11c00/t/5310d223e4b0d21c529a0814/1393611299730/webinar.pdf</a:t>
            </a:r>
            <a:endParaRPr lang="en-US" dirty="0" smtClean="0"/>
          </a:p>
          <a:p>
            <a:r>
              <a:rPr lang="en-US" dirty="0">
                <a:hlinkClick r:id="rId8"/>
              </a:rPr>
              <a:t>http://www.r-bloggers.com/predictive-modelling-fun-with-the-caret-package</a:t>
            </a:r>
            <a:r>
              <a:rPr lang="en-US" dirty="0" smtClean="0">
                <a:hlinkClick r:id="rId8"/>
              </a:rPr>
              <a:t>/</a:t>
            </a:r>
            <a:endParaRPr lang="en-US" dirty="0" smtClean="0"/>
          </a:p>
          <a:p>
            <a:pPr marL="0" indent="0">
              <a:buNone/>
            </a:pPr>
            <a:endParaRPr lang="en-US" dirty="0" smtClean="0"/>
          </a:p>
          <a:p>
            <a:pPr marL="0" indent="0">
              <a:buNone/>
            </a:pPr>
            <a:r>
              <a:rPr lang="en-US" dirty="0" smtClean="0"/>
              <a:t>Other helpful links:</a:t>
            </a:r>
          </a:p>
          <a:p>
            <a:r>
              <a:rPr lang="en-US" dirty="0">
                <a:hlinkClick r:id="rId9"/>
              </a:rPr>
              <a:t>https://</a:t>
            </a:r>
            <a:r>
              <a:rPr lang="en-US" dirty="0" smtClean="0">
                <a:hlinkClick r:id="rId9"/>
              </a:rPr>
              <a:t>www.youtube.com/watch?v=wPqtzj5VZus</a:t>
            </a:r>
            <a:endParaRPr lang="en-US" dirty="0" smtClean="0"/>
          </a:p>
          <a:p>
            <a:r>
              <a:rPr lang="en-US" dirty="0">
                <a:hlinkClick r:id="rId10"/>
              </a:rPr>
              <a:t>https://</a:t>
            </a:r>
            <a:r>
              <a:rPr lang="en-US" dirty="0" smtClean="0">
                <a:hlinkClick r:id="rId10"/>
              </a:rPr>
              <a:t>en.wikipedia.org/wiki/Random_forest</a:t>
            </a:r>
            <a:endParaRPr lang="en-US" dirty="0" smtClean="0"/>
          </a:p>
          <a:p>
            <a:r>
              <a:rPr lang="en-US" dirty="0">
                <a:hlinkClick r:id="rId11"/>
              </a:rPr>
              <a:t>http://www.stat.cmu.edu/~</a:t>
            </a:r>
            <a:r>
              <a:rPr lang="en-US" dirty="0" smtClean="0">
                <a:hlinkClick r:id="rId11"/>
              </a:rPr>
              <a:t>ryantibs/datamining/lectures/25-boost.pdf</a:t>
            </a:r>
            <a:endParaRPr lang="en-US" dirty="0" smtClean="0"/>
          </a:p>
          <a:p>
            <a:r>
              <a:rPr lang="en-US">
                <a:hlinkClick r:id="rId12"/>
              </a:rPr>
              <a:t>https://</a:t>
            </a:r>
            <a:r>
              <a:rPr lang="en-US" smtClean="0">
                <a:hlinkClick r:id="rId12"/>
              </a:rPr>
              <a:t>en.wikipedia.org/wiki/Gradient_boosting</a:t>
            </a:r>
            <a:endParaRPr lang="en-US" smtClean="0"/>
          </a:p>
          <a:p>
            <a:endParaRPr lang="en-US" dirty="0" smtClean="0"/>
          </a:p>
          <a:p>
            <a:endParaRPr lang="en-US" dirty="0"/>
          </a:p>
          <a:p>
            <a:endParaRPr lang="en-US" dirty="0"/>
          </a:p>
        </p:txBody>
      </p:sp>
    </p:spTree>
    <p:extLst>
      <p:ext uri="{BB962C8B-B14F-4D97-AF65-F5344CB8AC3E}">
        <p14:creationId xmlns:p14="http://schemas.microsoft.com/office/powerpoint/2010/main" val="844811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1037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Boosting, Bagging, and Random Forests</a:t>
            </a:r>
            <a:endParaRPr lang="en-US" u="sng" dirty="0"/>
          </a:p>
        </p:txBody>
      </p:sp>
      <p:sp>
        <p:nvSpPr>
          <p:cNvPr id="3" name="Content Placeholder 2"/>
          <p:cNvSpPr>
            <a:spLocks noGrp="1"/>
          </p:cNvSpPr>
          <p:nvPr>
            <p:ph idx="1"/>
          </p:nvPr>
        </p:nvSpPr>
        <p:spPr/>
        <p:txBody>
          <a:bodyPr>
            <a:normAutofit fontScale="92500" lnSpcReduction="10000"/>
          </a:bodyPr>
          <a:lstStyle/>
          <a:p>
            <a:r>
              <a:rPr lang="en-US" dirty="0" smtClean="0"/>
              <a:t>Using Cross Validation, Boosting, and Bagging methods along with our predictive modeling algorithms has shown to be very effective for predicting on both classification and regression based problems.  </a:t>
            </a:r>
          </a:p>
          <a:p>
            <a:endParaRPr lang="en-US" dirty="0"/>
          </a:p>
          <a:p>
            <a:r>
              <a:rPr lang="en-US" dirty="0" smtClean="0"/>
              <a:t>In this set of notes, we will show how these methods are incorporated to positively impact how well we can predict. </a:t>
            </a:r>
          </a:p>
          <a:p>
            <a:endParaRPr lang="en-US" dirty="0" smtClean="0"/>
          </a:p>
          <a:p>
            <a:r>
              <a:rPr lang="en-US" dirty="0" smtClean="0"/>
              <a:t>Incorporating these methods also has shown to minimize the chance of our model over-fitting training data.</a:t>
            </a:r>
          </a:p>
          <a:p>
            <a:endParaRPr lang="en-US" dirty="0"/>
          </a:p>
          <a:p>
            <a:r>
              <a:rPr lang="en-US" dirty="0" smtClean="0"/>
              <a:t>These methods are often known as </a:t>
            </a:r>
            <a:r>
              <a:rPr lang="en-US" b="1" u="sng" dirty="0" smtClean="0"/>
              <a:t>Ensemble Methods</a:t>
            </a:r>
            <a:r>
              <a:rPr lang="en-US" dirty="0" smtClean="0"/>
              <a:t>.</a:t>
            </a:r>
            <a:endParaRPr lang="en-US" dirty="0"/>
          </a:p>
          <a:p>
            <a:endParaRPr lang="en-US" dirty="0"/>
          </a:p>
        </p:txBody>
      </p:sp>
    </p:spTree>
    <p:extLst>
      <p:ext uri="{BB962C8B-B14F-4D97-AF65-F5344CB8AC3E}">
        <p14:creationId xmlns:p14="http://schemas.microsoft.com/office/powerpoint/2010/main" val="380232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Boosting, Bagging, and Random Forests</a:t>
            </a:r>
          </a:p>
        </p:txBody>
      </p:sp>
      <p:sp>
        <p:nvSpPr>
          <p:cNvPr id="3" name="Content Placeholder 2"/>
          <p:cNvSpPr>
            <a:spLocks noGrp="1"/>
          </p:cNvSpPr>
          <p:nvPr>
            <p:ph idx="1"/>
          </p:nvPr>
        </p:nvSpPr>
        <p:spPr/>
        <p:txBody>
          <a:bodyPr/>
          <a:lstStyle/>
          <a:p>
            <a:pPr marL="0" indent="0">
              <a:buNone/>
            </a:pPr>
            <a:r>
              <a:rPr lang="en-US" dirty="0" smtClean="0"/>
              <a:t>In the evaluation lecture notes, we saw that some of the most successful algorithms are: Boosted Decision Trees, Random Forests, and Bagged Decision Trees.  </a:t>
            </a:r>
          </a:p>
          <a:p>
            <a:pPr marL="0" indent="0">
              <a:buNone/>
            </a:pPr>
            <a:endParaRPr lang="en-US" dirty="0"/>
          </a:p>
          <a:p>
            <a:pPr marL="0" indent="0">
              <a:buNone/>
            </a:pPr>
            <a:r>
              <a:rPr lang="en-US" dirty="0" smtClean="0"/>
              <a:t>The success of these algorithms with messy data is often due to two elements:</a:t>
            </a:r>
          </a:p>
          <a:p>
            <a:pPr lvl="1"/>
            <a:r>
              <a:rPr lang="en-US" dirty="0" smtClean="0"/>
              <a:t>The simplicity of the decision tree extends itself to logical breaks in our data.</a:t>
            </a:r>
          </a:p>
          <a:p>
            <a:pPr lvl="1"/>
            <a:r>
              <a:rPr lang="en-US" dirty="0" smtClean="0"/>
              <a:t>The ability to using boosting, bagging, cv, etc. to assure that the model does not over fit the training data.</a:t>
            </a:r>
            <a:endParaRPr lang="en-US" dirty="0"/>
          </a:p>
        </p:txBody>
      </p:sp>
    </p:spTree>
    <p:extLst>
      <p:ext uri="{BB962C8B-B14F-4D97-AF65-F5344CB8AC3E}">
        <p14:creationId xmlns:p14="http://schemas.microsoft.com/office/powerpoint/2010/main" val="40771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Language Note</a:t>
            </a:r>
            <a:endParaRPr lang="en-US" u="sng" dirty="0"/>
          </a:p>
        </p:txBody>
      </p:sp>
      <p:sp>
        <p:nvSpPr>
          <p:cNvPr id="3" name="Content Placeholder 2"/>
          <p:cNvSpPr>
            <a:spLocks noGrp="1"/>
          </p:cNvSpPr>
          <p:nvPr>
            <p:ph idx="1"/>
          </p:nvPr>
        </p:nvSpPr>
        <p:spPr/>
        <p:txBody>
          <a:bodyPr/>
          <a:lstStyle/>
          <a:p>
            <a:r>
              <a:rPr lang="en-US" dirty="0" smtClean="0"/>
              <a:t>Often boosting or bagging is used by ‘experts’ to suggest boosted decision trees and bagging decision trees.  These are the most common techniques.  </a:t>
            </a:r>
          </a:p>
          <a:p>
            <a:endParaRPr lang="en-US" dirty="0"/>
          </a:p>
          <a:p>
            <a:r>
              <a:rPr lang="en-US" dirty="0" smtClean="0"/>
              <a:t>However, the terms boosting or bagging can be used to simply suggest an algorithm that incorporates boosting or bagging as defined in later slides of this presentation, which may be essentially any of the algorithms we looked at during the modeling notes.</a:t>
            </a:r>
          </a:p>
          <a:p>
            <a:endParaRPr lang="en-US" dirty="0"/>
          </a:p>
          <a:p>
            <a:endParaRPr lang="en-US" dirty="0"/>
          </a:p>
        </p:txBody>
      </p:sp>
    </p:spTree>
    <p:extLst>
      <p:ext uri="{BB962C8B-B14F-4D97-AF65-F5344CB8AC3E}">
        <p14:creationId xmlns:p14="http://schemas.microsoft.com/office/powerpoint/2010/main" val="202688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What is Bagging?</a:t>
            </a:r>
            <a:endParaRPr lang="en-US" u="sng" dirty="0"/>
          </a:p>
        </p:txBody>
      </p:sp>
      <p:sp>
        <p:nvSpPr>
          <p:cNvPr id="3" name="Content Placeholder 2"/>
          <p:cNvSpPr>
            <a:spLocks noGrp="1"/>
          </p:cNvSpPr>
          <p:nvPr>
            <p:ph idx="1"/>
          </p:nvPr>
        </p:nvSpPr>
        <p:spPr>
          <a:xfrm>
            <a:off x="773723" y="1484922"/>
            <a:ext cx="10832123" cy="5064369"/>
          </a:xfrm>
        </p:spPr>
        <p:txBody>
          <a:bodyPr>
            <a:normAutofit fontScale="62500" lnSpcReduction="20000"/>
          </a:bodyPr>
          <a:lstStyle/>
          <a:p>
            <a:r>
              <a:rPr lang="en-US" dirty="0" smtClean="0"/>
              <a:t>Bagging is a type of cross-validation.</a:t>
            </a:r>
          </a:p>
          <a:p>
            <a:endParaRPr lang="en-US" dirty="0" smtClean="0"/>
          </a:p>
          <a:p>
            <a:r>
              <a:rPr lang="en-US" dirty="0" smtClean="0"/>
              <a:t>Other cross-validation methods include k-folds, jack-knife, and many others.  However, the three types of cv mentioned here (k-folds, jack-knife, and bagging methods) tend to be the most frequent methods used.</a:t>
            </a:r>
          </a:p>
          <a:p>
            <a:endParaRPr lang="en-US" dirty="0" smtClean="0"/>
          </a:p>
          <a:p>
            <a:r>
              <a:rPr lang="en-US" dirty="0" smtClean="0"/>
              <a:t>Bagging involves sampling from your training data with replacement (boot-strap sampling).  Fitting your model on each sample, then aggregating the results of your models.</a:t>
            </a:r>
          </a:p>
          <a:p>
            <a:endParaRPr lang="en-US" dirty="0" smtClean="0"/>
          </a:p>
          <a:p>
            <a:r>
              <a:rPr lang="en-US" dirty="0" smtClean="0"/>
              <a:t>K-fold and jack-knife methods are alternative methods for splitting your training data.  </a:t>
            </a:r>
          </a:p>
          <a:p>
            <a:endParaRPr lang="en-US" dirty="0"/>
          </a:p>
          <a:p>
            <a:r>
              <a:rPr lang="en-US" dirty="0" smtClean="0"/>
              <a:t>In k-fold, you partition your training data into ‘k’ equally sized groups.  Let one of the partitions be your validation, and the remaining k-1 sets will be used to train your model.  This method will be done repeatedly, while changing the data that is considered the validation set of data.  The results are then aggregated.  Each partition will be considered the validation set of data once.</a:t>
            </a:r>
          </a:p>
          <a:p>
            <a:endParaRPr lang="en-US" dirty="0" smtClean="0"/>
          </a:p>
          <a:p>
            <a:r>
              <a:rPr lang="en-US" dirty="0" smtClean="0"/>
              <a:t>In jack-knife sampling (leave one out sampling), you sample all data points in your training dataset, but exclude a single point.  This process is continued with all possible sets of ‘leave-one out’ samples.  This is an exhaustive sampling method.  You sample without replacement for this method.</a:t>
            </a:r>
          </a:p>
          <a:p>
            <a:endParaRPr lang="en-US" dirty="0" smtClean="0"/>
          </a:p>
          <a:p>
            <a:endParaRPr lang="en-US" dirty="0"/>
          </a:p>
        </p:txBody>
      </p:sp>
    </p:spTree>
    <p:extLst>
      <p:ext uri="{BB962C8B-B14F-4D97-AF65-F5344CB8AC3E}">
        <p14:creationId xmlns:p14="http://schemas.microsoft.com/office/powerpoint/2010/main" val="130004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What is Bagging?</a:t>
            </a:r>
            <a:endParaRPr lang="en-US" dirty="0"/>
          </a:p>
        </p:txBody>
      </p:sp>
      <p:sp>
        <p:nvSpPr>
          <p:cNvPr id="3" name="Content Placeholder 2"/>
          <p:cNvSpPr>
            <a:spLocks noGrp="1"/>
          </p:cNvSpPr>
          <p:nvPr>
            <p:ph idx="1"/>
          </p:nvPr>
        </p:nvSpPr>
        <p:spPr/>
        <p:txBody>
          <a:bodyPr/>
          <a:lstStyle/>
          <a:p>
            <a:pPr marL="0" indent="0">
              <a:buNone/>
            </a:pPr>
            <a:r>
              <a:rPr lang="en-US" u="sng" dirty="0" smtClean="0"/>
              <a:t>K-Block Cross Validation (K=3)</a:t>
            </a:r>
            <a:r>
              <a:rPr lang="en-US" dirty="0" smtClean="0"/>
              <a:t> 			</a:t>
            </a:r>
            <a:r>
              <a:rPr lang="en-US" u="sng" dirty="0" smtClean="0"/>
              <a:t>Bootstrap sampling</a:t>
            </a:r>
          </a:p>
          <a:p>
            <a:pPr marL="0" indent="0">
              <a:buNone/>
            </a:pPr>
            <a:endParaRPr lang="en-US" u="sng" dirty="0"/>
          </a:p>
          <a:p>
            <a:pPr marL="0" indent="0">
              <a:buNone/>
            </a:pPr>
            <a:endParaRPr lang="en-US" u="sng" dirty="0" smtClean="0"/>
          </a:p>
          <a:p>
            <a:pPr marL="0" indent="0">
              <a:buNone/>
            </a:pPr>
            <a:endParaRPr lang="en-US" u="sng" dirty="0"/>
          </a:p>
          <a:p>
            <a:pPr marL="0" indent="0">
              <a:buNone/>
            </a:pPr>
            <a:endParaRPr lang="en-US" u="sng" dirty="0" smtClean="0"/>
          </a:p>
          <a:p>
            <a:pPr marL="0" indent="0">
              <a:buNone/>
            </a:pPr>
            <a:endParaRPr lang="en-US" u="sng" dirty="0"/>
          </a:p>
          <a:p>
            <a:pPr marL="0" indent="0">
              <a:buNone/>
            </a:pPr>
            <a:r>
              <a:rPr lang="en-US" u="sng" dirty="0" smtClean="0"/>
              <a:t>Jack-Knife</a:t>
            </a:r>
          </a:p>
        </p:txBody>
      </p:sp>
      <p:pic>
        <p:nvPicPr>
          <p:cNvPr id="4" name="Picture 3"/>
          <p:cNvPicPr>
            <a:picLocks noChangeAspect="1"/>
          </p:cNvPicPr>
          <p:nvPr/>
        </p:nvPicPr>
        <p:blipFill>
          <a:blip r:embed="rId2"/>
          <a:stretch>
            <a:fillRect/>
          </a:stretch>
        </p:blipFill>
        <p:spPr>
          <a:xfrm>
            <a:off x="1119066" y="2401153"/>
            <a:ext cx="3467100" cy="1543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6854092" y="2401153"/>
            <a:ext cx="3649785" cy="18145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2713598" y="4504349"/>
            <a:ext cx="3635720" cy="1807551"/>
          </a:xfrm>
          <a:prstGeom prst="rect">
            <a:avLst/>
          </a:prstGeom>
        </p:spPr>
      </p:pic>
      <p:pic>
        <p:nvPicPr>
          <p:cNvPr id="7" name="Picture 6"/>
          <p:cNvPicPr>
            <a:picLocks noChangeAspect="1"/>
          </p:cNvPicPr>
          <p:nvPr/>
        </p:nvPicPr>
        <p:blipFill>
          <a:blip r:embed="rId4"/>
          <a:stretch>
            <a:fillRect/>
          </a:stretch>
        </p:blipFill>
        <p:spPr>
          <a:xfrm rot="16200000">
            <a:off x="5862027" y="4603505"/>
            <a:ext cx="342900" cy="933450"/>
          </a:xfrm>
          <a:prstGeom prst="rect">
            <a:avLst/>
          </a:prstGeom>
        </p:spPr>
      </p:pic>
      <p:pic>
        <p:nvPicPr>
          <p:cNvPr id="8" name="Picture 7"/>
          <p:cNvPicPr>
            <a:picLocks noChangeAspect="1"/>
          </p:cNvPicPr>
          <p:nvPr/>
        </p:nvPicPr>
        <p:blipFill>
          <a:blip r:embed="rId5"/>
          <a:stretch>
            <a:fillRect/>
          </a:stretch>
        </p:blipFill>
        <p:spPr>
          <a:xfrm rot="16200000">
            <a:off x="5857265" y="5037808"/>
            <a:ext cx="381000" cy="962025"/>
          </a:xfrm>
          <a:prstGeom prst="rect">
            <a:avLst/>
          </a:prstGeom>
        </p:spPr>
      </p:pic>
      <p:pic>
        <p:nvPicPr>
          <p:cNvPr id="9" name="Picture 8"/>
          <p:cNvPicPr>
            <a:picLocks noChangeAspect="1"/>
          </p:cNvPicPr>
          <p:nvPr/>
        </p:nvPicPr>
        <p:blipFill>
          <a:blip r:embed="rId6"/>
          <a:stretch>
            <a:fillRect/>
          </a:stretch>
        </p:blipFill>
        <p:spPr>
          <a:xfrm rot="16200000">
            <a:off x="6014427" y="5744369"/>
            <a:ext cx="342900" cy="628650"/>
          </a:xfrm>
          <a:prstGeom prst="rect">
            <a:avLst/>
          </a:prstGeom>
        </p:spPr>
      </p:pic>
      <p:pic>
        <p:nvPicPr>
          <p:cNvPr id="10" name="Picture 9"/>
          <p:cNvPicPr>
            <a:picLocks noChangeAspect="1"/>
          </p:cNvPicPr>
          <p:nvPr/>
        </p:nvPicPr>
        <p:blipFill>
          <a:blip r:embed="rId7"/>
          <a:stretch>
            <a:fillRect/>
          </a:stretch>
        </p:blipFill>
        <p:spPr>
          <a:xfrm rot="16200000">
            <a:off x="5557227" y="5882480"/>
            <a:ext cx="371475" cy="352425"/>
          </a:xfrm>
          <a:prstGeom prst="rect">
            <a:avLst/>
          </a:prstGeom>
        </p:spPr>
      </p:pic>
      <p:pic>
        <p:nvPicPr>
          <p:cNvPr id="12" name="Picture 11"/>
          <p:cNvPicPr>
            <a:picLocks noChangeAspect="1"/>
          </p:cNvPicPr>
          <p:nvPr/>
        </p:nvPicPr>
        <p:blipFill>
          <a:blip r:embed="rId8"/>
          <a:stretch>
            <a:fillRect/>
          </a:stretch>
        </p:blipFill>
        <p:spPr>
          <a:xfrm>
            <a:off x="5552221" y="6396206"/>
            <a:ext cx="633656" cy="350374"/>
          </a:xfrm>
          <a:prstGeom prst="rect">
            <a:avLst/>
          </a:prstGeom>
        </p:spPr>
      </p:pic>
      <p:pic>
        <p:nvPicPr>
          <p:cNvPr id="13" name="Picture 12"/>
          <p:cNvPicPr>
            <a:picLocks noChangeAspect="1"/>
          </p:cNvPicPr>
          <p:nvPr/>
        </p:nvPicPr>
        <p:blipFill>
          <a:blip r:embed="rId9"/>
          <a:stretch>
            <a:fillRect/>
          </a:stretch>
        </p:blipFill>
        <p:spPr>
          <a:xfrm rot="16200000">
            <a:off x="6073093" y="6380893"/>
            <a:ext cx="552450" cy="381000"/>
          </a:xfrm>
          <a:prstGeom prst="rect">
            <a:avLst/>
          </a:prstGeom>
        </p:spPr>
      </p:pic>
      <p:pic>
        <p:nvPicPr>
          <p:cNvPr id="14" name="Picture 13"/>
          <p:cNvPicPr>
            <a:picLocks noChangeAspect="1"/>
          </p:cNvPicPr>
          <p:nvPr/>
        </p:nvPicPr>
        <p:blipFill>
          <a:blip r:embed="rId10"/>
          <a:stretch>
            <a:fillRect/>
          </a:stretch>
        </p:blipFill>
        <p:spPr>
          <a:xfrm rot="448470">
            <a:off x="3278775" y="6151418"/>
            <a:ext cx="2251167" cy="489574"/>
          </a:xfrm>
          <a:prstGeom prst="rect">
            <a:avLst/>
          </a:prstGeom>
        </p:spPr>
      </p:pic>
      <p:pic>
        <p:nvPicPr>
          <p:cNvPr id="15" name="Picture 14"/>
          <p:cNvPicPr>
            <a:picLocks noChangeAspect="1"/>
          </p:cNvPicPr>
          <p:nvPr/>
        </p:nvPicPr>
        <p:blipFill>
          <a:blip r:embed="rId11"/>
          <a:stretch>
            <a:fillRect/>
          </a:stretch>
        </p:blipFill>
        <p:spPr>
          <a:xfrm>
            <a:off x="5566752" y="4475742"/>
            <a:ext cx="742950" cy="390525"/>
          </a:xfrm>
          <a:prstGeom prst="rect">
            <a:avLst/>
          </a:prstGeom>
        </p:spPr>
      </p:pic>
    </p:spTree>
    <p:extLst>
      <p:ext uri="{BB962C8B-B14F-4D97-AF65-F5344CB8AC3E}">
        <p14:creationId xmlns:p14="http://schemas.microsoft.com/office/powerpoint/2010/main" val="290314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Bagging Decision Trees</a:t>
            </a:r>
            <a:endParaRPr lang="en-US" u="sng" dirty="0"/>
          </a:p>
        </p:txBody>
      </p:sp>
      <p:sp>
        <p:nvSpPr>
          <p:cNvPr id="3" name="Content Placeholder 2"/>
          <p:cNvSpPr>
            <a:spLocks noGrp="1"/>
          </p:cNvSpPr>
          <p:nvPr>
            <p:ph idx="1"/>
          </p:nvPr>
        </p:nvSpPr>
        <p:spPr/>
        <p:txBody>
          <a:bodyPr/>
          <a:lstStyle/>
          <a:p>
            <a:r>
              <a:rPr lang="en-US" dirty="0" smtClean="0"/>
              <a:t>Due to the exhaustive nature of Jack-Knife sampling, it often will take an extended period of time to run this on a dataset – especially if the dataset is large.</a:t>
            </a:r>
          </a:p>
          <a:p>
            <a:r>
              <a:rPr lang="en-US" dirty="0" smtClean="0"/>
              <a:t>Therefore, the k-folds cv method and boosting are often used in ‘Big Data’ examples.</a:t>
            </a:r>
          </a:p>
          <a:p>
            <a:r>
              <a:rPr lang="en-US" dirty="0" smtClean="0"/>
              <a:t>For smaller data examples, bagging and boosting might be used together for prediction.</a:t>
            </a:r>
            <a:endParaRPr lang="en-US" dirty="0"/>
          </a:p>
        </p:txBody>
      </p:sp>
    </p:spTree>
    <p:extLst>
      <p:ext uri="{BB962C8B-B14F-4D97-AF65-F5344CB8AC3E}">
        <p14:creationId xmlns:p14="http://schemas.microsoft.com/office/powerpoint/2010/main" val="246710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Random Forests</a:t>
            </a:r>
            <a:endParaRPr lang="en-US" u="sng" dirty="0"/>
          </a:p>
        </p:txBody>
      </p:sp>
      <p:sp>
        <p:nvSpPr>
          <p:cNvPr id="3" name="Content Placeholder 2"/>
          <p:cNvSpPr>
            <a:spLocks noGrp="1"/>
          </p:cNvSpPr>
          <p:nvPr>
            <p:ph idx="1"/>
          </p:nvPr>
        </p:nvSpPr>
        <p:spPr/>
        <p:txBody>
          <a:bodyPr/>
          <a:lstStyle/>
          <a:p>
            <a:r>
              <a:rPr lang="en-US" dirty="0" smtClean="0"/>
              <a:t>Random forests not only choose multiple, different random samples of data; they also choose random sets of predictors for which to model the random set of data.  </a:t>
            </a:r>
          </a:p>
          <a:p>
            <a:r>
              <a:rPr lang="en-US" dirty="0" smtClean="0"/>
              <a:t>Random forests have been shown to outperform individual decision trees, support vector machines, and bagging in many examples.</a:t>
            </a:r>
          </a:p>
          <a:p>
            <a:r>
              <a:rPr lang="en-US" dirty="0" smtClean="0"/>
              <a:t>This method still works with classification and regression problems, as we are using decision trees as our modeling method.</a:t>
            </a:r>
          </a:p>
          <a:p>
            <a:r>
              <a:rPr lang="en-US" dirty="0" smtClean="0"/>
              <a:t>We generally build 1000s of trees during this method.</a:t>
            </a:r>
          </a:p>
          <a:p>
            <a:endParaRPr lang="en-US" dirty="0" smtClean="0"/>
          </a:p>
        </p:txBody>
      </p:sp>
    </p:spTree>
    <p:extLst>
      <p:ext uri="{BB962C8B-B14F-4D97-AF65-F5344CB8AC3E}">
        <p14:creationId xmlns:p14="http://schemas.microsoft.com/office/powerpoint/2010/main" val="332194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Random Forests (RF)</a:t>
            </a:r>
            <a:endParaRPr lang="en-US" u="sng" dirty="0"/>
          </a:p>
        </p:txBody>
      </p:sp>
      <p:sp>
        <p:nvSpPr>
          <p:cNvPr id="3" name="Content Placeholder 2"/>
          <p:cNvSpPr>
            <a:spLocks noGrp="1"/>
          </p:cNvSpPr>
          <p:nvPr>
            <p:ph idx="1"/>
          </p:nvPr>
        </p:nvSpPr>
        <p:spPr/>
        <p:txBody>
          <a:bodyPr>
            <a:normAutofit lnSpcReduction="10000"/>
          </a:bodyPr>
          <a:lstStyle/>
          <a:p>
            <a:r>
              <a:rPr lang="en-US" dirty="0" smtClean="0"/>
              <a:t>At each tree split, a random sample of </a:t>
            </a:r>
            <a:r>
              <a:rPr lang="en-US" i="1" dirty="0" smtClean="0"/>
              <a:t>m</a:t>
            </a:r>
            <a:r>
              <a:rPr lang="en-US" dirty="0" smtClean="0"/>
              <a:t> features is drawn from the </a:t>
            </a:r>
            <a:r>
              <a:rPr lang="en-US" i="1" dirty="0" smtClean="0"/>
              <a:t>p</a:t>
            </a:r>
            <a:r>
              <a:rPr lang="en-US" dirty="0" smtClean="0"/>
              <a:t> possible features.  Common </a:t>
            </a:r>
            <a:r>
              <a:rPr lang="en-US" i="1" dirty="0" smtClean="0"/>
              <a:t>m=</a:t>
            </a:r>
            <a:r>
              <a:rPr lang="en-US" i="1" dirty="0" err="1" smtClean="0"/>
              <a:t>sqrt</a:t>
            </a:r>
            <a:r>
              <a:rPr lang="en-US" i="1" dirty="0" smtClean="0"/>
              <a:t>(p) </a:t>
            </a:r>
            <a:r>
              <a:rPr lang="en-US" dirty="0" smtClean="0"/>
              <a:t>or </a:t>
            </a:r>
            <a:r>
              <a:rPr lang="en-US" i="1" dirty="0" smtClean="0"/>
              <a:t>log</a:t>
            </a:r>
            <a:r>
              <a:rPr lang="en-US" i="1" baseline="-25000" dirty="0" smtClean="0"/>
              <a:t>2</a:t>
            </a:r>
            <a:r>
              <a:rPr lang="en-US" i="1" dirty="0" smtClean="0"/>
              <a:t>(p).</a:t>
            </a:r>
          </a:p>
          <a:p>
            <a:endParaRPr lang="en-US" dirty="0" smtClean="0"/>
          </a:p>
          <a:p>
            <a:r>
              <a:rPr lang="en-US" dirty="0" smtClean="0"/>
              <a:t>At the end of the random forest, we take the mode group or the mean of the predictions at the end of each classification tree or regression tree.</a:t>
            </a:r>
          </a:p>
          <a:p>
            <a:endParaRPr lang="en-US" dirty="0" smtClean="0"/>
          </a:p>
          <a:p>
            <a:r>
              <a:rPr lang="en-US" dirty="0" smtClean="0"/>
              <a:t>The idea of random forests is that by introducing another point of randomness, we can reduce the correlation between the trees that we create in bagging methods.</a:t>
            </a:r>
          </a:p>
          <a:p>
            <a:pPr marL="0" indent="0">
              <a:buNone/>
            </a:pPr>
            <a:endParaRPr lang="en-US" dirty="0"/>
          </a:p>
        </p:txBody>
      </p:sp>
    </p:spTree>
    <p:extLst>
      <p:ext uri="{BB962C8B-B14F-4D97-AF65-F5344CB8AC3E}">
        <p14:creationId xmlns:p14="http://schemas.microsoft.com/office/powerpoint/2010/main" val="2713139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3150</TotalTime>
  <Words>1084</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Combining What We KNOW</vt:lpstr>
      <vt:lpstr>Boosting, Bagging, and Random Forests</vt:lpstr>
      <vt:lpstr>Boosting, Bagging, and Random Forests</vt:lpstr>
      <vt:lpstr>Language Note</vt:lpstr>
      <vt:lpstr>What is Bagging?</vt:lpstr>
      <vt:lpstr>What is Bagging?</vt:lpstr>
      <vt:lpstr>Bagging Decision Trees</vt:lpstr>
      <vt:lpstr>Random Forests</vt:lpstr>
      <vt:lpstr>Random Forests (RF)</vt:lpstr>
      <vt:lpstr>What is Boosting?</vt:lpstr>
      <vt:lpstr>What is boosting?</vt:lpstr>
      <vt:lpstr>What is Boosting?</vt:lpstr>
      <vt:lpstr>What is Boosting?</vt:lpstr>
      <vt:lpstr>Boosting, Bagging, and Random Forests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Combining What We KNOW</dc:title>
  <dc:creator>Bernhard, Joshua</dc:creator>
  <cp:lastModifiedBy>Bernhard, Joshua</cp:lastModifiedBy>
  <cp:revision>41</cp:revision>
  <dcterms:created xsi:type="dcterms:W3CDTF">2015-07-01T16:11:55Z</dcterms:created>
  <dcterms:modified xsi:type="dcterms:W3CDTF">2015-07-15T04:19:27Z</dcterms:modified>
</cp:coreProperties>
</file>