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58" r:id="rId5"/>
    <p:sldId id="260" r:id="rId6"/>
    <p:sldId id="262" r:id="rId7"/>
    <p:sldId id="263" r:id="rId8"/>
    <p:sldId id="264" r:id="rId9"/>
    <p:sldId id="265" r:id="rId10"/>
    <p:sldId id="277" r:id="rId11"/>
    <p:sldId id="272" r:id="rId12"/>
    <p:sldId id="273" r:id="rId13"/>
    <p:sldId id="274" r:id="rId14"/>
    <p:sldId id="269" r:id="rId15"/>
    <p:sldId id="276" r:id="rId16"/>
    <p:sldId id="270" r:id="rId17"/>
    <p:sldId id="275" r:id="rId18"/>
    <p:sldId id="278" r:id="rId19"/>
    <p:sldId id="266" r:id="rId20"/>
    <p:sldId id="267" r:id="rId21"/>
    <p:sldId id="268" r:id="rId22"/>
    <p:sldId id="279" r:id="rId23"/>
    <p:sldId id="282" r:id="rId24"/>
    <p:sldId id="283" r:id="rId25"/>
    <p:sldId id="284" r:id="rId26"/>
    <p:sldId id="285" r:id="rId27"/>
    <p:sldId id="280" r:id="rId28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89D1205B-FFE0-4E33-97A1-66F7CF7C3D49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6102DE34-7FA5-4E06-84FA-748C0AF6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2DE34-7FA5-4E06-84FA-748C0AF63D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2DE34-7FA5-4E06-84FA-748C0AF63D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D78-B177-42D5-8159-DCA4C134798C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4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54DE-26E6-4721-BD98-6A5368369E3D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6806-4F95-4D2D-8B64-EE1C999C1712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A01E-33AC-422B-BDCE-86C96B6CCAE1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0318-78E2-4F5C-A9D4-E12AB6BBBAF5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7227-56DE-4FEB-96A6-A465BE3B4C86}" type="datetime1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396F-0E7E-431C-9129-ED3AE42FAEA3}" type="datetime1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0E4F-0F38-4F93-A9E8-0FB36D37320A}" type="datetime1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7CE5-F519-4772-9D43-375660BCFD92}" type="datetime1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61C1-C9BC-4F24-95F2-97EC8878E380}" type="datetime1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6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FC3F-237F-4D85-AE46-250869F5DB4D}" type="datetime1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7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B140-5516-49B9-8851-81366027FF11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933A-4C0F-4B47-AA7C-841C9B8B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Review of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7620000" cy="1066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“Manufacturer’s Suggested Retail Price (MSRP)”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set: MSRP</a:t>
            </a:r>
            <a:r>
              <a:rPr lang="en-US" sz="2400" b="1" dirty="0" smtClean="0">
                <a:solidFill>
                  <a:srgbClr val="FF0000"/>
                </a:solidFill>
              </a:rPr>
              <a:t>v3</a:t>
            </a:r>
            <a:r>
              <a:rPr lang="en-US" sz="2400" dirty="0" smtClean="0">
                <a:solidFill>
                  <a:schemeClr val="tx1"/>
                </a:solidFill>
              </a:rPr>
              <a:t>.jmp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Review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60198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Perfect Multicollinearity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057400"/>
            <a:ext cx="8451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adding/subtracting the values for two or more predictor variables, if the result is the same constant for all observations, you have </a:t>
            </a:r>
            <a:r>
              <a:rPr lang="en-US" i="1" dirty="0" smtClean="0"/>
              <a:t>perfect multicollinearity</a:t>
            </a:r>
            <a:r>
              <a:rPr lang="en-US" dirty="0" smtClean="0"/>
              <a:t>. When this occurs, the model cannot be estimated. More generally, perfect multicollinearity occurs when one predictor variable is a linear combination of other predictors.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27035"/>
              </p:ext>
            </p:extLst>
          </p:nvPr>
        </p:nvGraphicFramePr>
        <p:xfrm>
          <a:off x="1371600" y="3200400"/>
          <a:ext cx="6477001" cy="2707677"/>
        </p:xfrm>
        <a:graphic>
          <a:graphicData uri="http://schemas.openxmlformats.org/drawingml/2006/table">
            <a:tbl>
              <a:tblPr/>
              <a:tblGrid>
                <a:gridCol w="1079500"/>
                <a:gridCol w="1485277"/>
                <a:gridCol w="853247"/>
                <a:gridCol w="899977"/>
                <a:gridCol w="1079500"/>
                <a:gridCol w="1079500"/>
              </a:tblGrid>
              <a:tr h="35825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Percentage of the Residents Whose Race Is: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61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African American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Hispanic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2B8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Asian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8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 ZZZ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95800" cy="3200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Linearity</a:t>
            </a:r>
          </a:p>
          <a:p>
            <a:pPr marL="514350" indent="-514350">
              <a:buAutoNum type="arabicPeriod"/>
            </a:pPr>
            <a:r>
              <a:rPr lang="en-US" dirty="0" smtClean="0"/>
              <a:t>Zero error mean</a:t>
            </a:r>
          </a:p>
          <a:p>
            <a:pPr marL="514350" indent="-514350">
              <a:buAutoNum type="arabicPeriod"/>
            </a:pPr>
            <a:r>
              <a:rPr lang="en-US" dirty="0" smtClean="0"/>
              <a:t>Error normality</a:t>
            </a:r>
          </a:p>
          <a:p>
            <a:pPr marL="514350" indent="-514350">
              <a:buAutoNum type="arabicPeriod"/>
            </a:pPr>
            <a:r>
              <a:rPr lang="en-US" dirty="0" smtClean="0"/>
              <a:t>Constant error variance (</a:t>
            </a:r>
            <a:r>
              <a:rPr lang="en-US" dirty="0" err="1" smtClean="0"/>
              <a:t>homoskedasticity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Nonautocorrelation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71023"/>
            <a:ext cx="3394166" cy="261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590800" y="1447800"/>
            <a:ext cx="2971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14800" y="1676400"/>
            <a:ext cx="1371600" cy="2209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03" y="4038600"/>
            <a:ext cx="28956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3505200" y="3048000"/>
            <a:ext cx="13335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5248275"/>
            <a:ext cx="3543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JMP: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Red triangle &gt; Row Diagnostics &gt; Plot Residual by Predicted; scroll down.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Red triangle &gt; Save Columns &gt; Residuals. Find the new column in the JMP Data Table. Analyze &gt; Distribution &gt; Residual MSRP</a:t>
            </a:r>
          </a:p>
        </p:txBody>
      </p:sp>
    </p:spTree>
    <p:extLst>
      <p:ext uri="{BB962C8B-B14F-4D97-AF65-F5344CB8AC3E}">
        <p14:creationId xmlns:p14="http://schemas.microsoft.com/office/powerpoint/2010/main" val="93902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Row Diagnostics: </a:t>
            </a:r>
            <a:br>
              <a:rPr lang="en-US" dirty="0" smtClean="0"/>
            </a:br>
            <a:r>
              <a:rPr lang="en-US" dirty="0" smtClean="0"/>
              <a:t>Leverage and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114800" cy="4724399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Leverage</a:t>
            </a:r>
            <a:r>
              <a:rPr lang="en-US" dirty="0" smtClean="0"/>
              <a:t>: an observation with an extreme value for one (or more) of the predictor variables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Large residual</a:t>
            </a:r>
            <a:r>
              <a:rPr lang="en-US" dirty="0" smtClean="0"/>
              <a:t>: an observation whose residual is large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Influential</a:t>
            </a:r>
            <a:r>
              <a:rPr lang="en-US" dirty="0" smtClean="0"/>
              <a:t>: an observation that has a large influence on one (or more) of the regression coefficients—usually both leveraged and large residual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1752600"/>
            <a:ext cx="4352925" cy="3581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37"/>
            <a:ext cx="8534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Leverage and Influence </a:t>
            </a:r>
            <a:r>
              <a:rPr lang="en-US" sz="2800" dirty="0" smtClean="0"/>
              <a:t>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1"/>
            <a:ext cx="2895600" cy="33528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Leverage</a:t>
            </a:r>
            <a:r>
              <a:rPr lang="en-US" dirty="0" smtClean="0"/>
              <a:t>: detected by “hats”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Influence</a:t>
            </a:r>
            <a:r>
              <a:rPr lang="en-US" dirty="0" smtClean="0"/>
              <a:t>: detected by Cook’s 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13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49699"/>
            <a:ext cx="3657600" cy="27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355092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5248275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JMP: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Red triangle &gt; Save Columns &gt; Hats. Find the new column in the JMP Data Table. Analyze &gt; Distribution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 smtClean="0"/>
              <a:t>Same as above for Cook’s 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81200" y="1066800"/>
            <a:ext cx="2362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810000"/>
            <a:ext cx="2133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2416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Regression: Curve Fitting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5451901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JMP: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Fit Y by X &gt; … &gt; OK. Red triangle &gt; Fit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Red triangle &gt; Fit Spline &gt; 0.01, flexible. Use the slider to change spline appearance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371600"/>
            <a:ext cx="388808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17" y="2959824"/>
            <a:ext cx="4112580" cy="290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0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Regression: Curve Fitting </a:t>
            </a:r>
            <a:r>
              <a:rPr lang="en-US" sz="2800" dirty="0" smtClean="0"/>
              <a:t>(cont.)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15</a:t>
            </a:fld>
            <a:endParaRPr lang="en-US"/>
          </a:p>
        </p:txBody>
      </p:sp>
      <p:pic>
        <p:nvPicPr>
          <p:cNvPr id="6190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572000" cy="3735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1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59280"/>
            <a:ext cx="4267199" cy="355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4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Regression Lines for </a:t>
            </a:r>
            <a:br>
              <a:rPr lang="en-US" dirty="0" smtClean="0"/>
            </a:br>
            <a:r>
              <a:rPr lang="en-US" dirty="0" smtClean="0"/>
              <a:t>Different Groups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582933A-4C0F-4B47-AA7C-841C9B8B0D0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3124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676400"/>
            <a:ext cx="4224337" cy="475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2600" y="1542357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Never, never, never use </a:t>
            </a:r>
            <a:r>
              <a:rPr lang="en-US" sz="2000" dirty="0" err="1" smtClean="0"/>
              <a:t>polychotomous</a:t>
            </a:r>
            <a:r>
              <a:rPr lang="en-US" sz="2000" dirty="0" smtClean="0"/>
              <a:t>* predictors in a regression model in their original form. </a:t>
            </a:r>
          </a:p>
          <a:p>
            <a:endParaRPr lang="en-US" dirty="0"/>
          </a:p>
          <a:p>
            <a:r>
              <a:rPr lang="en-US" sz="1400" dirty="0" smtClean="0"/>
              <a:t>*categorical </a:t>
            </a:r>
            <a:r>
              <a:rPr lang="en-US" sz="1400" dirty="0"/>
              <a:t>variables with more than two </a:t>
            </a:r>
            <a:r>
              <a:rPr lang="en-US" sz="1400" dirty="0" smtClean="0"/>
              <a:t>outcomes (like Type)—also </a:t>
            </a:r>
            <a:r>
              <a:rPr lang="en-US" sz="1400" dirty="0"/>
              <a:t>known as </a:t>
            </a:r>
            <a:r>
              <a:rPr lang="en-US" sz="1400" dirty="0" err="1" smtClean="0"/>
              <a:t>multinominal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47244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00B050"/>
                </a:solidFill>
              </a:rPr>
              <a:t>Dummy variables  </a:t>
            </a:r>
            <a:r>
              <a:rPr lang="en-US" dirty="0" smtClean="0"/>
              <a:t>for each “Type” will be used to model </a:t>
            </a:r>
            <a:r>
              <a:rPr lang="en-US" b="1" dirty="0" smtClean="0">
                <a:solidFill>
                  <a:srgbClr val="00B050"/>
                </a:solidFill>
              </a:rPr>
              <a:t>intercept</a:t>
            </a:r>
            <a:r>
              <a:rPr lang="en-US" dirty="0" smtClean="0"/>
              <a:t> differences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9900"/>
                </a:solidFill>
              </a:rPr>
              <a:t>Interactive variables </a:t>
            </a:r>
            <a:r>
              <a:rPr lang="en-US" dirty="0" smtClean="0"/>
              <a:t>(e.g., Sedan * Wheelbase) will be used to model </a:t>
            </a:r>
            <a:r>
              <a:rPr lang="en-US" b="1" dirty="0" smtClean="0">
                <a:solidFill>
                  <a:srgbClr val="FF9900"/>
                </a:solidFill>
              </a:rPr>
              <a:t>slope</a:t>
            </a:r>
            <a:r>
              <a:rPr lang="en-US" dirty="0" smtClean="0"/>
              <a:t> differences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9938" y="4097438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JMP: Analyze &gt; Fit Y by X &gt; … OK. Red triangle &gt; Group By… &gt;Type &gt; OK. Red triangle &gt; Fit 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42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Given “new” values for the predictor variables, we use the estimated regression equation to predict “new” (aka, unknown) values for the response.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Estimated Model: </a:t>
            </a:r>
          </a:p>
          <a:p>
            <a:pPr marL="0" indent="0">
              <a:buNone/>
            </a:pPr>
            <a:r>
              <a:rPr lang="en-US" dirty="0" smtClean="0"/>
              <a:t>MSRP = 65,773.2 + 4.3 Curb Weight – 2300.8 MPG City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New car: 	Curb Weight = 5400 </a:t>
            </a:r>
            <a:r>
              <a:rPr lang="en-US" dirty="0" err="1" smtClean="0"/>
              <a:t>lbs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MPG City = 29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MSRP</a:t>
            </a:r>
            <a:r>
              <a:rPr lang="en-US" baseline="-25000" dirty="0" err="1" smtClean="0"/>
              <a:t>new</a:t>
            </a:r>
            <a:r>
              <a:rPr lang="en-US" dirty="0" smtClean="0"/>
              <a:t> = 65,773.2 + 4.3(5400) – 2300.8(29)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= $22,270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 Regression </a:t>
            </a:r>
            <a:r>
              <a:rPr lang="en-US" sz="3200" dirty="0" smtClean="0"/>
              <a:t>(cont.)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54897"/>
            <a:ext cx="4607266" cy="418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1729051"/>
            <a:ext cx="15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95% “Individual”  Confidence Curves—for predicting individuals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3060786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95% “Fit” Confidence Curves—for predicting averages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19800" y="32766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91200" y="3276600"/>
            <a:ext cx="1447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95400" y="1889760"/>
            <a:ext cx="2667000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95400" y="1889760"/>
            <a:ext cx="2057400" cy="199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Explanatory (Descriptive) vs. Predictive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Explanatory Models</a:t>
            </a:r>
            <a:r>
              <a:rPr lang="en-US" dirty="0" smtClean="0"/>
              <a:t>: designed to understand the relationship between the response variable and the predictor variables.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Predictive Models</a:t>
            </a:r>
            <a:r>
              <a:rPr lang="en-US" dirty="0" smtClean="0"/>
              <a:t>: predict out-of-sample (future) values of the response variable. Good models are those whose predictions are as accurate as possible.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vs. Unsupervised </a:t>
            </a:r>
            <a:br>
              <a:rPr lang="en-US" dirty="0" smtClean="0"/>
            </a:br>
            <a:r>
              <a:rPr lang="en-US" dirty="0" smtClean="0"/>
              <a:t>Data Mining Methods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200" dirty="0" smtClean="0"/>
              <a:t>Directed vs. Undirected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914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With </a:t>
            </a:r>
            <a:r>
              <a:rPr lang="en-US" sz="3600" b="1" i="1" dirty="0" smtClean="0">
                <a:solidFill>
                  <a:srgbClr val="FF0000"/>
                </a:solidFill>
              </a:rPr>
              <a:t>supervised</a:t>
            </a:r>
            <a:r>
              <a:rPr lang="en-US" sz="3600" dirty="0" smtClean="0"/>
              <a:t> data mining methods, you have a well-defined response (target) variable—e.g., regression.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i="1" dirty="0" smtClean="0">
                <a:solidFill>
                  <a:srgbClr val="FF0000"/>
                </a:solidFill>
              </a:rPr>
              <a:t>Unsupervised</a:t>
            </a:r>
            <a:r>
              <a:rPr lang="en-US" sz="3600" dirty="0" smtClean="0"/>
              <a:t> methods do not have a response variable.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Regression: What’s Useful for What?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025291"/>
                  </p:ext>
                </p:extLst>
              </p:nvPr>
            </p:nvGraphicFramePr>
            <p:xfrm>
              <a:off x="609600" y="1600200"/>
              <a:ext cx="8153400" cy="429768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2286000"/>
                    <a:gridCol w="2108447"/>
                    <a:gridCol w="634753"/>
                    <a:gridCol w="3124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Descriptive Models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w/ small</a:t>
                          </a:r>
                          <a:r>
                            <a:rPr lang="en-US" baseline="0" dirty="0" smtClean="0"/>
                            <a:t> samples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…   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Predictive Models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w/</a:t>
                          </a:r>
                          <a:r>
                            <a:rPr lang="en-US" baseline="0" dirty="0" smtClean="0"/>
                            <a:t> huge</a:t>
                          </a:r>
                          <a:r>
                            <a:rPr lang="en-US" dirty="0" smtClean="0"/>
                            <a:t> samples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goodness-of-fit measures: ESS,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𝑎𝑑𝑗</m:t>
                              </m:r>
                            </m:oMath>
                          </a14:m>
                          <a:r>
                            <a:rPr lang="en-US" baseline="0" dirty="0" smtClean="0"/>
                            <a:t>), RMSE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 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yes;</a:t>
                          </a:r>
                          <a:r>
                            <a:rPr lang="en-US" baseline="0" dirty="0" smtClean="0"/>
                            <a:t> expect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/>
                            <a:t> ≈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𝑎𝑑𝑗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reasonableness of the estimated coefficients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 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predicted value for Y given X: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dirty="0" smtClean="0"/>
                            <a:t>diagnostics: yes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dirty="0" smtClean="0"/>
                            <a:t>forecasting/</a:t>
                          </a:r>
                        </a:p>
                        <a:p>
                          <a:pPr marL="0" indent="0">
                            <a:buFont typeface="Arial" pitchFamily="34" charset="0"/>
                            <a:buNone/>
                          </a:pPr>
                          <a:r>
                            <a:rPr lang="en-US" dirty="0" smtClean="0"/>
                            <a:t>      prediction: no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 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yes,</a:t>
                          </a:r>
                          <a:r>
                            <a:rPr lang="en-US" baseline="0" dirty="0" smtClean="0"/>
                            <a:t> both for diagnostics of original sample and prediction of new sample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secondary indicators:</a:t>
                          </a:r>
                          <a:r>
                            <a:rPr lang="en-US" baseline="0" dirty="0" smtClean="0"/>
                            <a:t> p-values, confidence/</a:t>
                          </a:r>
                        </a:p>
                        <a:p>
                          <a:r>
                            <a:rPr lang="en-US" baseline="0" dirty="0" smtClean="0"/>
                            <a:t>prediction intervals, t/ F-ratios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 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no; will suffer from the “</a:t>
                          </a:r>
                          <a:r>
                            <a:rPr lang="en-US" i="1" dirty="0" smtClean="0"/>
                            <a:t>n</a:t>
                          </a:r>
                          <a:r>
                            <a:rPr lang="en-US" dirty="0" smtClean="0"/>
                            <a:t> in the denominator” phenomenon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025291"/>
                  </p:ext>
                </p:extLst>
              </p:nvPr>
            </p:nvGraphicFramePr>
            <p:xfrm>
              <a:off x="609600" y="1600200"/>
              <a:ext cx="8153400" cy="429768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2286000"/>
                    <a:gridCol w="2108447"/>
                    <a:gridCol w="634753"/>
                    <a:gridCol w="31242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Descriptive Models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w/ small</a:t>
                          </a:r>
                          <a:r>
                            <a:rPr lang="en-US" baseline="0" dirty="0" smtClean="0"/>
                            <a:t> samples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…   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Predictive Models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w/</a:t>
                          </a:r>
                          <a:r>
                            <a:rPr lang="en-US" baseline="0" dirty="0" smtClean="0"/>
                            <a:t> huge</a:t>
                          </a:r>
                          <a:r>
                            <a:rPr lang="en-US" dirty="0" smtClean="0"/>
                            <a:t> samples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73333" r="-256800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 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60819" t="-73333" b="-31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reasonableness of the estimated coefficients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 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43333" r="-256800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dirty="0" smtClean="0"/>
                            <a:t>diagnostics: yes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dirty="0" smtClean="0"/>
                            <a:t>forecasting/</a:t>
                          </a:r>
                        </a:p>
                        <a:p>
                          <a:pPr marL="0" indent="0">
                            <a:buFont typeface="Arial" pitchFamily="34" charset="0"/>
                            <a:buNone/>
                          </a:pPr>
                          <a:r>
                            <a:rPr lang="en-US" dirty="0" smtClean="0"/>
                            <a:t>      prediction: no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 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yes,</a:t>
                          </a:r>
                          <a:r>
                            <a:rPr lang="en-US" baseline="0" dirty="0" smtClean="0"/>
                            <a:t> both for diagnostics of </a:t>
                          </a:r>
                          <a:r>
                            <a:rPr lang="en-US" baseline="0" dirty="0" smtClean="0"/>
                            <a:t>original sample </a:t>
                          </a:r>
                          <a:r>
                            <a:rPr lang="en-US" baseline="0" dirty="0" smtClean="0"/>
                            <a:t>and prediction of new sample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secondary indicators:</a:t>
                          </a:r>
                          <a:r>
                            <a:rPr lang="en-US" baseline="0" dirty="0" smtClean="0"/>
                            <a:t> p-values, confidence/</a:t>
                          </a:r>
                        </a:p>
                        <a:p>
                          <a:r>
                            <a:rPr lang="en-US" baseline="0" dirty="0" smtClean="0"/>
                            <a:t>prediction intervals, t/ F-ratios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 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no; will suffer from the “</a:t>
                          </a:r>
                          <a:r>
                            <a:rPr lang="en-US" i="1" dirty="0" smtClean="0"/>
                            <a:t>n</a:t>
                          </a:r>
                          <a:r>
                            <a:rPr lang="en-US" dirty="0" smtClean="0"/>
                            <a:t> in the denominator” phenomenon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7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What’s Useful for What? </a:t>
            </a:r>
            <a:r>
              <a:rPr lang="en-US" sz="2800" dirty="0" smtClean="0"/>
              <a:t>(cont.)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57033"/>
              </p:ext>
            </p:extLst>
          </p:nvPr>
        </p:nvGraphicFramePr>
        <p:xfrm>
          <a:off x="762000" y="1600200"/>
          <a:ext cx="7772400" cy="4399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57400"/>
                <a:gridCol w="2108447"/>
                <a:gridCol w="634753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Descriptive Models </a:t>
                      </a:r>
                    </a:p>
                    <a:p>
                      <a:pPr algn="ctr"/>
                      <a:r>
                        <a:rPr lang="en-US" dirty="0" smtClean="0"/>
                        <a:t>w/ small</a:t>
                      </a:r>
                      <a:r>
                        <a:rPr lang="en-US" baseline="0" dirty="0" smtClean="0"/>
                        <a:t> samples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…  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Predictive Models </a:t>
                      </a:r>
                    </a:p>
                    <a:p>
                      <a:pPr algn="ctr"/>
                      <a:r>
                        <a:rPr lang="en-US" dirty="0" smtClean="0"/>
                        <a:t>w/</a:t>
                      </a:r>
                      <a:r>
                        <a:rPr lang="en-US" baseline="0" dirty="0" smtClean="0"/>
                        <a:t> huge</a:t>
                      </a:r>
                      <a:r>
                        <a:rPr lang="en-US" dirty="0" smtClean="0"/>
                        <a:t> samples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multicollinearity and its indicators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relevant;</a:t>
                      </a:r>
                      <a:r>
                        <a:rPr lang="en-US" baseline="0" dirty="0" smtClean="0"/>
                        <a:t> multicollinearity doesn’t bias regression coefficients. Except: perfect multicollinearity must be dealt with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</a:t>
                      </a:r>
                      <a:r>
                        <a:rPr lang="en-US" baseline="0" dirty="0" smtClean="0"/>
                        <a:t> normality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 in small sample sizes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important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 </a:t>
                      </a:r>
                      <a:r>
                        <a:rPr lang="en-US" dirty="0" err="1" smtClean="0"/>
                        <a:t>heteroskedasticity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important, because it influences the secondary indicators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important,</a:t>
                      </a:r>
                      <a:r>
                        <a:rPr lang="en-US" baseline="0" dirty="0" smtClean="0"/>
                        <a:t> because it might indicate possible improvements in fit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outliers/leverage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/>
              <a:t>Predictive Models: </a:t>
            </a:r>
            <a:r>
              <a:rPr lang="en-US" sz="3600" dirty="0" smtClean="0"/>
              <a:t>Partitioning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9317-AC18-4352-B51B-AE7127D8714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1589"/>
              </p:ext>
            </p:extLst>
          </p:nvPr>
        </p:nvGraphicFramePr>
        <p:xfrm>
          <a:off x="838200" y="1318694"/>
          <a:ext cx="3048000" cy="376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X2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X3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X4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846.06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782.08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5331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106.38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2373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87.48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3902529" y="1720083"/>
            <a:ext cx="533400" cy="1371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000500" y="3091683"/>
            <a:ext cx="457200" cy="990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022271" y="4072235"/>
            <a:ext cx="457200" cy="990600"/>
          </a:xfrm>
          <a:prstGeom prst="rightBrace">
            <a:avLst>
              <a:gd name="adj1" fmla="val 30868"/>
              <a:gd name="adj2" fmla="val 50000"/>
            </a:avLst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205427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Training Set:</a:t>
            </a:r>
          </a:p>
          <a:p>
            <a:r>
              <a:rPr lang="en-US" dirty="0" smtClean="0"/>
              <a:t>build models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3263817"/>
            <a:ext cx="240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Validation Set:</a:t>
            </a:r>
          </a:p>
          <a:p>
            <a:r>
              <a:rPr lang="en-US" dirty="0" smtClean="0"/>
              <a:t>select the “best” 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6096" y="4139505"/>
            <a:ext cx="2209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Test Set:</a:t>
            </a:r>
          </a:p>
          <a:p>
            <a:r>
              <a:rPr lang="en-US" dirty="0" smtClean="0"/>
              <a:t>Assess the “best” model (optional)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49389"/>
              </p:ext>
            </p:extLst>
          </p:nvPr>
        </p:nvGraphicFramePr>
        <p:xfrm>
          <a:off x="867592" y="5257800"/>
          <a:ext cx="30480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X2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X3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X4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286.96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46.36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6705599" y="1637211"/>
            <a:ext cx="914401" cy="3462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96200" y="2405883"/>
            <a:ext cx="121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 the original data set into two or three partitions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87288" y="5715000"/>
            <a:ext cx="837112" cy="0"/>
          </a:xfrm>
          <a:prstGeom prst="straightConnector1">
            <a:avLst/>
          </a:prstGeom>
          <a:ln w="50800">
            <a:solidFill>
              <a:srgbClr val="CC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6800" y="53340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chosen model, and information on the X’s from a new sample, to predict unknown values for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Partitioning </a:t>
            </a:r>
            <a:r>
              <a:rPr lang="en-US" sz="2800" dirty="0" smtClean="0"/>
              <a:t>(cont.)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9317-AC18-4352-B51B-AE7127D8714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57888"/>
              </p:ext>
            </p:extLst>
          </p:nvPr>
        </p:nvGraphicFramePr>
        <p:xfrm>
          <a:off x="533400" y="1162866"/>
          <a:ext cx="3048000" cy="277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X2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X3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X4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846.06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782.08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3635829" y="1524000"/>
            <a:ext cx="533400" cy="1371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3712029" y="2919548"/>
            <a:ext cx="457200" cy="990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3860" y="18866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Training Set:</a:t>
            </a:r>
          </a:p>
          <a:p>
            <a:r>
              <a:rPr lang="en-US" dirty="0" smtClean="0"/>
              <a:t>build models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13860" y="3091682"/>
            <a:ext cx="240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Validation Set:</a:t>
            </a:r>
          </a:p>
          <a:p>
            <a:r>
              <a:rPr lang="en-US" dirty="0" smtClean="0"/>
              <a:t>select the “best”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495800"/>
                <a:ext cx="8001000" cy="93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𝑀𝑜𝑑𝑒𝑙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𝑆𝑢𝑚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𝑆𝑞𝑢𝑎𝑟𝑒𝑠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𝑀𝑆𝑆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𝑇𝑜𝑡𝑎𝑙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𝑆𝑢𝑚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𝑆𝑞𝑢𝑎𝑟𝑒𝑠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𝑇𝑆𝑆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8001000" cy="9398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3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Partitioning </a:t>
            </a:r>
            <a:r>
              <a:rPr lang="en-US" sz="2800" dirty="0" smtClean="0"/>
              <a:t>(cont.)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9317-AC18-4352-B51B-AE7127D8714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03784"/>
              </p:ext>
            </p:extLst>
          </p:nvPr>
        </p:nvGraphicFramePr>
        <p:xfrm>
          <a:off x="533400" y="1162866"/>
          <a:ext cx="3048000" cy="277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X2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X3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X4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846.06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782.08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3635829" y="1524000"/>
            <a:ext cx="533400" cy="1371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3712029" y="2919548"/>
            <a:ext cx="457200" cy="990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3860" y="18866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Training Set:</a:t>
            </a:r>
          </a:p>
          <a:p>
            <a:r>
              <a:rPr lang="en-US" dirty="0" smtClean="0"/>
              <a:t>build models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13860" y="3091682"/>
            <a:ext cx="240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Validation Set:</a:t>
            </a:r>
          </a:p>
          <a:p>
            <a:r>
              <a:rPr lang="en-US" dirty="0" smtClean="0"/>
              <a:t>select the “best”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8" y="4401234"/>
                <a:ext cx="8001002" cy="130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Step 1</a:t>
                </a:r>
                <a:r>
                  <a:rPr lang="en-US" dirty="0" smtClean="0"/>
                  <a:t>: Estimate a model using the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training data only </a:t>
                </a:r>
              </a:p>
              <a:p>
                <a:pPr marL="800100" lvl="1" indent="-342900">
                  <a:buAutoNum type="alphaLcPeriod"/>
                </a:pPr>
                <a:r>
                  <a:rPr lang="en-US" dirty="0" smtClean="0"/>
                  <a:t>First, hide/exclude the observations in the validation set</a:t>
                </a:r>
              </a:p>
              <a:p>
                <a:pPr marL="800100" lvl="1" indent="-342900">
                  <a:buAutoNum type="alphaLcPeriod"/>
                </a:pPr>
                <a:r>
                  <a:rPr lang="en-US" dirty="0" smtClean="0"/>
                  <a:t>The model produces a prediction formula; </a:t>
                </a:r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=3+7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0.</m:t>
                    </m:r>
                    <m:r>
                      <a:rPr lang="en-US" i="1">
                        <a:latin typeface="Cambria Math"/>
                      </a:rPr>
                      <m:t>4 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AutoNum type="alphaLcPeriod"/>
                </a:pPr>
                <a:r>
                  <a:rPr lang="en-US" dirty="0" smtClean="0"/>
                  <a:t>An R-squared value will be produced for this model. We don’t care!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401234"/>
                <a:ext cx="8001002" cy="1300099"/>
              </a:xfrm>
              <a:prstGeom prst="rect">
                <a:avLst/>
              </a:prstGeom>
              <a:blipFill rotWithShape="1">
                <a:blip r:embed="rId2"/>
                <a:stretch>
                  <a:fillRect l="-1142" t="-3756" b="-6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74766" y="3004457"/>
            <a:ext cx="2930434" cy="90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9600" y="2965269"/>
            <a:ext cx="2891246" cy="9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Partitioning </a:t>
            </a:r>
            <a:r>
              <a:rPr lang="en-US" sz="2800" dirty="0" smtClean="0"/>
              <a:t>(cont.)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9317-AC18-4352-B51B-AE7127D8714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37077"/>
              </p:ext>
            </p:extLst>
          </p:nvPr>
        </p:nvGraphicFramePr>
        <p:xfrm>
          <a:off x="533400" y="1162866"/>
          <a:ext cx="3048000" cy="177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X2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X3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843F06"/>
                          </a:solidFill>
                          <a:effectLst/>
                        </a:rPr>
                        <a:t>X4</a:t>
                      </a:r>
                      <a:endParaRPr lang="en-US" sz="1400" b="1" i="0" u="none" strike="noStrike" dirty="0">
                        <a:solidFill>
                          <a:srgbClr val="843F0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846.06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1148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782.08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3635829" y="1524000"/>
            <a:ext cx="533400" cy="1371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321629" y="3347216"/>
            <a:ext cx="457200" cy="990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3860" y="18866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Training Set:</a:t>
            </a:r>
          </a:p>
          <a:p>
            <a:r>
              <a:rPr lang="en-US" dirty="0" smtClean="0"/>
              <a:t>build models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63589" y="3574726"/>
            <a:ext cx="240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Validation Set:</a:t>
            </a:r>
          </a:p>
          <a:p>
            <a:r>
              <a:rPr lang="en-US" dirty="0" smtClean="0"/>
              <a:t>select the “best”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8" y="4401234"/>
                <a:ext cx="8001002" cy="1899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Step 2</a:t>
                </a:r>
                <a:r>
                  <a:rPr lang="en-US" dirty="0" smtClean="0"/>
                  <a:t>: Using the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validation data only </a:t>
                </a:r>
              </a:p>
              <a:p>
                <a:pPr marL="800100" lvl="1" indent="-342900">
                  <a:buAutoNum type="alphaLcPeriod"/>
                </a:pPr>
                <a:r>
                  <a:rPr lang="en-US" dirty="0" smtClean="0"/>
                  <a:t>Using the values for the X’s in the </a:t>
                </a:r>
                <a:r>
                  <a:rPr lang="en-US" i="1" dirty="0" smtClean="0"/>
                  <a:t>validation set</a:t>
                </a:r>
                <a:r>
                  <a:rPr lang="en-US" dirty="0" smtClean="0"/>
                  <a:t>, apply the prediction formula obtained from the </a:t>
                </a:r>
                <a:r>
                  <a:rPr lang="en-US" i="1" dirty="0" smtClean="0"/>
                  <a:t>training set</a:t>
                </a:r>
                <a:r>
                  <a:rPr lang="en-US" dirty="0" smtClean="0"/>
                  <a:t> (</a:t>
                </a:r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=3+7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0.</m:t>
                    </m:r>
                    <m:r>
                      <a:rPr lang="en-US" i="1">
                        <a:latin typeface="Cambria Math"/>
                      </a:rPr>
                      <m:t>4 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values for the </a:t>
                </a:r>
                <a:r>
                  <a:rPr lang="en-US" i="1" dirty="0" smtClean="0"/>
                  <a:t>validation set</a:t>
                </a:r>
                <a:r>
                  <a:rPr lang="en-US" dirty="0" smtClean="0"/>
                  <a:t>.</a:t>
                </a:r>
              </a:p>
              <a:p>
                <a:pPr marL="800100" lvl="1" indent="-342900">
                  <a:buAutoNum type="alphaLcPeriod"/>
                </a:pPr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from the </a:t>
                </a:r>
                <a:r>
                  <a:rPr lang="en-US" i="1" dirty="0" smtClean="0"/>
                  <a:t>validation data set</a:t>
                </a:r>
                <a:r>
                  <a:rPr lang="en-US" dirty="0" smtClean="0"/>
                  <a:t>, calculate R-squared. That quantity is called the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validation R-squared.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401234"/>
                <a:ext cx="8001002" cy="1899751"/>
              </a:xfrm>
              <a:prstGeom prst="rect">
                <a:avLst/>
              </a:prstGeom>
              <a:blipFill rotWithShape="1">
                <a:blip r:embed="rId2"/>
                <a:stretch>
                  <a:fillRect l="-1142" t="-2564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66057" y="1524000"/>
            <a:ext cx="2973977" cy="137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9451" y="1567545"/>
            <a:ext cx="3043647" cy="134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702"/>
                  </p:ext>
                </p:extLst>
              </p:nvPr>
            </p:nvGraphicFramePr>
            <p:xfrm>
              <a:off x="529043" y="3123618"/>
              <a:ext cx="3684816" cy="12287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4136"/>
                    <a:gridCol w="614136"/>
                    <a:gridCol w="614136"/>
                    <a:gridCol w="614136"/>
                    <a:gridCol w="614136"/>
                    <a:gridCol w="614136"/>
                  </a:tblGrid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Y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X1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X2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X3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X4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b="1" i="1" u="none" strike="noStrike" smtClean="0">
                                        <a:solidFill>
                                          <a:srgbClr val="843F06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 u="none" strike="noStrike" smtClean="0">
                                        <a:solidFill>
                                          <a:srgbClr val="843F06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2106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79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2494.6</a:t>
                          </a:r>
                        </a:p>
                      </a:txBody>
                      <a:tcPr marL="9525" marR="9525" marT="9525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1104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264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318.5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1850.6</a:t>
                          </a:r>
                        </a:p>
                      </a:txBody>
                      <a:tcPr marL="9525" marR="9525" marT="9525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.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.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.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.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702"/>
                  </p:ext>
                </p:extLst>
              </p:nvPr>
            </p:nvGraphicFramePr>
            <p:xfrm>
              <a:off x="529043" y="3123618"/>
              <a:ext cx="3684816" cy="12287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4136"/>
                    <a:gridCol w="614136"/>
                    <a:gridCol w="614136"/>
                    <a:gridCol w="614136"/>
                    <a:gridCol w="614136"/>
                    <a:gridCol w="614136"/>
                  </a:tblGrid>
                  <a:tr h="22866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Y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X1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X2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X3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rgbClr val="843F06"/>
                              </a:solidFill>
                              <a:effectLst/>
                            </a:rPr>
                            <a:t>X4</a:t>
                          </a:r>
                          <a:endParaRPr lang="en-US" sz="1400" b="1" i="0" u="none" strike="noStrike" dirty="0">
                            <a:solidFill>
                              <a:srgbClr val="843F0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499010" t="-18421" r="-990" b="-473684"/>
                          </a:stretch>
                        </a:blipFill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 smtClean="0">
                              <a:effectLst/>
                            </a:rPr>
                            <a:t>2106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356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79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2494.6</a:t>
                          </a:r>
                        </a:p>
                      </a:txBody>
                      <a:tcPr marL="9525" marR="9525" marT="9525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1104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264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318.5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</a:rPr>
                            <a:t>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1850.6</a:t>
                          </a:r>
                        </a:p>
                      </a:txBody>
                      <a:tcPr marL="9525" marR="9525" marT="9525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.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.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.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.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.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08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Partitioning </a:t>
            </a:r>
            <a:r>
              <a:rPr lang="en-US" sz="2800" dirty="0" smtClean="0"/>
              <a:t>(cont.)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9317-AC18-4352-B51B-AE7127D87149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8001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3</a:t>
            </a:r>
            <a:r>
              <a:rPr lang="en-US" dirty="0" smtClean="0"/>
              <a:t> </a:t>
            </a:r>
          </a:p>
          <a:p>
            <a:pPr marL="800100" lvl="1" indent="-342900">
              <a:buAutoNum type="alphaLcPeriod"/>
            </a:pPr>
            <a:r>
              <a:rPr lang="en-US" sz="2400" dirty="0" smtClean="0"/>
              <a:t>Repeat steps 1 and 2, estimating </a:t>
            </a:r>
            <a:r>
              <a:rPr lang="en-US" sz="2400" i="1" dirty="0" smtClean="0"/>
              <a:t>different models </a:t>
            </a:r>
            <a:r>
              <a:rPr lang="en-US" sz="2400" dirty="0" smtClean="0"/>
              <a:t>each time. </a:t>
            </a:r>
          </a:p>
          <a:p>
            <a:pPr marL="800100" lvl="1" indent="-342900">
              <a:buAutoNum type="alphaLcPeriod"/>
            </a:pPr>
            <a:r>
              <a:rPr lang="en-US" sz="2400" dirty="0" smtClean="0"/>
              <a:t>Choose as the best model the one with the highest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</a:rPr>
              <a:t>validation R-squared</a:t>
            </a:r>
            <a:r>
              <a:rPr lang="en-US" sz="2000" b="1" i="1" dirty="0" smtClean="0">
                <a:solidFill>
                  <a:srgbClr val="00B050"/>
                </a:solidFill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994" y="4267200"/>
            <a:ext cx="525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Comprehension Check</a:t>
            </a:r>
          </a:p>
          <a:p>
            <a:endParaRPr lang="en-US" sz="800" dirty="0"/>
          </a:p>
          <a:p>
            <a:r>
              <a:rPr lang="en-US" sz="2000" b="1" dirty="0" smtClean="0"/>
              <a:t>True or false</a:t>
            </a:r>
            <a:r>
              <a:rPr lang="en-US" sz="2000" dirty="0" smtClean="0"/>
              <a:t>: The validation R-square is the same as the R-squared statistic produced from the validation data set.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79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1676400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 smtClean="0">
                <a:solidFill>
                  <a:srgbClr val="FF0000"/>
                </a:solidFill>
              </a:rPr>
              <a:t>Overfitting</a:t>
            </a:r>
            <a:endParaRPr lang="en-US" sz="9600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Regression: Metric Response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416968"/>
              </p:ext>
            </p:extLst>
          </p:nvPr>
        </p:nvGraphicFramePr>
        <p:xfrm>
          <a:off x="609601" y="1447798"/>
          <a:ext cx="7772399" cy="486156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34867"/>
                <a:gridCol w="2106538"/>
                <a:gridCol w="2487894"/>
                <a:gridCol w="1943100"/>
              </a:tblGrid>
              <a:tr h="540173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solidFill>
                            <a:srgbClr val="843F06"/>
                          </a:solidFill>
                        </a:rPr>
                        <a:t>Predictor Variables</a:t>
                      </a:r>
                      <a:r>
                        <a:rPr lang="en-US" sz="2000" b="1" i="1" baseline="0" dirty="0" smtClean="0">
                          <a:solidFill>
                            <a:srgbClr val="843F06"/>
                          </a:solidFill>
                        </a:rPr>
                        <a:t> Are:</a:t>
                      </a:r>
                      <a:endParaRPr lang="en-US" sz="2000" b="1" i="1" dirty="0">
                        <a:solidFill>
                          <a:srgbClr val="843F0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rgbClr val="843F06"/>
                          </a:solidFill>
                        </a:rPr>
                        <a:t>Response (Target)</a:t>
                      </a:r>
                      <a:r>
                        <a:rPr lang="en-US" sz="2000" i="1" baseline="0" dirty="0" smtClean="0">
                          <a:solidFill>
                            <a:srgbClr val="843F06"/>
                          </a:solidFill>
                        </a:rPr>
                        <a:t> Variable is:</a:t>
                      </a:r>
                      <a:endParaRPr lang="en-US" sz="2000" i="1" dirty="0">
                        <a:solidFill>
                          <a:srgbClr val="843F0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843F06"/>
                          </a:solidFill>
                        </a:rPr>
                        <a:t>No Response 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843F06"/>
                          </a:solidFill>
                        </a:rPr>
                        <a:t>(Target) Variable</a:t>
                      </a:r>
                      <a:endParaRPr lang="en-US" b="1" dirty="0">
                        <a:solidFill>
                          <a:srgbClr val="843F0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31036">
                <a:tc vMerge="1">
                  <a:txBody>
                    <a:bodyPr/>
                    <a:lstStyle/>
                    <a:p>
                      <a:pPr algn="ctr"/>
                      <a:endParaRPr lang="en-US" sz="2000" b="1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Metric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Categorical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98622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Metric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Regression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8622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8622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8622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8622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Categorical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Regression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98622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8622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91" y="152400"/>
            <a:ext cx="8229600" cy="946468"/>
          </a:xfrm>
        </p:spPr>
        <p:txBody>
          <a:bodyPr/>
          <a:lstStyle/>
          <a:p>
            <a:r>
              <a:rPr lang="en-US" dirty="0"/>
              <a:t>Regression </a:t>
            </a:r>
            <a:r>
              <a:rPr lang="en-US" dirty="0" smtClean="0"/>
              <a:t>Review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1105"/>
            <a:ext cx="5410200" cy="49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410" y="6172199"/>
            <a:ext cx="247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JMP:  Analyze &gt; Fit Model </a:t>
            </a:r>
          </a:p>
          <a:p>
            <a:r>
              <a:rPr lang="en-US" sz="1200" dirty="0" smtClean="0"/>
              <a:t>One predictor: Analyze &gt; Fit Y by X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1905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name of the response variable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57400" y="1295400"/>
            <a:ext cx="3733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799" y="2472846"/>
            <a:ext cx="186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list of predictor variables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4495800"/>
            <a:ext cx="1371600" cy="167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1981200" y="2796012"/>
            <a:ext cx="4419599" cy="2156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15742" y="5749262"/>
                <a:ext cx="2869474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±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± … ±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2" y="5749262"/>
                <a:ext cx="2869474" cy="6537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 flipV="1">
            <a:off x="1306286" y="4428310"/>
            <a:ext cx="5551714" cy="1439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15742" y="3352800"/>
                <a:ext cx="2699658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average of  the response: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𝑴𝑺𝑹𝑷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=$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𝟒𝟎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𝟖𝟗𝟗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2" y="3352800"/>
                <a:ext cx="2699658" cy="646908"/>
              </a:xfrm>
              <a:prstGeom prst="rect">
                <a:avLst/>
              </a:prstGeom>
              <a:blipFill rotWithShape="1">
                <a:blip r:embed="rId4"/>
                <a:stretch>
                  <a:fillRect l="-2032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278778" y="2403566"/>
            <a:ext cx="2936964" cy="1272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00799" y="4428310"/>
            <a:ext cx="236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number of observations (rows):</a:t>
            </a:r>
          </a:p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= 1,569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226526" y="2551332"/>
            <a:ext cx="3707674" cy="2125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1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 animBg="1"/>
      <p:bldP spid="12" grpId="1" animBg="1"/>
      <p:bldP spid="17" grpId="0"/>
      <p:bldP spid="17" grpId="1"/>
      <p:bldP spid="24" grpId="0"/>
      <p:bldP spid="24" grpId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91" y="152400"/>
            <a:ext cx="8229600" cy="946468"/>
          </a:xfrm>
        </p:spPr>
        <p:txBody>
          <a:bodyPr/>
          <a:lstStyle/>
          <a:p>
            <a:r>
              <a:rPr lang="en-US" dirty="0"/>
              <a:t>Regression Review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1105"/>
            <a:ext cx="5410200" cy="49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410" y="6172199"/>
            <a:ext cx="247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JMP:  Analyze &gt; Fit Model </a:t>
            </a:r>
          </a:p>
          <a:p>
            <a:r>
              <a:rPr lang="en-US" sz="1200" dirty="0" smtClean="0"/>
              <a:t>One predictor: Analyze &gt; Fit Y by X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146376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Sums of Squares: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Model (MSS or RSS)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Error (ESS)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Total (TSS)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1985554"/>
            <a:ext cx="1066800" cy="13672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43202" y="2242066"/>
            <a:ext cx="1066798" cy="1339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43202" y="2521131"/>
            <a:ext cx="1066798" cy="12279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38578" y="1221105"/>
                <a:ext cx="2971800" cy="2232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Principle of Least Squares: </a:t>
                </a:r>
                <a:r>
                  <a:rPr lang="en-US" dirty="0" smtClean="0"/>
                  <a:t>The best-fitting model is the one with the smallest  possible sum of the squared residuals (ESS):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𝐄𝐒𝐒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578" y="1221105"/>
                <a:ext cx="2971800" cy="2232214"/>
              </a:xfrm>
              <a:prstGeom prst="rect">
                <a:avLst/>
              </a:prstGeom>
              <a:blipFill rotWithShape="1">
                <a:blip r:embed="rId3"/>
                <a:stretch>
                  <a:fillRect l="-1848"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77000" y="4419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52322"/>
            <a:ext cx="28098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9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91" y="152400"/>
            <a:ext cx="8229600" cy="946468"/>
          </a:xfrm>
        </p:spPr>
        <p:txBody>
          <a:bodyPr/>
          <a:lstStyle/>
          <a:p>
            <a:r>
              <a:rPr lang="en-US" dirty="0"/>
              <a:t>Regression Review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1105"/>
            <a:ext cx="5410200" cy="49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410" y="6172199"/>
            <a:ext cx="247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JMP:  Analyze &gt; Fit Model </a:t>
            </a:r>
          </a:p>
          <a:p>
            <a:r>
              <a:rPr lang="en-US" sz="1200" dirty="0" smtClean="0"/>
              <a:t>One predictor: Analyze &gt; Fit Y by X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686695" y="1286454"/>
            <a:ext cx="3381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“Primary” Regression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306" y="309317"/>
                <a:ext cx="1896293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𝑬𝑺𝑺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𝑻𝑺𝑺</m:t>
                          </m:r>
                        </m:den>
                      </m:f>
                    </m:oMath>
                  </m:oMathPara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6" y="309317"/>
                <a:ext cx="1896293" cy="9117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7022" y="2413235"/>
                <a:ext cx="3809999" cy="946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𝒂𝒅𝒋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𝑬𝑺𝑺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/(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𝑻𝑺𝑺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/(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22" y="2413235"/>
                <a:ext cx="3809999" cy="9460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06440" y="3368644"/>
                <a:ext cx="2357846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𝑹𝑴𝑺𝑬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𝑬𝑺𝑺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40" y="3368644"/>
                <a:ext cx="2357846" cy="6560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685800" y="765211"/>
            <a:ext cx="1828800" cy="1063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291840" y="1985554"/>
            <a:ext cx="1889760" cy="6814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6" idx="3"/>
          </p:cNvCxnSpPr>
          <p:nvPr/>
        </p:nvCxnSpPr>
        <p:spPr>
          <a:xfrm flipH="1" flipV="1">
            <a:off x="3317966" y="2207623"/>
            <a:ext cx="2473234" cy="148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59284" y="5105400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coefficient </a:t>
            </a:r>
            <a:r>
              <a:rPr lang="en-US" b="1" dirty="0">
                <a:solidFill>
                  <a:srgbClr val="FF0000"/>
                </a:solidFill>
              </a:rPr>
              <a:t>estimates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57400" y="4342982"/>
            <a:ext cx="838200" cy="1829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895600" y="4572000"/>
            <a:ext cx="3363684" cy="685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91" y="152400"/>
            <a:ext cx="8229600" cy="946468"/>
          </a:xfrm>
        </p:spPr>
        <p:txBody>
          <a:bodyPr/>
          <a:lstStyle/>
          <a:p>
            <a:r>
              <a:rPr lang="en-US" dirty="0"/>
              <a:t>Regression Review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1105"/>
            <a:ext cx="5410200" cy="49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9410" y="6172199"/>
            <a:ext cx="247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JMP:  Analyze &gt; Fit Model </a:t>
            </a:r>
          </a:p>
          <a:p>
            <a:r>
              <a:rPr lang="en-US" sz="1200" dirty="0" smtClean="0"/>
              <a:t>One predictor: Analyze &gt; Fit Y by X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86695" y="1286454"/>
            <a:ext cx="3381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“Secondary” Regression Statistics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477178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testing the statistical significance of individual predictors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267905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testing the statistical significance of the overall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0000" y="3002221"/>
            <a:ext cx="838200" cy="8839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8200" y="3124200"/>
            <a:ext cx="1143000" cy="201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5600" y="4343400"/>
            <a:ext cx="1981200" cy="182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876800" y="4771787"/>
            <a:ext cx="1828800" cy="486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0" grpId="0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91" y="152400"/>
            <a:ext cx="8229600" cy="946468"/>
          </a:xfrm>
        </p:spPr>
        <p:txBody>
          <a:bodyPr/>
          <a:lstStyle/>
          <a:p>
            <a:r>
              <a:rPr lang="en-US" dirty="0"/>
              <a:t>Regression Review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1105"/>
            <a:ext cx="5410200" cy="49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" y="6324600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 display VIF, first create the regression display. Then right-click any value in Parameter Estimates ,  Columns &gt; VIF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349514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Model Diagnostics: Multicollinearity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08320" y="2590800"/>
                <a:ext cx="3014993" cy="1825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Variance Inflation Factor (VIF)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VIF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≥ </a:t>
                </a:r>
                <a:r>
                  <a:rPr lang="en-US" b="1" dirty="0">
                    <a:solidFill>
                      <a:srgbClr val="FF0000"/>
                    </a:solidFill>
                  </a:rPr>
                  <a:t>5,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moderate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VIF ≥ 10, severe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VIF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0" y="2590800"/>
                <a:ext cx="3014993" cy="1825051"/>
              </a:xfrm>
              <a:prstGeom prst="rect">
                <a:avLst/>
              </a:prstGeom>
              <a:blipFill rotWithShape="1">
                <a:blip r:embed="rId3"/>
                <a:stretch>
                  <a:fillRect l="-1616" t="-1672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5638800" y="3514130"/>
            <a:ext cx="457200" cy="6006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Review </a:t>
            </a:r>
            <a:r>
              <a:rPr lang="en-US" sz="28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55332"/>
            <a:ext cx="2971800" cy="9144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Scatterplot matrix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(also for multicollinearity)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933A-4C0F-4B47-AA7C-841C9B8B0D0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2743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5029200" cy="478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" y="6152384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JMP: Analyze &gt; Multivariate Methods &gt; Multivariate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89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1955</Words>
  <Application>Microsoft Office PowerPoint</Application>
  <PresentationFormat>On-screen Show (4:3)</PresentationFormat>
  <Paragraphs>615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Review of Regression</vt:lpstr>
      <vt:lpstr>Supervised vs. Unsupervised  Data Mining Methods (Directed vs. Undirected)</vt:lpstr>
      <vt:lpstr>Regression: Metric Response Variables</vt:lpstr>
      <vt:lpstr>Regression Review </vt:lpstr>
      <vt:lpstr>Regression Review (cont.)</vt:lpstr>
      <vt:lpstr>Regression Review (cont.)</vt:lpstr>
      <vt:lpstr>Regression Review (cont.)</vt:lpstr>
      <vt:lpstr>Regression Review (cont.)</vt:lpstr>
      <vt:lpstr>Regression Review (cont.)</vt:lpstr>
      <vt:lpstr>Regression Review (cont.)</vt:lpstr>
      <vt:lpstr>Regression Model Assumptions</vt:lpstr>
      <vt:lpstr>Row Diagnostics:  Leverage and Influence</vt:lpstr>
      <vt:lpstr>Leverage and Influence (cont.)</vt:lpstr>
      <vt:lpstr>Regression: Curve Fitting</vt:lpstr>
      <vt:lpstr>Regression: Curve Fitting (cont.)</vt:lpstr>
      <vt:lpstr>Different Regression Lines for  Different Groups</vt:lpstr>
      <vt:lpstr>Prediction with Regression</vt:lpstr>
      <vt:lpstr>Prediction with Regression (cont.)</vt:lpstr>
      <vt:lpstr>Explanatory (Descriptive) vs. Predictive Regression Models</vt:lpstr>
      <vt:lpstr>Regression: What’s Useful for What?</vt:lpstr>
      <vt:lpstr>What’s Useful for What? (cont.)</vt:lpstr>
      <vt:lpstr>Predictive Models: Partitioning</vt:lpstr>
      <vt:lpstr>Partitioning (cont.)</vt:lpstr>
      <vt:lpstr>Partitioning (cont.)</vt:lpstr>
      <vt:lpstr>Partitioning (cont.)</vt:lpstr>
      <vt:lpstr>Partitioning (cont.)</vt:lpstr>
      <vt:lpstr>The Importance Of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JMP for Data Preparation and Exploratory Data Analysis (EDA)</dc:title>
  <dc:creator>Smith,  Marlene A.</dc:creator>
  <cp:lastModifiedBy>Smith,  Marlene A.</cp:lastModifiedBy>
  <cp:revision>274</cp:revision>
  <cp:lastPrinted>2012-01-01T23:05:56Z</cp:lastPrinted>
  <dcterms:created xsi:type="dcterms:W3CDTF">2012-01-01T20:22:50Z</dcterms:created>
  <dcterms:modified xsi:type="dcterms:W3CDTF">2012-01-24T19:05:02Z</dcterms:modified>
</cp:coreProperties>
</file>