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pdgen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6" y="1964267"/>
            <a:ext cx="11443063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n-lt"/>
              </a:rPr>
              <a:t>Comparison of datasets and models in a clinical trial</a:t>
            </a:r>
            <a:br>
              <a:rPr lang="en-US" sz="4400" b="1" dirty="0" smtClean="0">
                <a:solidFill>
                  <a:srgbClr val="FFFF00"/>
                </a:solidFill>
                <a:latin typeface="+mn-lt"/>
              </a:rPr>
            </a:br>
            <a:r>
              <a:rPr lang="en-US" sz="2700" b="1" dirty="0" err="1" smtClean="0">
                <a:solidFill>
                  <a:srgbClr val="FFFF00"/>
                </a:solidFill>
                <a:latin typeface="+mn-lt"/>
              </a:rPr>
              <a:t>busn</a:t>
            </a:r>
            <a:r>
              <a:rPr lang="en-US" sz="2700" b="1" dirty="0" smtClean="0">
                <a:solidFill>
                  <a:srgbClr val="FFFF00"/>
                </a:solidFill>
                <a:latin typeface="+mn-lt"/>
              </a:rPr>
              <a:t> 6660: predictive modeling with big data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1222" y="4385732"/>
            <a:ext cx="3008903" cy="1405467"/>
          </a:xfrm>
        </p:spPr>
        <p:txBody>
          <a:bodyPr/>
          <a:lstStyle/>
          <a:p>
            <a:r>
              <a:rPr lang="en-US" dirty="0" smtClean="0"/>
              <a:t>Douglas Stinson</a:t>
            </a:r>
          </a:p>
          <a:p>
            <a:r>
              <a:rPr lang="en-US" dirty="0" err="1" smtClean="0"/>
              <a:t>Prateek</a:t>
            </a:r>
            <a:r>
              <a:rPr lang="en-US" dirty="0" smtClean="0"/>
              <a:t> </a:t>
            </a:r>
            <a:r>
              <a:rPr lang="en-US" dirty="0" err="1" smtClean="0"/>
              <a:t>Bhadsavle</a:t>
            </a:r>
            <a:endParaRPr lang="en-US" dirty="0" smtClean="0"/>
          </a:p>
          <a:p>
            <a:r>
              <a:rPr lang="en-US" dirty="0" err="1" smtClean="0"/>
              <a:t>AviNash</a:t>
            </a:r>
            <a:r>
              <a:rPr lang="en-US" dirty="0" smtClean="0"/>
              <a:t> Kamath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3" y="0"/>
            <a:ext cx="10131425" cy="1456267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+mn-lt"/>
              </a:rPr>
              <a:t>Copdgene</a:t>
            </a:r>
            <a:r>
              <a:rPr lang="en-US" b="1" dirty="0" smtClean="0">
                <a:solidFill>
                  <a:srgbClr val="FFFF00"/>
                </a:solidFill>
                <a:latin typeface="+mn-lt"/>
              </a:rPr>
              <a:t> clinical research study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184224"/>
            <a:ext cx="10149840" cy="5673776"/>
          </a:xfrm>
        </p:spPr>
        <p:txBody>
          <a:bodyPr>
            <a:normAutofit/>
          </a:bodyPr>
          <a:lstStyle/>
          <a:p>
            <a:r>
              <a:rPr lang="en-US" dirty="0" smtClean="0"/>
              <a:t>COPD = emphysema (lung tissue loss) + chronic bronchitis (airways inflammation)</a:t>
            </a:r>
          </a:p>
          <a:p>
            <a:r>
              <a:rPr lang="en-US" dirty="0"/>
              <a:t>Genetic Epidemiology of COPD (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www.copdgene.org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Observational investigation of current and former cigarette smokers, age 45-80, with a smoking history ≥ 10 pack years</a:t>
            </a:r>
          </a:p>
          <a:p>
            <a:pPr lvl="2"/>
            <a:r>
              <a:rPr lang="en-US" dirty="0" smtClean="0"/>
              <a:t>1 pack/day * 10 years, 2 packs/day * 5 years, etc. </a:t>
            </a:r>
          </a:p>
          <a:p>
            <a:pPr lvl="1"/>
            <a:r>
              <a:rPr lang="en-US" dirty="0" smtClean="0"/>
              <a:t>Sponsored by the National Institutes of Health (NIH) National Heart Lung and Blood Institute (NHLBI)</a:t>
            </a:r>
          </a:p>
          <a:p>
            <a:pPr lvl="1"/>
            <a:r>
              <a:rPr lang="en-US" dirty="0" smtClean="0"/>
              <a:t>10,300 research subjects enrolled (8,047 with complete data)</a:t>
            </a:r>
          </a:p>
          <a:p>
            <a:pPr lvl="1"/>
            <a:r>
              <a:rPr lang="en-US" dirty="0" smtClean="0"/>
              <a:t>Data types collected</a:t>
            </a:r>
          </a:p>
          <a:p>
            <a:pPr lvl="2"/>
            <a:r>
              <a:rPr lang="en-US" dirty="0" smtClean="0"/>
              <a:t>GWAS (genetic information)</a:t>
            </a:r>
          </a:p>
          <a:p>
            <a:pPr lvl="2"/>
            <a:r>
              <a:rPr lang="en-US" dirty="0" smtClean="0"/>
              <a:t>CT Scan (VIDA Diagnostics and 3D Slicer measurements)</a:t>
            </a:r>
          </a:p>
          <a:p>
            <a:pPr lvl="2"/>
            <a:r>
              <a:rPr lang="en-US" dirty="0" smtClean="0"/>
              <a:t>Pulmonary Function Testing (</a:t>
            </a:r>
            <a:r>
              <a:rPr lang="en-US" dirty="0" err="1" smtClean="0"/>
              <a:t>ndd</a:t>
            </a:r>
            <a:r>
              <a:rPr lang="en-US" dirty="0" smtClean="0"/>
              <a:t> </a:t>
            </a:r>
            <a:r>
              <a:rPr lang="en-US" dirty="0" err="1" smtClean="0"/>
              <a:t>EasyOne</a:t>
            </a:r>
            <a:r>
              <a:rPr lang="en-US" dirty="0" smtClean="0"/>
              <a:t> Spirometer)</a:t>
            </a:r>
          </a:p>
          <a:p>
            <a:pPr lvl="2"/>
            <a:r>
              <a:rPr lang="en-US" dirty="0" smtClean="0"/>
              <a:t>Surveys and Questionnaires</a:t>
            </a:r>
          </a:p>
          <a:p>
            <a:pPr lvl="2"/>
            <a:r>
              <a:rPr lang="en-US" dirty="0" smtClean="0"/>
              <a:t>Demographics and Body Measurements</a:t>
            </a:r>
          </a:p>
          <a:p>
            <a:pPr lvl="2"/>
            <a:r>
              <a:rPr lang="en-US" dirty="0" smtClean="0"/>
              <a:t>Exercise Tolerance Testing (6 Minute Walk)  </a:t>
            </a:r>
          </a:p>
          <a:p>
            <a:pPr lvl="1"/>
            <a:r>
              <a:rPr lang="en-US" dirty="0" smtClean="0"/>
              <a:t>Structured data cleaning and EDA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project questions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792133"/>
          </a:xfrm>
        </p:spPr>
        <p:txBody>
          <a:bodyPr/>
          <a:lstStyle/>
          <a:p>
            <a:r>
              <a:rPr lang="en-US" sz="3600" dirty="0" smtClean="0"/>
              <a:t>Is there a difference in predictive value between traditional data and imaging data?</a:t>
            </a:r>
          </a:p>
          <a:p>
            <a:r>
              <a:rPr lang="en-US" sz="3600" dirty="0" smtClean="0"/>
              <a:t>Is principal components regression better than linear regression for either dataset?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	Data types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85" y="1034208"/>
            <a:ext cx="4709054" cy="5762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Traditional (in use for decades)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5149" y="1777736"/>
            <a:ext cx="4996923" cy="29209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SaO2: measurement of blood oxygen</a:t>
            </a:r>
          </a:p>
          <a:p>
            <a:r>
              <a:rPr lang="en-US" dirty="0" smtClean="0"/>
              <a:t>O2: liters per minute of supplemental oxygen</a:t>
            </a:r>
          </a:p>
          <a:p>
            <a:r>
              <a:rPr lang="en-US" dirty="0" smtClean="0"/>
              <a:t>Distance: 6MW distance walked (ft.)</a:t>
            </a:r>
          </a:p>
          <a:p>
            <a:r>
              <a:rPr lang="en-US" dirty="0" smtClean="0"/>
              <a:t>Smoking Start Age</a:t>
            </a:r>
          </a:p>
          <a:p>
            <a:r>
              <a:rPr lang="en-US" dirty="0" smtClean="0"/>
              <a:t>Years Since Smoking Stopped</a:t>
            </a:r>
          </a:p>
          <a:p>
            <a:r>
              <a:rPr lang="en-US" dirty="0" smtClean="0"/>
              <a:t>Current Cigarettes per Day Smoked</a:t>
            </a:r>
          </a:p>
          <a:p>
            <a:r>
              <a:rPr lang="en-US" dirty="0" smtClean="0"/>
              <a:t>Pack Years: calculated</a:t>
            </a:r>
          </a:p>
          <a:p>
            <a:r>
              <a:rPr lang="en-US" dirty="0" smtClean="0"/>
              <a:t>Smoking Duration: # years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7839" y="1034208"/>
            <a:ext cx="4722813" cy="5762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Imaging (last 10 years)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05" y="0"/>
            <a:ext cx="3890195" cy="3931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05" y="3642610"/>
            <a:ext cx="4185764" cy="321539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8951" y="1790799"/>
            <a:ext cx="4995334" cy="5080264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 smtClean="0"/>
              <a:t>Insp910: emphysema</a:t>
            </a:r>
          </a:p>
          <a:p>
            <a:r>
              <a:rPr lang="en-US" sz="1900" dirty="0" smtClean="0"/>
              <a:t>Insp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percentile: emphysema</a:t>
            </a:r>
          </a:p>
          <a:p>
            <a:r>
              <a:rPr lang="en-US" sz="1900" dirty="0" smtClean="0"/>
              <a:t>Insp Intensity Mean: emphysema</a:t>
            </a:r>
          </a:p>
          <a:p>
            <a:r>
              <a:rPr lang="en-US" sz="1900" dirty="0" smtClean="0"/>
              <a:t>Exp856: airways</a:t>
            </a:r>
          </a:p>
          <a:p>
            <a:r>
              <a:rPr lang="en-US" sz="1900" dirty="0" err="1" smtClean="0"/>
              <a:t>Exp</a:t>
            </a:r>
            <a:r>
              <a:rPr lang="en-US" sz="1900" dirty="0" smtClean="0"/>
              <a:t> 15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percentile: </a:t>
            </a:r>
            <a:r>
              <a:rPr lang="en-US" sz="1900" dirty="0"/>
              <a:t>airways</a:t>
            </a:r>
            <a:endParaRPr lang="en-US" sz="1900" dirty="0" smtClean="0"/>
          </a:p>
          <a:p>
            <a:r>
              <a:rPr lang="en-US" sz="1900" dirty="0" err="1" smtClean="0"/>
              <a:t>Exp</a:t>
            </a:r>
            <a:r>
              <a:rPr lang="en-US" sz="1900" dirty="0" smtClean="0"/>
              <a:t> Intensity Mean: </a:t>
            </a:r>
            <a:r>
              <a:rPr lang="en-US" sz="1900" dirty="0"/>
              <a:t>airways</a:t>
            </a:r>
            <a:endParaRPr lang="en-US" sz="1900" dirty="0" smtClean="0"/>
          </a:p>
          <a:p>
            <a:r>
              <a:rPr lang="en-US" sz="1900" dirty="0" err="1" smtClean="0"/>
              <a:t>Exp</a:t>
            </a:r>
            <a:r>
              <a:rPr lang="en-US" sz="1900" dirty="0" smtClean="0"/>
              <a:t>/Insp Ratio: </a:t>
            </a:r>
            <a:r>
              <a:rPr lang="en-US" sz="1900" dirty="0"/>
              <a:t>airways</a:t>
            </a:r>
            <a:r>
              <a:rPr lang="en-US" sz="1900" dirty="0" smtClean="0"/>
              <a:t> and emphysema</a:t>
            </a:r>
          </a:p>
          <a:p>
            <a:r>
              <a:rPr lang="en-US" sz="1900" dirty="0" smtClean="0"/>
              <a:t>Upper 1/3: emphysema</a:t>
            </a:r>
          </a:p>
          <a:p>
            <a:r>
              <a:rPr lang="en-US" sz="1900" dirty="0" smtClean="0"/>
              <a:t>Lower 1/3: emphysema</a:t>
            </a:r>
          </a:p>
          <a:p>
            <a:r>
              <a:rPr lang="en-US" sz="1900" dirty="0" smtClean="0"/>
              <a:t>Upper 1/3 / Lower 1/3 Ratio: emphysema</a:t>
            </a:r>
          </a:p>
          <a:p>
            <a:r>
              <a:rPr lang="en-US" sz="1900" dirty="0" smtClean="0"/>
              <a:t>Pi10: airways</a:t>
            </a:r>
          </a:p>
          <a:p>
            <a:r>
              <a:rPr lang="en-US" sz="1900" dirty="0" smtClean="0"/>
              <a:t>Pi15: airways</a:t>
            </a:r>
          </a:p>
          <a:p>
            <a:r>
              <a:rPr lang="en-US" sz="1900" dirty="0" smtClean="0"/>
              <a:t>Wall Area % - segmental: airways</a:t>
            </a:r>
          </a:p>
          <a:p>
            <a:r>
              <a:rPr lang="en-US" sz="1900" dirty="0" err="1" smtClean="0"/>
              <a:t>TLCpp</a:t>
            </a:r>
            <a:r>
              <a:rPr lang="en-US" sz="1900" dirty="0" smtClean="0"/>
              <a:t>: measured lung volume vs. predicted (“full”)</a:t>
            </a:r>
          </a:p>
          <a:p>
            <a:r>
              <a:rPr lang="en-US" sz="1900" dirty="0" err="1" smtClean="0"/>
              <a:t>FRCpp</a:t>
            </a:r>
            <a:r>
              <a:rPr lang="en-US" sz="1900" dirty="0" smtClean="0"/>
              <a:t>: measured lung volume vs. predicted (“empty”)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	End points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271" y="1168136"/>
            <a:ext cx="4709054" cy="5762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Lung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00" y="1858418"/>
            <a:ext cx="5901705" cy="29209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diagnose COPD and to classify severity</a:t>
            </a:r>
          </a:p>
          <a:p>
            <a:endParaRPr lang="en-US" dirty="0"/>
          </a:p>
          <a:p>
            <a:r>
              <a:rPr lang="en-US" dirty="0" smtClean="0"/>
              <a:t>FEV1 % predicted: actual vs. predicted lung volume exhaled in 1</a:t>
            </a:r>
            <a:r>
              <a:rPr lang="en-US" baseline="30000" dirty="0" smtClean="0"/>
              <a:t>st</a:t>
            </a:r>
            <a:r>
              <a:rPr lang="en-US" dirty="0" smtClean="0"/>
              <a:t> second of forced exhalation</a:t>
            </a:r>
          </a:p>
          <a:p>
            <a:endParaRPr lang="en-US" dirty="0"/>
          </a:p>
          <a:p>
            <a:r>
              <a:rPr lang="en-US" dirty="0" smtClean="0"/>
              <a:t>FVC % predicted: actual vs. predicted lung volume exhaled in entire forced exhalation</a:t>
            </a:r>
          </a:p>
          <a:p>
            <a:endParaRPr lang="en-US" dirty="0"/>
          </a:p>
          <a:p>
            <a:r>
              <a:rPr lang="en-US" dirty="0" smtClean="0"/>
              <a:t>FEV1/FVC: ratio of actual FEV1 to actual FVC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66" y="284509"/>
            <a:ext cx="14198066" cy="62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11" y="1787909"/>
            <a:ext cx="9522016" cy="5407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9896"/>
            <a:ext cx="10131425" cy="5529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Principal components analysis: traditional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50933"/>
            <a:ext cx="9837294" cy="1290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037"/>
            <a:ext cx="8063335" cy="45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72" y="1827780"/>
            <a:ext cx="9052809" cy="5262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9896"/>
            <a:ext cx="10131425" cy="5529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Principal components analysis: imaging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286"/>
            <a:ext cx="7030387" cy="383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7788"/>
            <a:ext cx="9837294" cy="25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8" y="-14443"/>
            <a:ext cx="10131425" cy="5529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</a:rPr>
              <a:t>Model comparisons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4" y="3901393"/>
            <a:ext cx="4601981" cy="2808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61" y="3901393"/>
            <a:ext cx="4595055" cy="2804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14" y="664966"/>
            <a:ext cx="9522264" cy="29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173</TotalTime>
  <Words>381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Comparison of datasets and models in a clinical trial busn 6660: predictive modeling with big data </vt:lpstr>
      <vt:lpstr>Copdgene clinical research study</vt:lpstr>
      <vt:lpstr>project questions</vt:lpstr>
      <vt:lpstr> Data types</vt:lpstr>
      <vt:lpstr> End points</vt:lpstr>
      <vt:lpstr>Principal components analysis: traditional</vt:lpstr>
      <vt:lpstr>Principal components analysis: imaging</vt:lpstr>
      <vt:lpstr>Model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Comparison of datasets and models in a clinical trial busn 6660: predictive modeling with big data</dc:title>
  <dc:creator>Douglas Stinson</dc:creator>
  <cp:lastModifiedBy>Douglas Stinson</cp:lastModifiedBy>
  <cp:revision>22</cp:revision>
  <dcterms:created xsi:type="dcterms:W3CDTF">2015-12-02T18:41:42Z</dcterms:created>
  <dcterms:modified xsi:type="dcterms:W3CDTF">2015-12-03T01:58:24Z</dcterms:modified>
</cp:coreProperties>
</file>