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77" r:id="rId3"/>
    <p:sldId id="267" r:id="rId4"/>
    <p:sldId id="278" r:id="rId5"/>
    <p:sldId id="279" r:id="rId6"/>
    <p:sldId id="280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12/1/2015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53739" y="283"/>
            <a:ext cx="4435717" cy="68562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51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122961"/>
            <a:ext cx="10058400" cy="2743200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Predicting credit </a:t>
            </a:r>
            <a:r>
              <a:rPr lang="en-US" sz="4200" dirty="0" smtClean="0"/>
              <a:t>DELINQUENCY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66161"/>
            <a:ext cx="10058400" cy="1074870"/>
          </a:xfrm>
        </p:spPr>
        <p:txBody>
          <a:bodyPr/>
          <a:lstStyle/>
          <a:p>
            <a:r>
              <a:rPr lang="en-US" dirty="0" smtClean="0"/>
              <a:t>PREDICTIVE ANALYTICS - FINAL PRESENTATION</a:t>
            </a:r>
          </a:p>
          <a:p>
            <a:r>
              <a:rPr lang="en-US" dirty="0" smtClean="0"/>
              <a:t>Scott MItchell</a:t>
            </a:r>
          </a:p>
          <a:p>
            <a:r>
              <a:rPr lang="en-US" dirty="0" smtClean="0"/>
              <a:t>December 2,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primary lesson: How to deal with binary predictions where one of the prediction options occurs infrequently</a:t>
            </a:r>
          </a:p>
          <a:p>
            <a:r>
              <a:rPr lang="en-US" sz="2400" dirty="0" smtClean="0"/>
              <a:t>The secondary lesson: Cleaning data also includes understanding nuances of the data including “wrong” data (or data that doesn’t conform to expectations)</a:t>
            </a:r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data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403230"/>
            <a:ext cx="9601200" cy="517009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Prediction Objective: Predict the </a:t>
            </a:r>
            <a:r>
              <a:rPr lang="en-US" sz="2200" u="sng" dirty="0" smtClean="0"/>
              <a:t>probability</a:t>
            </a:r>
            <a:r>
              <a:rPr lang="en-US" sz="2200" dirty="0" smtClean="0"/>
              <a:t> of whether or not a person will </a:t>
            </a:r>
            <a:r>
              <a:rPr lang="en-US" sz="2200" dirty="0" smtClean="0"/>
              <a:t>experience severe </a:t>
            </a:r>
            <a:r>
              <a:rPr lang="en-US" sz="2200" dirty="0" smtClean="0"/>
              <a:t>payment delinquency on outstanding debt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Judged on Area Under the Curve (AUC)</a:t>
            </a:r>
          </a:p>
          <a:p>
            <a:pPr lvl="1">
              <a:spcBef>
                <a:spcPts val="200"/>
              </a:spcBef>
              <a:buClr>
                <a:srgbClr val="A85229"/>
              </a:buClr>
            </a:pPr>
            <a:r>
              <a:rPr lang="en-US" dirty="0" smtClean="0">
                <a:solidFill>
                  <a:srgbClr val="514A40"/>
                </a:solidFill>
              </a:rPr>
              <a:t>Gives the proportion of time guess is correct</a:t>
            </a:r>
          </a:p>
          <a:p>
            <a:pPr lvl="1">
              <a:spcBef>
                <a:spcPts val="200"/>
              </a:spcBef>
              <a:buClr>
                <a:srgbClr val="A85229"/>
              </a:buClr>
            </a:pPr>
            <a:r>
              <a:rPr lang="en-US" dirty="0" smtClean="0">
                <a:solidFill>
                  <a:srgbClr val="514A40"/>
                </a:solidFill>
              </a:rPr>
              <a:t>Perfect model, AUC = 1</a:t>
            </a:r>
          </a:p>
          <a:p>
            <a:pPr lvl="1">
              <a:spcBef>
                <a:spcPts val="200"/>
              </a:spcBef>
              <a:buClr>
                <a:srgbClr val="A85229"/>
              </a:buClr>
            </a:pPr>
            <a:r>
              <a:rPr lang="en-US" dirty="0" smtClean="0">
                <a:solidFill>
                  <a:srgbClr val="514A40"/>
                </a:solidFill>
              </a:rPr>
              <a:t>Random chance, AUC = .5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Data: 10 predictors, 150k rows for training / testing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Predictors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Utilization of Credit Limits (Credit Balance / Credit Available)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Age of borrower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Number of times past due (3 levels: 30-59 days, 60-89 days, 90+ days)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Debt ratio ( [Debt + Fixed  Mo Expenses] / Monthly Income)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Monthly income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Number of open credit lines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Number for real estate loans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Number of dependents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642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/ REVIEWING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8061754" cy="470427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/>
              <a:t>Raw Data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All </a:t>
            </a:r>
            <a:r>
              <a:rPr lang="en-US" sz="2400" dirty="0"/>
              <a:t>ages 21+ except for 1 obs where age is </a:t>
            </a:r>
            <a:r>
              <a:rPr lang="en-US" sz="2400" dirty="0" smtClean="0"/>
              <a:t>0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Debt ratio dependent on monthly income, but monthly income missing where debt ratio provided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For these cases, is debt ratio reliable?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If debt ratio is 0 and monthly income is N/A, is debt ratio truly 0 or </a:t>
            </a:r>
          </a:p>
          <a:p>
            <a:pPr marL="365760" lvl="1" indent="0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  is it simply missing?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Credit utilization in excess of 100% in some cases</a:t>
            </a:r>
          </a:p>
          <a:p>
            <a:pPr marL="45720" indent="0">
              <a:spcBef>
                <a:spcPts val="1000"/>
              </a:spcBef>
              <a:buNone/>
            </a:pPr>
            <a:r>
              <a:rPr lang="en-US" sz="2400" dirty="0" smtClean="0"/>
              <a:t>   (max = 5,070,800%)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Monthly income missing nearly 20% of the time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Number of dependents missing 2.6% of the time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Number Times Past </a:t>
            </a:r>
            <a:r>
              <a:rPr lang="en-US" sz="2400" dirty="0" smtClean="0"/>
              <a:t>Due large gap in values…does ‘98’ have</a:t>
            </a:r>
          </a:p>
          <a:p>
            <a:pPr marL="45720" indent="0">
              <a:spcBef>
                <a:spcPts val="1000"/>
              </a:spcBef>
              <a:buNone/>
            </a:pPr>
            <a:r>
              <a:rPr lang="en-US" sz="2400" dirty="0" smtClean="0"/>
              <a:t>    some other meaning?</a:t>
            </a:r>
            <a:endParaRPr lang="en-US" sz="2400" dirty="0"/>
          </a:p>
          <a:p>
            <a:pPr lvl="1">
              <a:spcBef>
                <a:spcPts val="200"/>
              </a:spcBef>
            </a:pPr>
            <a:endParaRPr lang="en-US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153" y="1826011"/>
            <a:ext cx="2207625" cy="566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504" y="2961735"/>
            <a:ext cx="2008178" cy="296088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210504" y="5158596"/>
            <a:ext cx="2008178" cy="5779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850" y="381000"/>
            <a:ext cx="9601200" cy="1143000"/>
          </a:xfrm>
        </p:spPr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51" y="1524000"/>
            <a:ext cx="5470750" cy="470427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 smtClean="0"/>
              <a:t>Chose to assign N/As a unique value far away from true values (for instance, where MonthlyIncome was N/A I assigned 99,999,999)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Challenges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Positive “delinquency” response only occurs 6.7% of the time</a:t>
            </a:r>
          </a:p>
          <a:p>
            <a:pPr lvl="1">
              <a:spcBef>
                <a:spcPts val="200"/>
              </a:spcBef>
            </a:pPr>
            <a:r>
              <a:rPr lang="en-US" dirty="0" smtClean="0"/>
              <a:t>Binary response means x/y scatter not useful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Plotted histograms of predictors with relevant breaks filling bars based on Delinquency response</a:t>
            </a:r>
          </a:p>
          <a:p>
            <a:pPr>
              <a:spcBef>
                <a:spcPts val="600"/>
              </a:spcBef>
            </a:pPr>
            <a:r>
              <a:rPr lang="en-US" sz="2200" dirty="0" smtClean="0"/>
              <a:t>Used </a:t>
            </a:r>
            <a:r>
              <a:rPr lang="en-US" sz="2200" dirty="0"/>
              <a:t>g</a:t>
            </a:r>
            <a:r>
              <a:rPr lang="en-US" sz="2200" dirty="0" smtClean="0"/>
              <a:t>ridExtra package to view multiple qplots at once </a:t>
            </a:r>
          </a:p>
          <a:p>
            <a:pPr lvl="1">
              <a:spcBef>
                <a:spcPts val="200"/>
              </a:spcBef>
            </a:pPr>
            <a:endParaRPr lang="en-US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294" y="697051"/>
            <a:ext cx="3059256" cy="9937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96" y="1840051"/>
            <a:ext cx="5820653" cy="473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6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524000"/>
            <a:ext cx="10289875" cy="4704272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/>
              <a:t>Use Decision Tree, Bagging, Random Forest, and Gradient Boosting to find best prediction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Need regression, classification doesn’t work well when the chance of a ‘success’ is small</a:t>
            </a:r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536164" y="3091492"/>
            <a:ext cx="28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CLASSIFICATION TREE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6896" y="3091492"/>
            <a:ext cx="282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0070C0"/>
                </a:solidFill>
              </a:rPr>
              <a:t>REGRESSION TREE</a:t>
            </a:r>
            <a:endParaRPr lang="en-US" u="sng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67" y="3460824"/>
            <a:ext cx="4565758" cy="3136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41" y="3460824"/>
            <a:ext cx="4393275" cy="3136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899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524000"/>
            <a:ext cx="10289875" cy="4704272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 smtClean="0"/>
              <a:t>Installed the pROC package for ease of calculating the AUC</a:t>
            </a:r>
          </a:p>
          <a:p>
            <a:pPr lvl="1"/>
            <a:r>
              <a:rPr lang="en-US" sz="2200" dirty="0" smtClean="0"/>
              <a:t>AUC(Response in Test Data, Predictions)</a:t>
            </a:r>
          </a:p>
          <a:p>
            <a:pPr>
              <a:spcBef>
                <a:spcPts val="1000"/>
              </a:spcBef>
            </a:pPr>
            <a:r>
              <a:rPr lang="en-US" sz="2400" dirty="0" smtClean="0"/>
              <a:t>Regression tree model and gradient boosting model ran quickly, but the random forest models took ~1+hr to run/build (on just 75k rows and 10 predictors)</a:t>
            </a:r>
          </a:p>
          <a:p>
            <a:pPr marL="45720" indent="0">
              <a:spcBef>
                <a:spcPts val="1000"/>
              </a:spcBef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endParaRPr lang="en-US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986" y="3451818"/>
            <a:ext cx="5864528" cy="1862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7805" y="5491514"/>
            <a:ext cx="3151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Kaggle #1 = .8696</a:t>
            </a:r>
          </a:p>
          <a:p>
            <a:r>
              <a:rPr lang="en-US" dirty="0" smtClean="0"/>
              <a:t>(winner had 128 entries)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F180B1C-2212-497F-A259-C959ADD04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0</TotalTime>
  <Words>473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Cambria</vt:lpstr>
      <vt:lpstr>Red Line Business 16x9</vt:lpstr>
      <vt:lpstr>Predicting credit DELINQUENCY</vt:lpstr>
      <vt:lpstr>Lessons learned</vt:lpstr>
      <vt:lpstr>Objective and data frame</vt:lpstr>
      <vt:lpstr>CLEANING / REVIEWING THE DATA</vt:lpstr>
      <vt:lpstr>Exploratory data analysis</vt:lpstr>
      <vt:lpstr>Prediction approach</vt:lpstr>
      <vt:lpstr>Predictions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2015-11-30T19:07:25Z</dcterms:created>
  <dcterms:modified xsi:type="dcterms:W3CDTF">2015-12-01T20:36:46Z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TC030310239991</vt:lpwstr>
  </property>
</Properties>
</file>