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1" r:id="rId4"/>
    <p:sldId id="270" r:id="rId5"/>
    <p:sldId id="259" r:id="rId6"/>
    <p:sldId id="272" r:id="rId7"/>
    <p:sldId id="263" r:id="rId8"/>
    <p:sldId id="264" r:id="rId9"/>
    <p:sldId id="269" r:id="rId10"/>
    <p:sldId id="265" r:id="rId11"/>
    <p:sldId id="273" r:id="rId12"/>
    <p:sldId id="276" r:id="rId13"/>
    <p:sldId id="275" r:id="rId14"/>
    <p:sldId id="27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3" autoAdjust="0"/>
  </p:normalViewPr>
  <p:slideViewPr>
    <p:cSldViewPr>
      <p:cViewPr>
        <p:scale>
          <a:sx n="90" d="100"/>
          <a:sy n="90" d="100"/>
        </p:scale>
        <p:origin x="-80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B58F-7CAA-4132-B4B8-723A2D96FA8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891B6-1AFF-4E64-AACF-8DBC0735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891B6-1AFF-4E64-AACF-8DBC073586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AAB80DB-7E33-4C0C-BDFA-A70FFBBDCD9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06ECC09-4679-484D-B9C5-3EC262D330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81200"/>
            <a:ext cx="7772400" cy="17801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Predicting Wind Turbine </a:t>
            </a:r>
            <a:br>
              <a:rPr lang="en-US" sz="4000" dirty="0" smtClean="0"/>
            </a:br>
            <a:r>
              <a:rPr lang="en-US" sz="4000" dirty="0" smtClean="0"/>
              <a:t>Power Performance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908426"/>
            <a:ext cx="6400800" cy="1473200"/>
          </a:xfrm>
        </p:spPr>
        <p:txBody>
          <a:bodyPr/>
          <a:lstStyle/>
          <a:p>
            <a:r>
              <a:rPr lang="en-US" dirty="0" smtClean="0"/>
              <a:t>Stephanie Sheldon</a:t>
            </a:r>
          </a:p>
          <a:p>
            <a:r>
              <a:rPr lang="en-US" dirty="0" smtClean="0"/>
              <a:t>Jason Cotrell</a:t>
            </a:r>
          </a:p>
          <a:p>
            <a:r>
              <a:rPr lang="en-US" dirty="0" smtClean="0"/>
              <a:t>Jay Buntemeyer</a:t>
            </a:r>
            <a:endParaRPr lang="en-US" dirty="0"/>
          </a:p>
        </p:txBody>
      </p:sp>
      <p:pic>
        <p:nvPicPr>
          <p:cNvPr id="1026" name="Picture 2" descr="http://www.immediateentourage.com/ie/wp-content/uploads/2011/10/Wind+Turbine+Original+Photo+by+Eclipse.sx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25" y="1447800"/>
            <a:ext cx="39338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values:</a:t>
            </a:r>
          </a:p>
          <a:p>
            <a:r>
              <a:rPr lang="en-US" sz="2000" dirty="0" smtClean="0"/>
              <a:t>4 variables in model</a:t>
            </a:r>
          </a:p>
          <a:p>
            <a:r>
              <a:rPr lang="en-US" sz="2000" dirty="0" smtClean="0"/>
              <a:t>1 variable (</a:t>
            </a:r>
            <a:r>
              <a:rPr lang="en-US" sz="2000" dirty="0" err="1" smtClean="0"/>
              <a:t>ws.HH</a:t>
            </a:r>
            <a:r>
              <a:rPr lang="en-US" sz="2000" dirty="0" smtClean="0"/>
              <a:t> ) used </a:t>
            </a:r>
          </a:p>
          <a:p>
            <a:pPr marL="0" indent="0">
              <a:buNone/>
            </a:pPr>
            <a:r>
              <a:rPr lang="en-US" sz="2000" dirty="0" smtClean="0"/>
              <a:t>        in construction</a:t>
            </a:r>
          </a:p>
          <a:p>
            <a:endParaRPr lang="en-US" dirty="0" smtClean="0"/>
          </a:p>
          <a:p>
            <a:r>
              <a:rPr lang="en-US" sz="2000" dirty="0" smtClean="0"/>
              <a:t>Train MSE = 9,418</a:t>
            </a:r>
          </a:p>
          <a:p>
            <a:r>
              <a:rPr lang="en-US" sz="2000" dirty="0" smtClean="0"/>
              <a:t>Test MSE </a:t>
            </a:r>
            <a:r>
              <a:rPr lang="en-US" sz="2000" dirty="0" smtClean="0"/>
              <a:t>= </a:t>
            </a:r>
            <a:r>
              <a:rPr lang="en-US" sz="2000" dirty="0" smtClean="0"/>
              <a:t>9,776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pic>
        <p:nvPicPr>
          <p:cNvPr id="6146" name="Picture 2" descr="E:\BANA 6660 Predictive Analytics\Final Project\Simple tree n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405361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5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values:</a:t>
            </a:r>
          </a:p>
          <a:p>
            <a:r>
              <a:rPr lang="en-US" sz="2000" dirty="0"/>
              <a:t>mtry = </a:t>
            </a:r>
            <a:r>
              <a:rPr lang="en-US" sz="2000" dirty="0" smtClean="0"/>
              <a:t>3</a:t>
            </a:r>
          </a:p>
          <a:p>
            <a:endParaRPr lang="en-US" dirty="0"/>
          </a:p>
          <a:p>
            <a:r>
              <a:rPr lang="en-US" sz="2000" dirty="0"/>
              <a:t>Train MSE </a:t>
            </a:r>
            <a:r>
              <a:rPr lang="en-US" sz="2000" dirty="0" smtClean="0"/>
              <a:t>= 205.327</a:t>
            </a:r>
            <a:endParaRPr lang="en-US" sz="2000" dirty="0"/>
          </a:p>
          <a:p>
            <a:r>
              <a:rPr lang="en-US" sz="2000" dirty="0"/>
              <a:t>Test MSE = </a:t>
            </a:r>
            <a:r>
              <a:rPr lang="en-US" sz="2000" dirty="0" smtClean="0"/>
              <a:t>256.756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200400"/>
            <a:ext cx="5486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8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values:</a:t>
            </a:r>
          </a:p>
          <a:p>
            <a:r>
              <a:rPr lang="en-US" sz="2000" dirty="0"/>
              <a:t>n.trees = </a:t>
            </a:r>
            <a:r>
              <a:rPr lang="en-US" sz="2000" dirty="0" smtClean="0"/>
              <a:t>150</a:t>
            </a:r>
          </a:p>
          <a:p>
            <a:r>
              <a:rPr lang="en-US" sz="2000" dirty="0" smtClean="0"/>
              <a:t>interaction.depth </a:t>
            </a:r>
            <a:r>
              <a:rPr lang="en-US" sz="2000" dirty="0"/>
              <a:t>= </a:t>
            </a:r>
            <a:r>
              <a:rPr lang="en-US" sz="2000" dirty="0" smtClean="0"/>
              <a:t>3</a:t>
            </a:r>
          </a:p>
          <a:p>
            <a:r>
              <a:rPr lang="en-US" sz="2000" dirty="0" smtClean="0"/>
              <a:t>shrinkage </a:t>
            </a:r>
            <a:r>
              <a:rPr lang="en-US" sz="2000" dirty="0"/>
              <a:t>= 0.1</a:t>
            </a:r>
          </a:p>
          <a:p>
            <a:r>
              <a:rPr lang="en-US" sz="2000" dirty="0" smtClean="0"/>
              <a:t>n.minobsinnode </a:t>
            </a:r>
            <a:r>
              <a:rPr lang="en-US" sz="2000" dirty="0"/>
              <a:t>= </a:t>
            </a:r>
            <a:r>
              <a:rPr lang="en-US" sz="2000" dirty="0" smtClean="0"/>
              <a:t>10</a:t>
            </a:r>
          </a:p>
          <a:p>
            <a:endParaRPr lang="en-US" sz="2000" dirty="0"/>
          </a:p>
          <a:p>
            <a:r>
              <a:rPr lang="en-US" sz="2000" dirty="0"/>
              <a:t>Train </a:t>
            </a:r>
            <a:r>
              <a:rPr lang="en-US" sz="2000" dirty="0" smtClean="0"/>
              <a:t>MSE </a:t>
            </a:r>
            <a:r>
              <a:rPr lang="en-US" sz="2000" dirty="0"/>
              <a:t>= </a:t>
            </a:r>
            <a:r>
              <a:rPr lang="en-US" sz="2000" dirty="0" smtClean="0"/>
              <a:t>284.218</a:t>
            </a:r>
            <a:endParaRPr lang="en-US" sz="2000" dirty="0"/>
          </a:p>
          <a:p>
            <a:r>
              <a:rPr lang="en-US" sz="2000" dirty="0"/>
              <a:t>Test </a:t>
            </a:r>
            <a:r>
              <a:rPr lang="en-US" sz="2000" dirty="0" smtClean="0"/>
              <a:t>MSE </a:t>
            </a:r>
            <a:r>
              <a:rPr lang="en-US" sz="2000" dirty="0"/>
              <a:t>= </a:t>
            </a:r>
            <a:r>
              <a:rPr lang="en-US" sz="2000" dirty="0" smtClean="0"/>
              <a:t>342.370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Gradient </a:t>
            </a:r>
            <a:r>
              <a:rPr lang="en-US" dirty="0"/>
              <a:t>B</a:t>
            </a:r>
            <a:r>
              <a:rPr lang="en-US" dirty="0" smtClean="0"/>
              <a:t>oosting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200400"/>
            <a:ext cx="5486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51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values:</a:t>
            </a:r>
          </a:p>
          <a:p>
            <a:r>
              <a:rPr lang="en-US" sz="2000" dirty="0"/>
              <a:t>mstop = </a:t>
            </a:r>
            <a:r>
              <a:rPr lang="en-US" sz="2000" dirty="0" smtClean="0"/>
              <a:t>150</a:t>
            </a:r>
          </a:p>
          <a:p>
            <a:r>
              <a:rPr lang="en-US" sz="2000" dirty="0" smtClean="0"/>
              <a:t>maxdepth </a:t>
            </a:r>
            <a:r>
              <a:rPr lang="en-US" sz="2000" dirty="0"/>
              <a:t>= </a:t>
            </a:r>
            <a:r>
              <a:rPr lang="en-US" sz="2000" dirty="0" smtClean="0"/>
              <a:t>3</a:t>
            </a:r>
          </a:p>
          <a:p>
            <a:r>
              <a:rPr lang="en-US" sz="2000" dirty="0" smtClean="0"/>
              <a:t>nu </a:t>
            </a:r>
            <a:r>
              <a:rPr lang="en-US" sz="2000" dirty="0"/>
              <a:t>= 0.1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Train MSE </a:t>
            </a:r>
            <a:r>
              <a:rPr lang="en-US" sz="2000" dirty="0"/>
              <a:t>= </a:t>
            </a:r>
            <a:r>
              <a:rPr lang="en-US" sz="2000" dirty="0" smtClean="0"/>
              <a:t>177.713</a:t>
            </a:r>
          </a:p>
          <a:p>
            <a:r>
              <a:rPr lang="en-US" sz="2000" dirty="0" smtClean="0"/>
              <a:t>Test MSE </a:t>
            </a:r>
            <a:r>
              <a:rPr lang="en-US" sz="2000" dirty="0"/>
              <a:t>= </a:t>
            </a:r>
            <a:r>
              <a:rPr lang="en-US" sz="2000" dirty="0" smtClean="0"/>
              <a:t>241.578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Boosted Tree</a:t>
            </a:r>
            <a:endParaRPr lang="en-US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200400"/>
            <a:ext cx="5486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values:</a:t>
            </a:r>
          </a:p>
          <a:p>
            <a:r>
              <a:rPr lang="en-US" sz="2000" dirty="0"/>
              <a:t>committees = 20 </a:t>
            </a:r>
            <a:endParaRPr lang="en-US" sz="2000" dirty="0" smtClean="0"/>
          </a:p>
          <a:p>
            <a:r>
              <a:rPr lang="en-US" sz="2000" dirty="0" smtClean="0"/>
              <a:t>neighbors = 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Train MSE = </a:t>
            </a:r>
            <a:r>
              <a:rPr lang="en-US" sz="2000" dirty="0" smtClean="0"/>
              <a:t>31.886</a:t>
            </a:r>
            <a:endParaRPr lang="en-US" sz="2000" dirty="0"/>
          </a:p>
          <a:p>
            <a:r>
              <a:rPr lang="en-US" sz="2000" dirty="0"/>
              <a:t>Test MSE = </a:t>
            </a:r>
            <a:r>
              <a:rPr lang="en-US" sz="2000" dirty="0" smtClean="0"/>
              <a:t>25.885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Cubist </a:t>
            </a:r>
            <a:endParaRPr 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200400"/>
            <a:ext cx="5486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94360"/>
              </p:ext>
            </p:extLst>
          </p:nvPr>
        </p:nvGraphicFramePr>
        <p:xfrm>
          <a:off x="609600" y="2743200"/>
          <a:ext cx="798068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918"/>
                <a:gridCol w="1511491"/>
                <a:gridCol w="1428242"/>
                <a:gridCol w="201803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Binned Model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Binning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Interpolating </a:t>
                      </a:r>
                      <a:r>
                        <a:rPr lang="en-US" baseline="0" dirty="0" smtClean="0"/>
                        <a:t>Bins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2166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Piecewise 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258%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Piecewise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MLR Transformed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10,195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328%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r>
                        <a:rPr lang="en-US" baseline="0" dirty="0" smtClean="0"/>
                        <a:t>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Boosted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Cubist (BEST)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Curve</a:t>
            </a:r>
            <a:endParaRPr lang="en-US" dirty="0"/>
          </a:p>
        </p:txBody>
      </p:sp>
      <p:pic>
        <p:nvPicPr>
          <p:cNvPr id="5" name="Picture 2" descr="http://www.ni.com/cms/images/devzone/tut/kzgkjiqu465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7315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1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/>
              <a:t>models to better predict power for a 1500 kW wind turbine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sz="2400" dirty="0"/>
              <a:t>Conventional Method: Binning of power per wind speed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sz="2400" dirty="0"/>
              <a:t>Multiple Linear Regressions: Entire data set, piecewise and transformed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sz="2400" dirty="0" smtClean="0"/>
              <a:t>Ensemble and other: Random Forest, Bagging, Boosting, Cubist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814452"/>
            <a:ext cx="8128000" cy="3450696"/>
          </a:xfrm>
        </p:spPr>
        <p:txBody>
          <a:bodyPr/>
          <a:lstStyle/>
          <a:p>
            <a:r>
              <a:rPr lang="en-US" dirty="0" smtClean="0"/>
              <a:t>Simulated data from a 1500 kW wind turbine</a:t>
            </a:r>
          </a:p>
          <a:p>
            <a:endParaRPr lang="en-US" dirty="0" smtClean="0"/>
          </a:p>
          <a:p>
            <a:r>
              <a:rPr lang="en-US" dirty="0" smtClean="0"/>
              <a:t>Variables: Wind speed, turbulence, shear, rotor-equivalent wind speed, and velocity profile metric (RSS)</a:t>
            </a:r>
          </a:p>
          <a:p>
            <a:endParaRPr lang="en-US" dirty="0" smtClean="0"/>
          </a:p>
          <a:p>
            <a:r>
              <a:rPr lang="en-US" dirty="0" smtClean="0"/>
              <a:t>Output was average power (kW) and standard deviation of that average power over a 10-minute period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43199"/>
            <a:ext cx="1447800" cy="42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2"/>
          <a:stretch/>
        </p:blipFill>
        <p:spPr bwMode="auto">
          <a:xfrm>
            <a:off x="4752325" y="2819400"/>
            <a:ext cx="4315476" cy="35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EDA Observations</a:t>
            </a:r>
            <a:endParaRPr lang="en-US" dirty="0"/>
          </a:p>
        </p:txBody>
      </p:sp>
      <p:pic>
        <p:nvPicPr>
          <p:cNvPr id="3075" name="Picture 3" descr="E:\BANA 6660 Predictive Analytics\Final Project\std dev by spe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40" y="2955878"/>
            <a:ext cx="4049061" cy="35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2" y="2971800"/>
            <a:ext cx="4837591" cy="33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6" y="2702795"/>
            <a:ext cx="8467725" cy="382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5280991" cy="301770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9800" y="4038600"/>
            <a:ext cx="22860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MSE Training Data = 2404</a:t>
            </a:r>
          </a:p>
          <a:p>
            <a:pPr marL="0" indent="0">
              <a:buNone/>
            </a:pPr>
            <a:r>
              <a:rPr lang="en-US" sz="1400" dirty="0" smtClean="0"/>
              <a:t>MSE Test Data = 2982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Binned &amp; Interpolated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2" r="16076" b="2892"/>
          <a:stretch/>
        </p:blipFill>
        <p:spPr>
          <a:xfrm>
            <a:off x="4662705" y="3962400"/>
            <a:ext cx="4252695" cy="289560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400800" y="5943600"/>
            <a:ext cx="26670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>
                <a:solidFill>
                  <a:schemeClr val="tx2"/>
                </a:solidFill>
              </a:defRPr>
            </a:lvl1pPr>
            <a:lvl2pPr marL="576263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MSE Training Data = 2166 (90%)</a:t>
            </a:r>
          </a:p>
          <a:p>
            <a:r>
              <a:rPr lang="en-US" dirty="0"/>
              <a:t>MSE Test Data = 2676 (90%)</a:t>
            </a:r>
          </a:p>
        </p:txBody>
      </p:sp>
    </p:spTree>
    <p:extLst>
      <p:ext uri="{BB962C8B-B14F-4D97-AF65-F5344CB8AC3E}">
        <p14:creationId xmlns:p14="http://schemas.microsoft.com/office/powerpoint/2010/main" val="21885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2696155"/>
            <a:ext cx="4824413" cy="3352800"/>
            <a:chOff x="3276600" y="5167022"/>
            <a:chExt cx="4824413" cy="33528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5167022"/>
              <a:ext cx="4824413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181600" y="7696200"/>
              <a:ext cx="1762662" cy="3077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None/>
              </a:pPr>
              <a:r>
                <a:rPr lang="en-US" sz="1400" dirty="0">
                  <a:solidFill>
                    <a:schemeClr val="tx2"/>
                  </a:solidFill>
                </a:rPr>
                <a:t>MSE Test Data = </a:t>
              </a:r>
              <a:r>
                <a:rPr lang="en-US" sz="1400" dirty="0" smtClean="0">
                  <a:solidFill>
                    <a:schemeClr val="tx2"/>
                  </a:solidFill>
                </a:rPr>
                <a:t>6546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 Piecewise Model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9"/>
          <a:stretch/>
        </p:blipFill>
        <p:spPr bwMode="auto">
          <a:xfrm>
            <a:off x="4856882" y="2696155"/>
            <a:ext cx="374378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29400" y="4879287"/>
            <a:ext cx="1762662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sz="1400" dirty="0">
                <a:solidFill>
                  <a:schemeClr val="tx2"/>
                </a:solidFill>
              </a:rPr>
              <a:t>MSE Test Data = 1234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6048955"/>
            <a:ext cx="2600862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Total MSE </a:t>
            </a:r>
            <a:r>
              <a:rPr lang="en-US" sz="1400" dirty="0">
                <a:solidFill>
                  <a:schemeClr val="tx2"/>
                </a:solidFill>
              </a:rPr>
              <a:t>Test Data = </a:t>
            </a:r>
            <a:r>
              <a:rPr lang="en-US" sz="1400" dirty="0" smtClean="0">
                <a:solidFill>
                  <a:schemeClr val="tx2"/>
                </a:solidFill>
              </a:rPr>
              <a:t>7690 (256%)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LR Model (TOR II)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6202843"/>
            <a:ext cx="2600862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Total MSE </a:t>
            </a:r>
            <a:r>
              <a:rPr lang="en-US" sz="1400" dirty="0">
                <a:solidFill>
                  <a:schemeClr val="tx2"/>
                </a:solidFill>
              </a:rPr>
              <a:t>Test Data = </a:t>
            </a:r>
            <a:r>
              <a:rPr lang="en-US" sz="1400" dirty="0" smtClean="0">
                <a:solidFill>
                  <a:schemeClr val="tx2"/>
                </a:solidFill>
              </a:rPr>
              <a:t>10,195 (350%)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2743200"/>
            <a:ext cx="4824413" cy="3352800"/>
            <a:chOff x="65599" y="2666999"/>
            <a:chExt cx="4824413" cy="33528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" y="2666999"/>
              <a:ext cx="4824413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090469" y="5185575"/>
              <a:ext cx="1762662" cy="3077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None/>
              </a:pPr>
              <a:r>
                <a:rPr lang="en-US" sz="1400" dirty="0">
                  <a:solidFill>
                    <a:schemeClr val="tx2"/>
                  </a:solidFill>
                </a:rPr>
                <a:t>MSE Test Data = </a:t>
              </a:r>
              <a:r>
                <a:rPr lang="en-US" sz="1400" dirty="0" smtClean="0">
                  <a:solidFill>
                    <a:schemeClr val="tx2"/>
                  </a:solidFill>
                </a:rPr>
                <a:t>8961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0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669</TotalTime>
  <Words>369</Words>
  <Application>Microsoft Office PowerPoint</Application>
  <PresentationFormat>On-screen Show (4:3)</PresentationFormat>
  <Paragraphs>116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Predicting Wind Turbine  Power Performance</vt:lpstr>
      <vt:lpstr>The Power Curve</vt:lpstr>
      <vt:lpstr>Objectives and Approach</vt:lpstr>
      <vt:lpstr>Available Data</vt:lpstr>
      <vt:lpstr>Key EDA Observations</vt:lpstr>
      <vt:lpstr>Correlation Matrix</vt:lpstr>
      <vt:lpstr>Binned &amp; Interpolated Models</vt:lpstr>
      <vt:lpstr>MLR Piecewise Model</vt:lpstr>
      <vt:lpstr>Transformed LR Model (TOR II)</vt:lpstr>
      <vt:lpstr>Tree Model</vt:lpstr>
      <vt:lpstr>Random Forest</vt:lpstr>
      <vt:lpstr>Stochastic Gradient Boosting</vt:lpstr>
      <vt:lpstr>Boosted Tree</vt:lpstr>
      <vt:lpstr>Cubist </vt:lpstr>
      <vt:lpstr>Model Conclusion</vt:lpstr>
    </vt:vector>
  </TitlesOfParts>
  <Company>WOW! Internet, Cable and Phone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 Power Performance</dc:title>
  <dc:creator>Jay Buntemeyer</dc:creator>
  <cp:lastModifiedBy>Stephanie R Sheldon</cp:lastModifiedBy>
  <cp:revision>50</cp:revision>
  <dcterms:created xsi:type="dcterms:W3CDTF">2015-11-23T21:15:57Z</dcterms:created>
  <dcterms:modified xsi:type="dcterms:W3CDTF">2015-12-09T06:40:42Z</dcterms:modified>
</cp:coreProperties>
</file>