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8" r:id="rId2"/>
    <p:sldId id="268" r:id="rId3"/>
    <p:sldId id="259" r:id="rId4"/>
    <p:sldId id="269" r:id="rId5"/>
    <p:sldId id="270" r:id="rId6"/>
    <p:sldId id="279" r:id="rId7"/>
    <p:sldId id="260" r:id="rId8"/>
    <p:sldId id="272" r:id="rId9"/>
    <p:sldId id="273" r:id="rId10"/>
    <p:sldId id="274" r:id="rId11"/>
    <p:sldId id="275" r:id="rId12"/>
    <p:sldId id="276" r:id="rId13"/>
    <p:sldId id="277" r:id="rId14"/>
    <p:sldId id="278"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38C57-276A-2548-A507-DE1987053402}" v="2" dt="2024-02-07T22:16:19.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714" autoAdjust="0"/>
  </p:normalViewPr>
  <p:slideViewPr>
    <p:cSldViewPr snapToGrid="0">
      <p:cViewPr varScale="1">
        <p:scale>
          <a:sx n="109" d="100"/>
          <a:sy n="109"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1737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84925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3134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93699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80074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48225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411976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21925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5657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2/8/24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2/8/24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2/8/24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005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rianhafner.info/cyclist-capsto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destasio.github.io/post/r_best_pract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jbrianhafner/" TargetMode="External"/><Relationship Id="rId2" Type="http://schemas.openxmlformats.org/officeDocument/2006/relationships/hyperlink" Target="https://brianhafner.info/cyclist-capstone/" TargetMode="External"/><Relationship Id="rId1" Type="http://schemas.openxmlformats.org/officeDocument/2006/relationships/slideLayout" Target="../slideLayouts/slideLayout2.xml"/><Relationship Id="rId4" Type="http://schemas.openxmlformats.org/officeDocument/2006/relationships/hyperlink" Target="mailto:bh@brianhafn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err="1">
                <a:solidFill>
                  <a:schemeClr val="tx2"/>
                </a:solidFill>
              </a:rPr>
              <a:t>Cyclistic</a:t>
            </a:r>
            <a:r>
              <a:rPr lang="en-US" sz="5400" dirty="0">
                <a:solidFill>
                  <a:schemeClr val="tx2"/>
                </a:solidFill>
              </a:rPr>
              <a:t> bike share</a:t>
            </a:r>
          </a:p>
        </p:txBody>
      </p:sp>
      <p:sp>
        <p:nvSpPr>
          <p:cNvPr id="3" name="Content Placeholder 2"/>
          <p:cNvSpPr>
            <a:spLocks noGrp="1"/>
          </p:cNvSpPr>
          <p:nvPr>
            <p:ph type="subTitle" idx="1"/>
          </p:nvPr>
        </p:nvSpPr>
        <p:spPr>
          <a:xfrm>
            <a:off x="8129871" y="1552397"/>
            <a:ext cx="3610575" cy="3654082"/>
          </a:xfrm>
        </p:spPr>
        <p:txBody>
          <a:bodyPr anchor="ctr">
            <a:normAutofit/>
          </a:bodyPr>
          <a:lstStyle/>
          <a:p>
            <a:r>
              <a:rPr lang="en-US" sz="2400" dirty="0"/>
              <a:t>recommendations for converting casual riders to annual members</a:t>
            </a:r>
            <a:endParaRPr sz="24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0884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total rides by month in 2023</a:t>
            </a:r>
          </a:p>
        </p:txBody>
      </p:sp>
      <p:pic>
        <p:nvPicPr>
          <p:cNvPr id="5" name="Picture 4">
            <a:extLst>
              <a:ext uri="{FF2B5EF4-FFF2-40B4-BE49-F238E27FC236}">
                <a16:creationId xmlns:a16="http://schemas.microsoft.com/office/drawing/2014/main" id="{155DD467-D3A3-13F9-52C6-B3016488D7B9}"/>
              </a:ext>
            </a:extLst>
          </p:cNvPr>
          <p:cNvPicPr>
            <a:picLocks noChangeAspect="1"/>
          </p:cNvPicPr>
          <p:nvPr/>
        </p:nvPicPr>
        <p:blipFill>
          <a:blip r:embed="rId3"/>
          <a:srcRect/>
          <a:stretch/>
        </p:blipFill>
        <p:spPr>
          <a:xfrm>
            <a:off x="5155906" y="1958672"/>
            <a:ext cx="6672678" cy="4129671"/>
          </a:xfrm>
          <a:prstGeom prst="rect">
            <a:avLst/>
          </a:prstGeom>
        </p:spPr>
      </p:pic>
      <p:sp>
        <p:nvSpPr>
          <p:cNvPr id="7" name="Content Placeholder 2">
            <a:extLst>
              <a:ext uri="{FF2B5EF4-FFF2-40B4-BE49-F238E27FC236}">
                <a16:creationId xmlns:a16="http://schemas.microsoft.com/office/drawing/2014/main" id="{12985EF8-E17F-7796-636B-DC942821227F}"/>
              </a:ext>
            </a:extLst>
          </p:cNvPr>
          <p:cNvSpPr txBox="1">
            <a:spLocks/>
          </p:cNvSpPr>
          <p:nvPr/>
        </p:nvSpPr>
        <p:spPr>
          <a:xfrm>
            <a:off x="5155905" y="570737"/>
            <a:ext cx="6108179" cy="1039022"/>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When we look at total rides per month, the total number is higher in the warmer months and lower in the winter.</a:t>
            </a:r>
          </a:p>
          <a:p>
            <a:r>
              <a:rPr lang="en-US" dirty="0"/>
              <a:t>Both casual riders and annual members follow a similar pattern.</a:t>
            </a:r>
          </a:p>
        </p:txBody>
      </p:sp>
    </p:spTree>
    <p:extLst>
      <p:ext uri="{BB962C8B-B14F-4D97-AF65-F5344CB8AC3E}">
        <p14:creationId xmlns:p14="http://schemas.microsoft.com/office/powerpoint/2010/main" val="24804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total rides by bike type in 2023</a:t>
            </a:r>
          </a:p>
        </p:txBody>
      </p:sp>
      <p:pic>
        <p:nvPicPr>
          <p:cNvPr id="5" name="Picture 4">
            <a:extLst>
              <a:ext uri="{FF2B5EF4-FFF2-40B4-BE49-F238E27FC236}">
                <a16:creationId xmlns:a16="http://schemas.microsoft.com/office/drawing/2014/main" id="{155DD467-D3A3-13F9-52C6-B3016488D7B9}"/>
              </a:ext>
            </a:extLst>
          </p:cNvPr>
          <p:cNvPicPr>
            <a:picLocks noChangeAspect="1"/>
          </p:cNvPicPr>
          <p:nvPr/>
        </p:nvPicPr>
        <p:blipFill>
          <a:blip r:embed="rId3"/>
          <a:srcRect/>
          <a:stretch/>
        </p:blipFill>
        <p:spPr>
          <a:xfrm>
            <a:off x="5155906" y="1958672"/>
            <a:ext cx="6672678" cy="4129670"/>
          </a:xfrm>
          <a:prstGeom prst="rect">
            <a:avLst/>
          </a:prstGeom>
        </p:spPr>
      </p:pic>
      <p:sp>
        <p:nvSpPr>
          <p:cNvPr id="7" name="Content Placeholder 2">
            <a:extLst>
              <a:ext uri="{FF2B5EF4-FFF2-40B4-BE49-F238E27FC236}">
                <a16:creationId xmlns:a16="http://schemas.microsoft.com/office/drawing/2014/main" id="{12985EF8-E17F-7796-636B-DC942821227F}"/>
              </a:ext>
            </a:extLst>
          </p:cNvPr>
          <p:cNvSpPr txBox="1">
            <a:spLocks/>
          </p:cNvSpPr>
          <p:nvPr/>
        </p:nvSpPr>
        <p:spPr>
          <a:xfrm>
            <a:off x="5155905" y="570737"/>
            <a:ext cx="6108179" cy="10390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classic bikes and electric bikes were very popular, but there is very little demand for the docked bikes. We might want to look at phasing that out.</a:t>
            </a:r>
          </a:p>
        </p:txBody>
      </p:sp>
    </p:spTree>
    <p:extLst>
      <p:ext uri="{BB962C8B-B14F-4D97-AF65-F5344CB8AC3E}">
        <p14:creationId xmlns:p14="http://schemas.microsoft.com/office/powerpoint/2010/main" val="75532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key findings</a:t>
            </a:r>
          </a:p>
        </p:txBody>
      </p:sp>
      <p:sp>
        <p:nvSpPr>
          <p:cNvPr id="3" name="Content Placeholder 2"/>
          <p:cNvSpPr>
            <a:spLocks noGrp="1"/>
          </p:cNvSpPr>
          <p:nvPr>
            <p:ph type="body" idx="1"/>
          </p:nvPr>
        </p:nvSpPr>
        <p:spPr>
          <a:xfrm>
            <a:off x="5155905" y="1113764"/>
            <a:ext cx="6108179" cy="4624327"/>
          </a:xfrm>
        </p:spPr>
        <p:txBody>
          <a:bodyPr anchor="ctr">
            <a:normAutofit fontScale="92500"/>
          </a:bodyPr>
          <a:lstStyle/>
          <a:p>
            <a:pPr algn="l">
              <a:buFont typeface="Arial" panose="020B0604020202020204" pitchFamily="34" charset="0"/>
              <a:buChar char="•"/>
            </a:pPr>
            <a:r>
              <a:rPr lang="en-US" b="0" i="0" dirty="0">
                <a:solidFill>
                  <a:srgbClr val="111111"/>
                </a:solidFill>
                <a:effectLst/>
                <a:latin typeface="-apple-system"/>
              </a:rPr>
              <a:t>Average ride time for annual members is pretty steady throughout the year. While casual riders use the service muc</a:t>
            </a:r>
            <a:r>
              <a:rPr lang="en-US" dirty="0">
                <a:solidFill>
                  <a:srgbClr val="111111"/>
                </a:solidFill>
                <a:latin typeface="-apple-system"/>
              </a:rPr>
              <a:t>h more in the warm months.</a:t>
            </a:r>
          </a:p>
          <a:p>
            <a:r>
              <a:rPr lang="en-US" dirty="0"/>
              <a:t>Ridership time for casual riders starts increasing from April and peaks in August, before dropping back down from Sept. to Dec. Ridership for members is relatively steady across all months.</a:t>
            </a:r>
          </a:p>
          <a:p>
            <a:r>
              <a:rPr lang="en-US" dirty="0"/>
              <a:t>When we look at total rides per day, there seems to be an inverse relationship between casual riders and annual members, with annual member taking more trips mid-week.</a:t>
            </a:r>
          </a:p>
          <a:p>
            <a:r>
              <a:rPr lang="en-US" dirty="0"/>
              <a:t>When we look at total rides per month, the total number is higher in the warmer months and lower in the winter. Both casual riders and annual members follow a similar pattern.</a:t>
            </a:r>
          </a:p>
          <a:p>
            <a:r>
              <a:rPr lang="en-US" dirty="0"/>
              <a:t>The classic bikes and electric bikes were very popular, but there is very little demand for the docked bikes. We might want to look at phasing that out.</a:t>
            </a:r>
          </a:p>
          <a:p>
            <a:endParaRPr lang="en-US" dirty="0"/>
          </a:p>
          <a:p>
            <a:endParaRPr lang="en-US" dirty="0"/>
          </a:p>
          <a:p>
            <a:pPr algn="l">
              <a:buFont typeface="Arial" panose="020B0604020202020204" pitchFamily="34" charset="0"/>
              <a:buChar char="•"/>
            </a:pPr>
            <a:endParaRPr lang="en-US" b="0" i="0" dirty="0">
              <a:solidFill>
                <a:srgbClr val="111111"/>
              </a:solidFill>
              <a:effectLst/>
              <a:latin typeface="-apple-system"/>
            </a:endParaRPr>
          </a:p>
        </p:txBody>
      </p:sp>
    </p:spTree>
    <p:extLst>
      <p:ext uri="{BB962C8B-B14F-4D97-AF65-F5344CB8AC3E}">
        <p14:creationId xmlns:p14="http://schemas.microsoft.com/office/powerpoint/2010/main" val="386180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953" y="1113764"/>
            <a:ext cx="3902149" cy="4624327"/>
          </a:xfrm>
        </p:spPr>
        <p:txBody>
          <a:bodyPr anchor="ctr">
            <a:normAutofit/>
          </a:bodyPr>
          <a:lstStyle/>
          <a:p>
            <a:r>
              <a:rPr lang="en-US" dirty="0">
                <a:solidFill>
                  <a:srgbClr val="FFFFFF"/>
                </a:solidFill>
              </a:rPr>
              <a:t>recommendations</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Offer incentives to casual riders in the colder month to persuade them to use the bikes more in the colder months, when the total time they spend on the bike is less.</a:t>
            </a:r>
            <a:endParaRPr lang="en-US" dirty="0">
              <a:solidFill>
                <a:srgbClr val="111111"/>
              </a:solidFill>
              <a:latin typeface="-apple-system"/>
            </a:endParaRPr>
          </a:p>
          <a:p>
            <a:r>
              <a:rPr lang="en-US" dirty="0"/>
              <a:t>Offer incentives mid-week to encourage casual riders to use the bikes, when they are normally less active.</a:t>
            </a:r>
          </a:p>
          <a:p>
            <a:r>
              <a:rPr lang="en-US" dirty="0"/>
              <a:t>Target marketing for both casual riders and members for the colder months when they use the service less. Although members to to have the same length of trips, </a:t>
            </a:r>
            <a:r>
              <a:rPr lang="en-US" dirty="0" err="1"/>
              <a:t>regarless</a:t>
            </a:r>
            <a:r>
              <a:rPr lang="en-US" dirty="0"/>
              <a:t> of when they use the bike, they make fewer trips in the colder months.</a:t>
            </a:r>
          </a:p>
          <a:p>
            <a:r>
              <a:rPr lang="en-US" dirty="0"/>
              <a:t>The classic bikes and electric bikes were very popular, but there is very little demand for the docked bikes. We might want to look at phasing out the docked bikes.</a:t>
            </a:r>
          </a:p>
          <a:p>
            <a:endParaRPr lang="en-US" dirty="0"/>
          </a:p>
          <a:p>
            <a:endParaRPr lang="en-US" dirty="0"/>
          </a:p>
          <a:p>
            <a:pPr algn="l">
              <a:buFont typeface="Arial" panose="020B0604020202020204" pitchFamily="34" charset="0"/>
              <a:buChar char="•"/>
            </a:pPr>
            <a:endParaRPr lang="en-US" b="0" i="0" dirty="0">
              <a:solidFill>
                <a:srgbClr val="111111"/>
              </a:solidFill>
              <a:effectLst/>
              <a:latin typeface="-apple-system"/>
            </a:endParaRPr>
          </a:p>
        </p:txBody>
      </p:sp>
    </p:spTree>
    <p:extLst>
      <p:ext uri="{BB962C8B-B14F-4D97-AF65-F5344CB8AC3E}">
        <p14:creationId xmlns:p14="http://schemas.microsoft.com/office/powerpoint/2010/main" val="36077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953" y="1113764"/>
            <a:ext cx="3902149" cy="4624327"/>
          </a:xfrm>
        </p:spPr>
        <p:txBody>
          <a:bodyPr anchor="ctr">
            <a:normAutofit/>
          </a:bodyPr>
          <a:lstStyle/>
          <a:p>
            <a:r>
              <a:rPr lang="en-US" dirty="0">
                <a:solidFill>
                  <a:srgbClr val="FFFFFF"/>
                </a:solidFill>
              </a:rPr>
              <a:t>further analysis</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If we could get more data such as address or zip code, we could analyze use patterns at a neighborhood level, and they may allow us to fine time marketing and incentives by neighborhood, allowin</a:t>
            </a:r>
            <a:r>
              <a:rPr lang="en-US" dirty="0">
                <a:solidFill>
                  <a:srgbClr val="111111"/>
                </a:solidFill>
                <a:latin typeface="-apple-system"/>
              </a:rPr>
              <a:t>g for a more effective campaign.</a:t>
            </a:r>
          </a:p>
          <a:p>
            <a:r>
              <a:rPr lang="en-US" dirty="0"/>
              <a:t>Other demographic data like income levels, age and gender would allow us to do a more detailed analysis with better recommendations. If that data becomes available, we should factor it into the analysis.</a:t>
            </a:r>
          </a:p>
          <a:p>
            <a:r>
              <a:rPr lang="en-US" dirty="0"/>
              <a:t>Current pricing of fees paid by the casual riders and annual members would also help find ways to convert those casual riders into annual members.</a:t>
            </a:r>
          </a:p>
          <a:p>
            <a:endParaRPr lang="en-US" dirty="0"/>
          </a:p>
          <a:p>
            <a:pPr algn="l">
              <a:buFont typeface="Arial" panose="020B0604020202020204" pitchFamily="34" charset="0"/>
              <a:buChar char="•"/>
            </a:pPr>
            <a:endParaRPr lang="en-US" b="0" i="0" dirty="0">
              <a:solidFill>
                <a:srgbClr val="111111"/>
              </a:solidFill>
              <a:effectLst/>
              <a:latin typeface="-apple-system"/>
            </a:endParaRPr>
          </a:p>
        </p:txBody>
      </p:sp>
    </p:spTree>
    <p:extLst>
      <p:ext uri="{BB962C8B-B14F-4D97-AF65-F5344CB8AC3E}">
        <p14:creationId xmlns:p14="http://schemas.microsoft.com/office/powerpoint/2010/main" val="227461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The process of data analysis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I did all my analysis and reporting in R.</a:t>
            </a:r>
          </a:p>
          <a:p>
            <a:r>
              <a:rPr lang="en-US" dirty="0"/>
              <a:t>You can see the details of my analysis on this R Markdown page: </a:t>
            </a:r>
            <a:r>
              <a:rPr lang="en-US" dirty="0">
                <a:hlinkClick r:id="rId3"/>
              </a:rPr>
              <a:t>https://</a:t>
            </a:r>
            <a:r>
              <a:rPr lang="en-US" dirty="0" err="1">
                <a:hlinkClick r:id="rId3"/>
              </a:rPr>
              <a:t>brianhafner.info</a:t>
            </a:r>
            <a:r>
              <a:rPr lang="en-US" dirty="0">
                <a:hlinkClick r:id="rId3"/>
              </a:rPr>
              <a:t>/cyclist-capstone/</a:t>
            </a:r>
            <a:endParaRPr lang="en-US" dirty="0"/>
          </a:p>
        </p:txBody>
      </p:sp>
    </p:spTree>
    <p:extLst>
      <p:ext uri="{BB962C8B-B14F-4D97-AF65-F5344CB8AC3E}">
        <p14:creationId xmlns:p14="http://schemas.microsoft.com/office/powerpoint/2010/main" val="143305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references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R Best Practices - Krista L. </a:t>
            </a:r>
            <a:r>
              <a:rPr lang="en-US" dirty="0" err="1"/>
              <a:t>DeStasio</a:t>
            </a:r>
            <a:r>
              <a:rPr lang="en-US" dirty="0"/>
              <a:t>, M.S </a:t>
            </a:r>
            <a:r>
              <a:rPr lang="en-US" dirty="0">
                <a:hlinkClick r:id="rId2"/>
              </a:rPr>
              <a:t>(https://</a:t>
            </a:r>
            <a:r>
              <a:rPr lang="en-US" dirty="0" err="1">
                <a:hlinkClick r:id="rId2"/>
              </a:rPr>
              <a:t>kdestasio.github.io</a:t>
            </a:r>
            <a:r>
              <a:rPr lang="en-US" dirty="0">
                <a:hlinkClick r:id="rId2"/>
              </a:rPr>
              <a:t>/post/</a:t>
            </a:r>
            <a:r>
              <a:rPr lang="en-US" dirty="0" err="1">
                <a:hlinkClick r:id="rId2"/>
              </a:rPr>
              <a:t>r_best_practices</a:t>
            </a:r>
            <a:r>
              <a:rPr lang="en-US" dirty="0">
                <a:hlinkClick r:id="rId2"/>
              </a:rPr>
              <a:t>/)</a:t>
            </a:r>
            <a:endParaRPr dirty="0"/>
          </a:p>
        </p:txBody>
      </p:sp>
    </p:spTree>
    <p:extLst>
      <p:ext uri="{BB962C8B-B14F-4D97-AF65-F5344CB8AC3E}">
        <p14:creationId xmlns:p14="http://schemas.microsoft.com/office/powerpoint/2010/main" val="402401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Introduction</a:t>
            </a:r>
          </a:p>
          <a:p>
            <a:r>
              <a:rPr lang="en-US" dirty="0"/>
              <a:t>Background</a:t>
            </a:r>
          </a:p>
          <a:p>
            <a:r>
              <a:rPr lang="en-US" dirty="0"/>
              <a:t>Question: How to convert casual riders to annual members</a:t>
            </a:r>
          </a:p>
          <a:p>
            <a:r>
              <a:rPr lang="en-US" dirty="0"/>
              <a:t>Source Data</a:t>
            </a:r>
          </a:p>
          <a:p>
            <a:r>
              <a:rPr lang="en-US" dirty="0"/>
              <a:t>Analysis Slides</a:t>
            </a:r>
          </a:p>
          <a:p>
            <a:r>
              <a:rPr lang="en-US" dirty="0"/>
              <a:t>Key Findings</a:t>
            </a:r>
          </a:p>
          <a:p>
            <a:r>
              <a:rPr lang="en-US" dirty="0"/>
              <a:t>Recommendations</a:t>
            </a:r>
          </a:p>
          <a:p>
            <a:r>
              <a:rPr lang="en-US" dirty="0"/>
              <a:t>Data Analysis Process</a:t>
            </a:r>
          </a:p>
        </p:txBody>
      </p:sp>
    </p:spTree>
    <p:extLst>
      <p:ext uri="{BB962C8B-B14F-4D97-AF65-F5344CB8AC3E}">
        <p14:creationId xmlns:p14="http://schemas.microsoft.com/office/powerpoint/2010/main" val="90801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354935" cy="4624327"/>
          </a:xfrm>
        </p:spPr>
        <p:txBody>
          <a:bodyPr anchor="ctr">
            <a:normAutofit/>
          </a:bodyPr>
          <a:lstStyle/>
          <a:p>
            <a:r>
              <a:rPr lang="en-US" sz="3200" dirty="0">
                <a:solidFill>
                  <a:srgbClr val="FFFFFF"/>
                </a:solidFill>
              </a:rPr>
              <a:t>introduction</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Brian Hafner</a:t>
            </a:r>
          </a:p>
          <a:p>
            <a:pPr algn="l">
              <a:buFont typeface="Arial" panose="020B0604020202020204" pitchFamily="34" charset="0"/>
              <a:buChar char="•"/>
            </a:pPr>
            <a:r>
              <a:rPr lang="en-US" b="0" i="0" dirty="0">
                <a:solidFill>
                  <a:srgbClr val="111111"/>
                </a:solidFill>
                <a:effectLst/>
                <a:latin typeface="-apple-system"/>
              </a:rPr>
              <a:t>Details of analysis: </a:t>
            </a:r>
            <a:r>
              <a:rPr lang="en-US" dirty="0">
                <a:hlinkClick r:id="rId2"/>
              </a:rPr>
              <a:t>Cyclist Capstone – Brian Hafner Tech Blog</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LinkedIn: </a:t>
            </a:r>
            <a:r>
              <a:rPr lang="en-US" dirty="0">
                <a:hlinkClick r:id="rId3"/>
              </a:rPr>
              <a:t>Brian Hafner | LinkedIn</a:t>
            </a:r>
            <a:endParaRPr lang="en-US" dirty="0"/>
          </a:p>
          <a:p>
            <a:pPr algn="l">
              <a:buFont typeface="Arial" panose="020B0604020202020204" pitchFamily="34" charset="0"/>
              <a:buChar char="•"/>
            </a:pPr>
            <a:r>
              <a:rPr lang="en-US" b="0" i="0" dirty="0">
                <a:solidFill>
                  <a:srgbClr val="111111"/>
                </a:solidFill>
                <a:effectLst/>
                <a:latin typeface="-apple-system"/>
              </a:rPr>
              <a:t>Email: </a:t>
            </a:r>
            <a:r>
              <a:rPr lang="en-US" b="0" i="0" dirty="0" err="1">
                <a:solidFill>
                  <a:srgbClr val="111111"/>
                </a:solidFill>
                <a:effectLst/>
                <a:latin typeface="-apple-system"/>
                <a:hlinkClick r:id="rId4"/>
              </a:rPr>
              <a:t>bh@brianhafner.com</a:t>
            </a:r>
            <a:endParaRPr lang="en-US" b="0" i="0" dirty="0">
              <a:solidFill>
                <a:srgbClr val="111111"/>
              </a:solidFill>
              <a:effectLst/>
              <a:latin typeface="-apple-system"/>
            </a:endParaRPr>
          </a:p>
        </p:txBody>
      </p:sp>
    </p:spTree>
    <p:extLst>
      <p:ext uri="{BB962C8B-B14F-4D97-AF65-F5344CB8AC3E}">
        <p14:creationId xmlns:p14="http://schemas.microsoft.com/office/powerpoint/2010/main" val="41935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background</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Founded in 2016, </a:t>
            </a:r>
            <a:r>
              <a:rPr lang="en-US" b="0" i="0" dirty="0" err="1">
                <a:solidFill>
                  <a:srgbClr val="111111"/>
                </a:solidFill>
                <a:effectLst/>
                <a:latin typeface="-apple-system"/>
              </a:rPr>
              <a:t>Cyclistic</a:t>
            </a:r>
            <a:r>
              <a:rPr lang="en-US" b="0" i="0" dirty="0">
                <a:solidFill>
                  <a:srgbClr val="111111"/>
                </a:solidFill>
                <a:effectLst/>
                <a:latin typeface="-apple-system"/>
              </a:rPr>
              <a:t> is a successful bike-share program in Chicago with a fleet of 5,824 </a:t>
            </a:r>
            <a:r>
              <a:rPr lang="en-US" b="0" i="0" dirty="0" err="1">
                <a:solidFill>
                  <a:srgbClr val="111111"/>
                </a:solidFill>
                <a:effectLst/>
                <a:latin typeface="-apple-system"/>
              </a:rPr>
              <a:t>geotracked</a:t>
            </a:r>
            <a:r>
              <a:rPr lang="en-US" b="0" i="0" dirty="0">
                <a:solidFill>
                  <a:srgbClr val="111111"/>
                </a:solidFill>
                <a:effectLst/>
                <a:latin typeface="-apple-system"/>
              </a:rPr>
              <a:t> bicycles across 692 stations.</a:t>
            </a:r>
          </a:p>
          <a:p>
            <a:pPr algn="l">
              <a:buFont typeface="Arial" panose="020B0604020202020204" pitchFamily="34" charset="0"/>
              <a:buChar char="•"/>
            </a:pPr>
            <a:r>
              <a:rPr lang="en-US" b="0" i="0" dirty="0" err="1">
                <a:solidFill>
                  <a:srgbClr val="111111"/>
                </a:solidFill>
                <a:effectLst/>
                <a:latin typeface="-apple-system"/>
              </a:rPr>
              <a:t>Cyclistic</a:t>
            </a:r>
            <a:r>
              <a:rPr lang="en-US" b="0" i="0" dirty="0">
                <a:solidFill>
                  <a:srgbClr val="111111"/>
                </a:solidFill>
                <a:effectLst/>
                <a:latin typeface="-apple-system"/>
              </a:rPr>
              <a:t> offers flexible pricing plans: single-ride passes, full-day passes, and annual memberships. Customers are categorized as casual riders (single-ride or full-day passes) and members (annual memberships).</a:t>
            </a:r>
          </a:p>
          <a:p>
            <a:pPr algn="l">
              <a:buFont typeface="Arial" panose="020B0604020202020204" pitchFamily="34" charset="0"/>
              <a:buChar char="•"/>
            </a:pPr>
            <a:r>
              <a:rPr lang="en-US" b="0" i="0" dirty="0" err="1">
                <a:solidFill>
                  <a:srgbClr val="111111"/>
                </a:solidFill>
                <a:effectLst/>
                <a:latin typeface="-apple-system"/>
              </a:rPr>
              <a:t>Cyclistic’s</a:t>
            </a:r>
            <a:r>
              <a:rPr lang="en-US" b="0" i="0" dirty="0">
                <a:solidFill>
                  <a:srgbClr val="111111"/>
                </a:solidFill>
                <a:effectLst/>
                <a:latin typeface="-apple-system"/>
              </a:rPr>
              <a:t> finance analysts found that annual members are more profitable than casual riders.</a:t>
            </a:r>
          </a:p>
          <a:p>
            <a:pPr algn="l">
              <a:buFont typeface="Arial" panose="020B0604020202020204" pitchFamily="34" charset="0"/>
              <a:buChar char="•"/>
            </a:pPr>
            <a:r>
              <a:rPr lang="en-US" b="0" i="0" dirty="0">
                <a:solidFill>
                  <a:srgbClr val="111111"/>
                </a:solidFill>
                <a:effectLst/>
                <a:latin typeface="-apple-system"/>
              </a:rPr>
              <a:t>The company’s goal is to convert casual riders into annual members by understanding their needs and preferences through the analysis of historical bike trip data.</a:t>
            </a:r>
          </a:p>
        </p:txBody>
      </p:sp>
    </p:spTree>
    <p:extLst>
      <p:ext uri="{BB962C8B-B14F-4D97-AF65-F5344CB8AC3E}">
        <p14:creationId xmlns:p14="http://schemas.microsoft.com/office/powerpoint/2010/main" val="412592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 How to convert casual riders to annual members</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Lily Moreno, the director of marketing has determined the best path for the company is to convert casual riders to annual members.</a:t>
            </a:r>
          </a:p>
          <a:p>
            <a:pPr algn="l">
              <a:buFont typeface="Arial" panose="020B0604020202020204" pitchFamily="34" charset="0"/>
              <a:buChar char="•"/>
            </a:pPr>
            <a:r>
              <a:rPr lang="en-US" b="0" i="0" dirty="0">
                <a:solidFill>
                  <a:srgbClr val="111111"/>
                </a:solidFill>
                <a:effectLst/>
                <a:latin typeface="-apple-system"/>
              </a:rPr>
              <a:t>We hav</a:t>
            </a:r>
            <a:r>
              <a:rPr lang="en-US" dirty="0">
                <a:solidFill>
                  <a:srgbClr val="111111"/>
                </a:solidFill>
                <a:latin typeface="-apple-system"/>
              </a:rPr>
              <a:t>e been tasked with determining how casual riders use </a:t>
            </a:r>
            <a:r>
              <a:rPr lang="en-US" dirty="0" err="1">
                <a:solidFill>
                  <a:srgbClr val="111111"/>
                </a:solidFill>
                <a:latin typeface="-apple-system"/>
              </a:rPr>
              <a:t>Cyclistic</a:t>
            </a:r>
            <a:r>
              <a:rPr lang="en-US" dirty="0">
                <a:solidFill>
                  <a:srgbClr val="111111"/>
                </a:solidFill>
                <a:latin typeface="-apple-system"/>
              </a:rPr>
              <a:t> bikes differently from annual members to help determine how to convert those casual riders into annual members.</a:t>
            </a:r>
            <a:endParaRPr lang="en-US" b="0" i="0" dirty="0">
              <a:solidFill>
                <a:srgbClr val="111111"/>
              </a:solidFill>
              <a:effectLst/>
              <a:latin typeface="-apple-system"/>
            </a:endParaRPr>
          </a:p>
        </p:txBody>
      </p:sp>
    </p:spTree>
    <p:extLst>
      <p:ext uri="{BB962C8B-B14F-4D97-AF65-F5344CB8AC3E}">
        <p14:creationId xmlns:p14="http://schemas.microsoft.com/office/powerpoint/2010/main" val="219045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source</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lgn="l">
              <a:buFont typeface="Arial" panose="020B0604020202020204" pitchFamily="34" charset="0"/>
              <a:buChar char="•"/>
            </a:pPr>
            <a:r>
              <a:rPr lang="en-US" b="0" i="0" dirty="0">
                <a:solidFill>
                  <a:srgbClr val="111111"/>
                </a:solidFill>
                <a:effectLst/>
                <a:latin typeface="-apple-system"/>
              </a:rPr>
              <a:t>I use the January thru December 2023 data files located </a:t>
            </a:r>
            <a:r>
              <a:rPr lang="en-US" b="0" i="0" dirty="0">
                <a:solidFill>
                  <a:srgbClr val="111111"/>
                </a:solidFill>
                <a:effectLst/>
                <a:latin typeface="-apple-system"/>
                <a:hlinkClick r:id="rId2"/>
              </a:rPr>
              <a:t>here</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hlinkClick r:id="rId2"/>
              </a:rPr>
              <a:t>https://divvy-tripdata.s3.amazonaws.com/</a:t>
            </a:r>
            <a:r>
              <a:rPr lang="en-US" b="0" i="0" dirty="0" err="1">
                <a:solidFill>
                  <a:srgbClr val="111111"/>
                </a:solidFill>
                <a:effectLst/>
                <a:latin typeface="-apple-system"/>
                <a:hlinkClick r:id="rId2"/>
              </a:rPr>
              <a:t>index.html</a:t>
            </a:r>
            <a:endParaRPr lang="en-US" b="0" i="0" dirty="0">
              <a:solidFill>
                <a:srgbClr val="111111"/>
              </a:solidFill>
              <a:effectLst/>
              <a:latin typeface="-apple-system"/>
            </a:endParaRPr>
          </a:p>
        </p:txBody>
      </p:sp>
    </p:spTree>
    <p:extLst>
      <p:ext uri="{BB962C8B-B14F-4D97-AF65-F5344CB8AC3E}">
        <p14:creationId xmlns:p14="http://schemas.microsoft.com/office/powerpoint/2010/main" val="214597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average ride time by day of week in 2023</a:t>
            </a:r>
          </a:p>
        </p:txBody>
      </p:sp>
      <p:sp>
        <p:nvSpPr>
          <p:cNvPr id="3" name="Content Placeholder 2"/>
          <p:cNvSpPr>
            <a:spLocks noGrp="1"/>
          </p:cNvSpPr>
          <p:nvPr>
            <p:ph idx="1"/>
          </p:nvPr>
        </p:nvSpPr>
        <p:spPr>
          <a:xfrm>
            <a:off x="5155905" y="766332"/>
            <a:ext cx="6108179" cy="1039022"/>
          </a:xfrm>
        </p:spPr>
        <p:txBody>
          <a:bodyPr anchor="ctr">
            <a:normAutofit lnSpcReduction="10000"/>
          </a:bodyPr>
          <a:lstStyle/>
          <a:p>
            <a:r>
              <a:rPr lang="en-US" dirty="0"/>
              <a:t>As can be expected, ridership peaks for casual riders on Saturday Sunday.</a:t>
            </a:r>
          </a:p>
          <a:p>
            <a:r>
              <a:rPr lang="en-US" dirty="0"/>
              <a:t>Ridership for members is</a:t>
            </a:r>
          </a:p>
        </p:txBody>
      </p:sp>
      <p:pic>
        <p:nvPicPr>
          <p:cNvPr id="5" name="Picture 4">
            <a:extLst>
              <a:ext uri="{FF2B5EF4-FFF2-40B4-BE49-F238E27FC236}">
                <a16:creationId xmlns:a16="http://schemas.microsoft.com/office/drawing/2014/main" id="{155DD467-D3A3-13F9-52C6-B3016488D7B9}"/>
              </a:ext>
            </a:extLst>
          </p:cNvPr>
          <p:cNvPicPr>
            <a:picLocks noChangeAspect="1"/>
          </p:cNvPicPr>
          <p:nvPr/>
        </p:nvPicPr>
        <p:blipFill>
          <a:blip r:embed="rId3"/>
          <a:srcRect/>
          <a:stretch/>
        </p:blipFill>
        <p:spPr>
          <a:xfrm>
            <a:off x="5577228" y="2219426"/>
            <a:ext cx="5686856" cy="3519552"/>
          </a:xfrm>
          <a:prstGeom prst="rect">
            <a:avLst/>
          </a:prstGeom>
        </p:spPr>
      </p:pic>
    </p:spTree>
    <p:extLst>
      <p:ext uri="{BB962C8B-B14F-4D97-AF65-F5344CB8AC3E}">
        <p14:creationId xmlns:p14="http://schemas.microsoft.com/office/powerpoint/2010/main" val="363749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average ride time by month in 2023</a:t>
            </a:r>
          </a:p>
        </p:txBody>
      </p:sp>
      <p:pic>
        <p:nvPicPr>
          <p:cNvPr id="5" name="Picture 4">
            <a:extLst>
              <a:ext uri="{FF2B5EF4-FFF2-40B4-BE49-F238E27FC236}">
                <a16:creationId xmlns:a16="http://schemas.microsoft.com/office/drawing/2014/main" id="{155DD467-D3A3-13F9-52C6-B3016488D7B9}"/>
              </a:ext>
            </a:extLst>
          </p:cNvPr>
          <p:cNvPicPr>
            <a:picLocks noChangeAspect="1"/>
          </p:cNvPicPr>
          <p:nvPr/>
        </p:nvPicPr>
        <p:blipFill>
          <a:blip r:embed="rId3"/>
          <a:srcRect/>
          <a:stretch/>
        </p:blipFill>
        <p:spPr>
          <a:xfrm>
            <a:off x="5155905" y="1958672"/>
            <a:ext cx="6672680" cy="4129671"/>
          </a:xfrm>
          <a:prstGeom prst="rect">
            <a:avLst/>
          </a:prstGeom>
        </p:spPr>
      </p:pic>
      <p:sp>
        <p:nvSpPr>
          <p:cNvPr id="4" name="Content Placeholder 2">
            <a:extLst>
              <a:ext uri="{FF2B5EF4-FFF2-40B4-BE49-F238E27FC236}">
                <a16:creationId xmlns:a16="http://schemas.microsoft.com/office/drawing/2014/main" id="{5BFA1445-64D8-6483-61F7-AD94426EAAB6}"/>
              </a:ext>
            </a:extLst>
          </p:cNvPr>
          <p:cNvSpPr txBox="1">
            <a:spLocks/>
          </p:cNvSpPr>
          <p:nvPr/>
        </p:nvSpPr>
        <p:spPr>
          <a:xfrm>
            <a:off x="5155905" y="570737"/>
            <a:ext cx="6108179" cy="1039022"/>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Ridership time for casual riders starts increasing from April and peaks in August, before dropping back down from Sept. to Dec.</a:t>
            </a:r>
          </a:p>
          <a:p>
            <a:r>
              <a:rPr lang="en-US" dirty="0"/>
              <a:t>Ridership for members is relatively steady across all months.</a:t>
            </a:r>
          </a:p>
        </p:txBody>
      </p:sp>
    </p:spTree>
    <p:extLst>
      <p:ext uri="{BB962C8B-B14F-4D97-AF65-F5344CB8AC3E}">
        <p14:creationId xmlns:p14="http://schemas.microsoft.com/office/powerpoint/2010/main" val="104683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total rides by month in 2023</a:t>
            </a:r>
          </a:p>
        </p:txBody>
      </p:sp>
      <p:pic>
        <p:nvPicPr>
          <p:cNvPr id="5" name="Picture 4">
            <a:extLst>
              <a:ext uri="{FF2B5EF4-FFF2-40B4-BE49-F238E27FC236}">
                <a16:creationId xmlns:a16="http://schemas.microsoft.com/office/drawing/2014/main" id="{155DD467-D3A3-13F9-52C6-B3016488D7B9}"/>
              </a:ext>
            </a:extLst>
          </p:cNvPr>
          <p:cNvPicPr>
            <a:picLocks noChangeAspect="1"/>
          </p:cNvPicPr>
          <p:nvPr/>
        </p:nvPicPr>
        <p:blipFill>
          <a:blip r:embed="rId3"/>
          <a:srcRect/>
          <a:stretch/>
        </p:blipFill>
        <p:spPr>
          <a:xfrm>
            <a:off x="5155906" y="1958672"/>
            <a:ext cx="6672678" cy="4129671"/>
          </a:xfrm>
          <a:prstGeom prst="rect">
            <a:avLst/>
          </a:prstGeom>
        </p:spPr>
      </p:pic>
      <p:sp>
        <p:nvSpPr>
          <p:cNvPr id="7" name="Content Placeholder 2">
            <a:extLst>
              <a:ext uri="{FF2B5EF4-FFF2-40B4-BE49-F238E27FC236}">
                <a16:creationId xmlns:a16="http://schemas.microsoft.com/office/drawing/2014/main" id="{12985EF8-E17F-7796-636B-DC942821227F}"/>
              </a:ext>
            </a:extLst>
          </p:cNvPr>
          <p:cNvSpPr txBox="1">
            <a:spLocks/>
          </p:cNvSpPr>
          <p:nvPr/>
        </p:nvSpPr>
        <p:spPr>
          <a:xfrm>
            <a:off x="5155905" y="570737"/>
            <a:ext cx="6108179" cy="10390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When we look at total rides per day, there seems to be an inverse relationship between casual riders and annual members, with annual member taking more trips mid-week.</a:t>
            </a:r>
          </a:p>
        </p:txBody>
      </p:sp>
    </p:spTree>
    <p:extLst>
      <p:ext uri="{BB962C8B-B14F-4D97-AF65-F5344CB8AC3E}">
        <p14:creationId xmlns:p14="http://schemas.microsoft.com/office/powerpoint/2010/main" val="125849143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493</TotalTime>
  <Words>1036</Words>
  <Application>Microsoft Macintosh PowerPoint</Application>
  <PresentationFormat>Widescreen</PresentationFormat>
  <Paragraphs>124</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Gill Sans MT</vt:lpstr>
      <vt:lpstr>Wingdings 2</vt:lpstr>
      <vt:lpstr>Dividend</vt:lpstr>
      <vt:lpstr>Cyclistic bike share</vt:lpstr>
      <vt:lpstr>Contents</vt:lpstr>
      <vt:lpstr>introduction</vt:lpstr>
      <vt:lpstr>background</vt:lpstr>
      <vt:lpstr>Question: How to convert casual riders to annual members</vt:lpstr>
      <vt:lpstr>data source</vt:lpstr>
      <vt:lpstr>average ride time by day of week in 2023</vt:lpstr>
      <vt:lpstr>average ride time by month in 2023</vt:lpstr>
      <vt:lpstr>total rides by month in 2023</vt:lpstr>
      <vt:lpstr>total rides by month in 2023</vt:lpstr>
      <vt:lpstr>total rides by bike type in 2023</vt:lpstr>
      <vt:lpstr>key findings</vt:lpstr>
      <vt:lpstr>recommendations</vt:lpstr>
      <vt:lpstr>further analysis</vt:lpstr>
      <vt:lpstr>The process of data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Brian Hafner</dc:creator>
  <cp:lastModifiedBy>Brian Hafner</cp:lastModifiedBy>
  <cp:revision>8</cp:revision>
  <dcterms:created xsi:type="dcterms:W3CDTF">2024-02-06T17:56:35Z</dcterms:created>
  <dcterms:modified xsi:type="dcterms:W3CDTF">2024-02-08T22:46:06Z</dcterms:modified>
</cp:coreProperties>
</file>