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EB 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C2E0B3-E78E-4EE8-BC6D-8878E3D6AA95}">
  <a:tblStyle styleId="{1CC2E0B3-E78E-4EE8-BC6D-8878E3D6AA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BGaramond-bold.fntdata"/><Relationship Id="rId14" Type="http://schemas.openxmlformats.org/officeDocument/2006/relationships/font" Target="fonts/EBGaramond-regular.fntdata"/><Relationship Id="rId17" Type="http://schemas.openxmlformats.org/officeDocument/2006/relationships/font" Target="fonts/EBGaramond-boldItalic.fntdata"/><Relationship Id="rId16" Type="http://schemas.openxmlformats.org/officeDocument/2006/relationships/font" Target="fonts/EBGaramon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11187" y="2708275"/>
            <a:ext cx="4248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Wine Not?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2555250" y="4876850"/>
            <a:ext cx="25914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By J</a:t>
            </a: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atin Bharwani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Inspired by HADM 4300: Intro to Wines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Knowledge of wine is a life skill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B Garamond"/>
              <a:buChar char="–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Impressing a boss (or date)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B Garamond"/>
              <a:buChar char="–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Food pairings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Char char="•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Wine is complex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B Garamond"/>
              <a:buChar char="–"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Varietals, locations, vintage year, producers, wine laws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Dataset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07950" y="5382604"/>
            <a:ext cx="8072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Figure 2: Components Data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41" name="Shape 41"/>
          <p:cNvGraphicFramePr/>
          <p:nvPr/>
        </p:nvGraphicFramePr>
        <p:xfrm>
          <a:off x="146400" y="171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{1CC2E0B3-E78E-4EE8-BC6D-8878E3D6AA95}</a:tableStyleId>
              </a:tblPr>
              <a:tblGrid>
                <a:gridCol w="679425"/>
                <a:gridCol w="932550"/>
                <a:gridCol w="1172350"/>
                <a:gridCol w="772700"/>
                <a:gridCol w="812675"/>
                <a:gridCol w="812675"/>
                <a:gridCol w="812675"/>
                <a:gridCol w="812675"/>
                <a:gridCol w="812675"/>
                <a:gridCol w="920000"/>
              </a:tblGrid>
              <a:tr h="87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country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description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designation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points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price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province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region_1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region_2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variety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winery</a:t>
                      </a:r>
                      <a:endParaRPr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42" name="Shape 42"/>
          <p:cNvGraphicFramePr/>
          <p:nvPr/>
        </p:nvGraphicFramePr>
        <p:xfrm>
          <a:off x="146425" y="385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{1CC2E0B3-E78E-4EE8-BC6D-8878E3D6AA95}</a:tableStyleId>
              </a:tblPr>
              <a:tblGrid>
                <a:gridCol w="917050"/>
                <a:gridCol w="710225"/>
                <a:gridCol w="655950"/>
                <a:gridCol w="618100"/>
                <a:gridCol w="693800"/>
                <a:gridCol w="655950"/>
                <a:gridCol w="655950"/>
                <a:gridCol w="655950"/>
                <a:gridCol w="655950"/>
                <a:gridCol w="895625"/>
                <a:gridCol w="832600"/>
                <a:gridCol w="731650"/>
              </a:tblGrid>
              <a:tr h="56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Fixed acidity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volatile.acidity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Citric acid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Residual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sugar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chlorides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Free sulfur dioxide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Total sulfur dioxide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density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pH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sulphates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alcohol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quality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  <a:tr h="28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7.4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0.7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1.9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0.076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11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34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0.9978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3.51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0.56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9.4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  <a:tr h="28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7.8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0.88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2.6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0.098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25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67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0.9968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3.2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0.68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9.8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</a:t>
                      </a:r>
                      <a:endParaRPr sz="8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43" name="Shape 43"/>
          <p:cNvSpPr txBox="1"/>
          <p:nvPr/>
        </p:nvSpPr>
        <p:spPr>
          <a:xfrm>
            <a:off x="1734000" y="2691450"/>
            <a:ext cx="5220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Figure 1: Sommelier Review Data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Goals: Explore the Following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Chemical Composition Data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lphaLcPeriod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Is there a chemical formula for the highest quality wine?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lphaLcPeriod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Given the components of wine, can we predict the quality of the wine? 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rabicPeriod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Sommelier Data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lphaLcPeriod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Given the wine specifications in Figure 2 and a description, can we predict the points the wine would receive? 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AutoNum type="alphaLcPeriod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Given the other wine specifications, can we predict a description and a price? 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Model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85975"/>
            <a:ext cx="8559300" cy="5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Char char="•"/>
            </a:pPr>
            <a:r>
              <a:rPr lang="en-US" sz="3000">
                <a:latin typeface="EB Garamond"/>
                <a:ea typeface="EB Garamond"/>
                <a:cs typeface="EB Garamond"/>
                <a:sym typeface="EB Garamond"/>
              </a:rPr>
              <a:t>Chemical Composition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Char char="–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Numeric Dataset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Char char="–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Use Machine Learning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190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•"/>
            </a:pPr>
            <a:r>
              <a:rPr lang="en-US" sz="1800">
                <a:latin typeface="EB Garamond"/>
                <a:ea typeface="EB Garamond"/>
                <a:cs typeface="EB Garamond"/>
                <a:sym typeface="EB Garamond"/>
              </a:rPr>
              <a:t>Baseline: K-Nearest Neighbors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190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•"/>
            </a:pPr>
            <a:r>
              <a:rPr lang="en-US" sz="1800">
                <a:latin typeface="EB Garamond"/>
                <a:ea typeface="EB Garamond"/>
                <a:cs typeface="EB Garamond"/>
                <a:sym typeface="EB Garamond"/>
              </a:rPr>
              <a:t>Logistic Regression / Neural Network 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Char char="•"/>
            </a:pPr>
            <a:r>
              <a:rPr lang="en-US" sz="3000">
                <a:latin typeface="EB Garamond"/>
                <a:ea typeface="EB Garamond"/>
                <a:cs typeface="EB Garamond"/>
                <a:sym typeface="EB Garamond"/>
              </a:rPr>
              <a:t>Sommelier Descriptions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Char char="–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Text data: need to preprocess by building vector space model for descriptions and mapping regions and varietals to a set of integers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Char char="–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Use nltk (natural language toolkit)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Char char="–"/>
            </a:pPr>
            <a:r>
              <a:rPr lang="en-US" sz="2400">
                <a:latin typeface="EB Garamond"/>
                <a:ea typeface="EB Garamond"/>
                <a:cs typeface="EB Garamond"/>
                <a:sym typeface="EB Garamond"/>
              </a:rPr>
              <a:t>Apply similar ML methods described above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Initial Data Analytics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EB Garamond"/>
                <a:ea typeface="EB Garamond"/>
                <a:cs typeface="EB Garamond"/>
                <a:sym typeface="EB Garamond"/>
              </a:rPr>
              <a:t>Questions?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