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062400" cy="301752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29951" algn="l" rtl="0" eaLnBrk="0" fontAlgn="base" hangingPunct="0">
      <a:spcBef>
        <a:spcPct val="0"/>
      </a:spcBef>
      <a:spcAft>
        <a:spcPct val="0"/>
      </a:spcAft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859902" algn="l" rtl="0" eaLnBrk="0" fontAlgn="base" hangingPunct="0">
      <a:spcBef>
        <a:spcPct val="0"/>
      </a:spcBef>
      <a:spcAft>
        <a:spcPct val="0"/>
      </a:spcAft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289853" algn="l" rtl="0" eaLnBrk="0" fontAlgn="base" hangingPunct="0">
      <a:spcBef>
        <a:spcPct val="0"/>
      </a:spcBef>
      <a:spcAft>
        <a:spcPct val="0"/>
      </a:spcAft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719804" algn="l" rtl="0" eaLnBrk="0" fontAlgn="base" hangingPunct="0">
      <a:spcBef>
        <a:spcPct val="0"/>
      </a:spcBef>
      <a:spcAft>
        <a:spcPct val="0"/>
      </a:spcAft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149754" algn="l" defTabSz="429951" rtl="0" eaLnBrk="1" latinLnBrk="0" hangingPunct="1"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579705" algn="l" defTabSz="429951" rtl="0" eaLnBrk="1" latinLnBrk="0" hangingPunct="1"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009656" algn="l" defTabSz="429951" rtl="0" eaLnBrk="1" latinLnBrk="0" hangingPunct="1"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439607" algn="l" defTabSz="429951" rtl="0" eaLnBrk="1" latinLnBrk="0" hangingPunct="1">
      <a:defRPr sz="2257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64" userDrawn="1">
          <p15:clr>
            <a:srgbClr val="A4A3A4"/>
          </p15:clr>
        </p15:guide>
        <p15:guide id="2" pos="1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DFB3B"/>
    <a:srgbClr val="031C3B"/>
    <a:srgbClr val="031B3B"/>
    <a:srgbClr val="FFBF0B"/>
    <a:srgbClr val="3399FF"/>
    <a:srgbClr val="333399"/>
    <a:srgbClr val="000099"/>
    <a:srgbClr val="FF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391" autoAdjust="0"/>
    <p:restoredTop sz="98355" autoAdjust="0"/>
  </p:normalViewPr>
  <p:slideViewPr>
    <p:cSldViewPr>
      <p:cViewPr varScale="1">
        <p:scale>
          <a:sx n="35" d="100"/>
          <a:sy n="35" d="100"/>
        </p:scale>
        <p:origin x="1760" y="240"/>
      </p:cViewPr>
      <p:guideLst>
        <p:guide orient="horz" pos="10164"/>
        <p:guide pos="1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685800"/>
            <a:ext cx="4883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50C60410-D042-D24B-8426-55A4085CC09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6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29951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859902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289853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719804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149754" algn="l" defTabSz="429951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6pPr>
    <a:lvl7pPr marL="2579705" algn="l" defTabSz="429951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7pPr>
    <a:lvl8pPr marL="3009656" algn="l" defTabSz="429951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8pPr>
    <a:lvl9pPr marL="3439607" algn="l" defTabSz="429951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85800"/>
            <a:ext cx="4883150" cy="3505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60410-D042-D24B-8426-55A4085CC0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9" y="9374452"/>
            <a:ext cx="35751823" cy="6466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6" y="17098698"/>
            <a:ext cx="29444289" cy="7712604"/>
          </a:xfrm>
        </p:spPr>
        <p:txBody>
          <a:bodyPr/>
          <a:lstStyle>
            <a:lvl1pPr marL="0" indent="0" algn="ctr">
              <a:buNone/>
              <a:defRPr/>
            </a:lvl1pPr>
            <a:lvl2pPr marL="419115" indent="0" algn="ctr">
              <a:buNone/>
              <a:defRPr/>
            </a:lvl2pPr>
            <a:lvl3pPr marL="838230" indent="0" algn="ctr">
              <a:buNone/>
              <a:defRPr/>
            </a:lvl3pPr>
            <a:lvl4pPr marL="1257346" indent="0" algn="ctr">
              <a:buNone/>
              <a:defRPr/>
            </a:lvl4pPr>
            <a:lvl5pPr marL="1676461" indent="0" algn="ctr">
              <a:buNone/>
              <a:defRPr/>
            </a:lvl5pPr>
            <a:lvl6pPr marL="2095576" indent="0" algn="ctr">
              <a:buNone/>
              <a:defRPr/>
            </a:lvl6pPr>
            <a:lvl7pPr marL="2514691" indent="0" algn="ctr">
              <a:buNone/>
              <a:defRPr/>
            </a:lvl7pPr>
            <a:lvl8pPr marL="2933807" indent="0" algn="ctr">
              <a:buNone/>
              <a:defRPr/>
            </a:lvl8pPr>
            <a:lvl9pPr marL="33529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55E66-B4F2-B344-A77E-D3D0BAABC8C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6BED-B022-4C44-91DB-B49F14C5AA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970678" y="2680494"/>
            <a:ext cx="8937956" cy="24141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3768" y="2680494"/>
            <a:ext cx="26670859" cy="24141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B9426-3639-0548-B122-AC83C53F4C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83835-2A6A-C74C-B92A-E6009ECE883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37" y="19390652"/>
            <a:ext cx="35753345" cy="5992548"/>
          </a:xfrm>
        </p:spPr>
        <p:txBody>
          <a:bodyPr anchor="t"/>
          <a:lstStyle>
            <a:lvl1pPr algn="l">
              <a:defRPr sz="3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37" y="12789827"/>
            <a:ext cx="35753345" cy="6600825"/>
          </a:xfrm>
        </p:spPr>
        <p:txBody>
          <a:bodyPr anchor="b"/>
          <a:lstStyle>
            <a:lvl1pPr marL="0" indent="0">
              <a:buNone/>
              <a:defRPr sz="1833"/>
            </a:lvl1pPr>
            <a:lvl2pPr marL="419115" indent="0">
              <a:buNone/>
              <a:defRPr sz="1650"/>
            </a:lvl2pPr>
            <a:lvl3pPr marL="838230" indent="0">
              <a:buNone/>
              <a:defRPr sz="1467"/>
            </a:lvl3pPr>
            <a:lvl4pPr marL="1257346" indent="0">
              <a:buNone/>
              <a:defRPr sz="1283"/>
            </a:lvl4pPr>
            <a:lvl5pPr marL="1676461" indent="0">
              <a:buNone/>
              <a:defRPr sz="1283"/>
            </a:lvl5pPr>
            <a:lvl6pPr marL="2095576" indent="0">
              <a:buNone/>
              <a:defRPr sz="1283"/>
            </a:lvl6pPr>
            <a:lvl7pPr marL="2514691" indent="0">
              <a:buNone/>
              <a:defRPr sz="1283"/>
            </a:lvl7pPr>
            <a:lvl8pPr marL="2933807" indent="0">
              <a:buNone/>
              <a:defRPr sz="1283"/>
            </a:lvl8pPr>
            <a:lvl9pPr marL="3352922" indent="0">
              <a:buNone/>
              <a:defRPr sz="12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B3067-522A-AE40-8253-5E385F072C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3768" y="8721064"/>
            <a:ext cx="17804407" cy="18101336"/>
          </a:xfrm>
        </p:spPr>
        <p:txBody>
          <a:bodyPr/>
          <a:lstStyle>
            <a:lvl1pPr>
              <a:defRPr sz="2567"/>
            </a:lvl1pPr>
            <a:lvl2pPr>
              <a:defRPr sz="2200"/>
            </a:lvl2pPr>
            <a:lvl3pPr>
              <a:defRPr sz="1833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4226" y="8721064"/>
            <a:ext cx="17804408" cy="18101336"/>
          </a:xfrm>
        </p:spPr>
        <p:txBody>
          <a:bodyPr/>
          <a:lstStyle>
            <a:lvl1pPr>
              <a:defRPr sz="2567"/>
            </a:lvl1pPr>
            <a:lvl2pPr>
              <a:defRPr sz="2200"/>
            </a:lvl2pPr>
            <a:lvl3pPr>
              <a:defRPr sz="1833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15373-4F4A-5942-9299-D4718B86332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2" y="1207823"/>
            <a:ext cx="37857377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11" y="6755078"/>
            <a:ext cx="18584863" cy="281437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115" indent="0">
              <a:buNone/>
              <a:defRPr sz="1833" b="1"/>
            </a:lvl2pPr>
            <a:lvl3pPr marL="838230" indent="0">
              <a:buNone/>
              <a:defRPr sz="1650" b="1"/>
            </a:lvl3pPr>
            <a:lvl4pPr marL="1257346" indent="0">
              <a:buNone/>
              <a:defRPr sz="1467" b="1"/>
            </a:lvl4pPr>
            <a:lvl5pPr marL="1676461" indent="0">
              <a:buNone/>
              <a:defRPr sz="1467" b="1"/>
            </a:lvl5pPr>
            <a:lvl6pPr marL="2095576" indent="0">
              <a:buNone/>
              <a:defRPr sz="1467" b="1"/>
            </a:lvl6pPr>
            <a:lvl7pPr marL="2514691" indent="0">
              <a:buNone/>
              <a:defRPr sz="1467" b="1"/>
            </a:lvl7pPr>
            <a:lvl8pPr marL="2933807" indent="0">
              <a:buNone/>
              <a:defRPr sz="1467" b="1"/>
            </a:lvl8pPr>
            <a:lvl9pPr marL="3352922" indent="0">
              <a:buNone/>
              <a:defRPr sz="1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11" y="9569451"/>
            <a:ext cx="18584863" cy="17385374"/>
          </a:xfrm>
        </p:spPr>
        <p:txBody>
          <a:bodyPr/>
          <a:lstStyle>
            <a:lvl1pPr>
              <a:defRPr sz="2200"/>
            </a:lvl1pPr>
            <a:lvl2pPr>
              <a:defRPr sz="1833"/>
            </a:lvl2pPr>
            <a:lvl3pPr>
              <a:defRPr sz="165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20" y="6755078"/>
            <a:ext cx="18592469" cy="281437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115" indent="0">
              <a:buNone/>
              <a:defRPr sz="1833" b="1"/>
            </a:lvl2pPr>
            <a:lvl3pPr marL="838230" indent="0">
              <a:buNone/>
              <a:defRPr sz="1650" b="1"/>
            </a:lvl3pPr>
            <a:lvl4pPr marL="1257346" indent="0">
              <a:buNone/>
              <a:defRPr sz="1467" b="1"/>
            </a:lvl4pPr>
            <a:lvl5pPr marL="1676461" indent="0">
              <a:buNone/>
              <a:defRPr sz="1467" b="1"/>
            </a:lvl5pPr>
            <a:lvl6pPr marL="2095576" indent="0">
              <a:buNone/>
              <a:defRPr sz="1467" b="1"/>
            </a:lvl6pPr>
            <a:lvl7pPr marL="2514691" indent="0">
              <a:buNone/>
              <a:defRPr sz="1467" b="1"/>
            </a:lvl7pPr>
            <a:lvl8pPr marL="2933807" indent="0">
              <a:buNone/>
              <a:defRPr sz="1467" b="1"/>
            </a:lvl8pPr>
            <a:lvl9pPr marL="3352922" indent="0">
              <a:buNone/>
              <a:defRPr sz="1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20" y="9569451"/>
            <a:ext cx="18592469" cy="17385374"/>
          </a:xfrm>
        </p:spPr>
        <p:txBody>
          <a:bodyPr/>
          <a:lstStyle>
            <a:lvl1pPr>
              <a:defRPr sz="2200"/>
            </a:lvl1pPr>
            <a:lvl2pPr>
              <a:defRPr sz="1833"/>
            </a:lvl2pPr>
            <a:lvl3pPr>
              <a:defRPr sz="165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B7C0C-0753-6D48-A34B-3B579B71348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30A49-6D01-AD47-9104-4ADC84E5D6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F964-0062-2145-9411-9A4EBC23117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1" y="1202002"/>
            <a:ext cx="13838238" cy="5112147"/>
          </a:xfrm>
        </p:spPr>
        <p:txBody>
          <a:bodyPr anchor="b"/>
          <a:lstStyle>
            <a:lvl1pPr algn="l">
              <a:defRPr sz="18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9" y="1202002"/>
            <a:ext cx="23514050" cy="25752822"/>
          </a:xfrm>
        </p:spPr>
        <p:txBody>
          <a:bodyPr/>
          <a:lstStyle>
            <a:lvl1pPr>
              <a:defRPr sz="2933"/>
            </a:lvl1pPr>
            <a:lvl2pPr>
              <a:defRPr sz="2567"/>
            </a:lvl2pPr>
            <a:lvl3pPr>
              <a:defRPr sz="2200"/>
            </a:lvl3pPr>
            <a:lvl4pPr>
              <a:defRPr sz="1833"/>
            </a:lvl4pPr>
            <a:lvl5pPr>
              <a:defRPr sz="1833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1" y="6314149"/>
            <a:ext cx="13838238" cy="20640675"/>
          </a:xfrm>
        </p:spPr>
        <p:txBody>
          <a:bodyPr/>
          <a:lstStyle>
            <a:lvl1pPr marL="0" indent="0">
              <a:buNone/>
              <a:defRPr sz="1283"/>
            </a:lvl1pPr>
            <a:lvl2pPr marL="419115" indent="0">
              <a:buNone/>
              <a:defRPr sz="1100"/>
            </a:lvl2pPr>
            <a:lvl3pPr marL="838230" indent="0">
              <a:buNone/>
              <a:defRPr sz="917"/>
            </a:lvl3pPr>
            <a:lvl4pPr marL="1257346" indent="0">
              <a:buNone/>
              <a:defRPr sz="825"/>
            </a:lvl4pPr>
            <a:lvl5pPr marL="1676461" indent="0">
              <a:buNone/>
              <a:defRPr sz="825"/>
            </a:lvl5pPr>
            <a:lvl6pPr marL="2095576" indent="0">
              <a:buNone/>
              <a:defRPr sz="825"/>
            </a:lvl6pPr>
            <a:lvl7pPr marL="2514691" indent="0">
              <a:buNone/>
              <a:defRPr sz="825"/>
            </a:lvl7pPr>
            <a:lvl8pPr marL="2933807" indent="0">
              <a:buNone/>
              <a:defRPr sz="825"/>
            </a:lvl8pPr>
            <a:lvl9pPr marL="3352922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4193E-F98F-8544-9AE4-BBA5197DED6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9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19" y="21122350"/>
            <a:ext cx="25237744" cy="2494227"/>
          </a:xfrm>
        </p:spPr>
        <p:txBody>
          <a:bodyPr anchor="b"/>
          <a:lstStyle>
            <a:lvl1pPr algn="l">
              <a:defRPr sz="18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19" y="2696502"/>
            <a:ext cx="25237744" cy="18104246"/>
          </a:xfrm>
        </p:spPr>
        <p:txBody>
          <a:bodyPr/>
          <a:lstStyle>
            <a:lvl1pPr marL="0" indent="0">
              <a:buNone/>
              <a:defRPr sz="2933"/>
            </a:lvl1pPr>
            <a:lvl2pPr marL="419115" indent="0">
              <a:buNone/>
              <a:defRPr sz="2567"/>
            </a:lvl2pPr>
            <a:lvl3pPr marL="838230" indent="0">
              <a:buNone/>
              <a:defRPr sz="2200"/>
            </a:lvl3pPr>
            <a:lvl4pPr marL="1257346" indent="0">
              <a:buNone/>
              <a:defRPr sz="1833"/>
            </a:lvl4pPr>
            <a:lvl5pPr marL="1676461" indent="0">
              <a:buNone/>
              <a:defRPr sz="1833"/>
            </a:lvl5pPr>
            <a:lvl6pPr marL="2095576" indent="0">
              <a:buNone/>
              <a:defRPr sz="1833"/>
            </a:lvl6pPr>
            <a:lvl7pPr marL="2514691" indent="0">
              <a:buNone/>
              <a:defRPr sz="1833"/>
            </a:lvl7pPr>
            <a:lvl8pPr marL="2933807" indent="0">
              <a:buNone/>
              <a:defRPr sz="1833"/>
            </a:lvl8pPr>
            <a:lvl9pPr marL="3352922" indent="0">
              <a:buNone/>
              <a:defRPr sz="18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19" y="23616577"/>
            <a:ext cx="25237744" cy="3540521"/>
          </a:xfrm>
        </p:spPr>
        <p:txBody>
          <a:bodyPr/>
          <a:lstStyle>
            <a:lvl1pPr marL="0" indent="0">
              <a:buNone/>
              <a:defRPr sz="1283"/>
            </a:lvl1pPr>
            <a:lvl2pPr marL="419115" indent="0">
              <a:buNone/>
              <a:defRPr sz="1100"/>
            </a:lvl2pPr>
            <a:lvl3pPr marL="838230" indent="0">
              <a:buNone/>
              <a:defRPr sz="917"/>
            </a:lvl3pPr>
            <a:lvl4pPr marL="1257346" indent="0">
              <a:buNone/>
              <a:defRPr sz="825"/>
            </a:lvl4pPr>
            <a:lvl5pPr marL="1676461" indent="0">
              <a:buNone/>
              <a:defRPr sz="825"/>
            </a:lvl5pPr>
            <a:lvl6pPr marL="2095576" indent="0">
              <a:buNone/>
              <a:defRPr sz="825"/>
            </a:lvl6pPr>
            <a:lvl7pPr marL="2514691" indent="0">
              <a:buNone/>
              <a:defRPr sz="825"/>
            </a:lvl7pPr>
            <a:lvl8pPr marL="2933807" indent="0">
              <a:buNone/>
              <a:defRPr sz="825"/>
            </a:lvl8pPr>
            <a:lvl9pPr marL="3352922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1DB5E-DD44-3F4C-9A13-3ED02254476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1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3768" y="2680494"/>
            <a:ext cx="35754866" cy="50321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07594" tIns="153799" rIns="307594" bIns="153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3768" y="8721064"/>
            <a:ext cx="35754866" cy="1810133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53768" y="27494706"/>
            <a:ext cx="8763000" cy="2008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defTabSz="2818841">
              <a:defRPr sz="4308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72234" y="27494706"/>
            <a:ext cx="13317934" cy="2008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algn="ctr" defTabSz="2818841">
              <a:defRPr sz="4308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145633" y="27494706"/>
            <a:ext cx="8763000" cy="2008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algn="r" defTabSz="2818841">
              <a:defRPr sz="4308">
                <a:effectLst/>
              </a:defRPr>
            </a:lvl1pPr>
          </a:lstStyle>
          <a:p>
            <a:fld id="{682EDECD-BED6-3046-8257-778A61172DE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+mj-lt"/>
          <a:ea typeface="+mj-ea"/>
          <a:cs typeface="+mj-cs"/>
        </a:defRPr>
      </a:lvl1pPr>
      <a:lvl2pPr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5pPr>
      <a:lvl6pPr marL="419115"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6pPr>
      <a:lvl7pPr marL="838230"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7pPr>
      <a:lvl8pPr marL="1257346"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8pPr>
      <a:lvl9pPr marL="1676461" algn="ctr" defTabSz="2818841" rtl="0" eaLnBrk="0" fontAlgn="base" hangingPunct="0">
        <a:spcBef>
          <a:spcPct val="0"/>
        </a:spcBef>
        <a:spcAft>
          <a:spcPct val="0"/>
        </a:spcAft>
        <a:defRPr sz="13567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1055065" indent="-1055065" algn="l" defTabSz="2818841" rtl="0" eaLnBrk="0" fontAlgn="base" hangingPunct="0">
        <a:spcBef>
          <a:spcPct val="20000"/>
        </a:spcBef>
        <a:spcAft>
          <a:spcPct val="0"/>
        </a:spcAft>
        <a:buChar char="•"/>
        <a:defRPr sz="9809">
          <a:solidFill>
            <a:schemeClr val="tx1"/>
          </a:solidFill>
          <a:latin typeface="+mn-lt"/>
          <a:ea typeface="+mn-ea"/>
          <a:cs typeface="+mn-cs"/>
        </a:defRPr>
      </a:lvl1pPr>
      <a:lvl2pPr marL="2289126" indent="-880434" algn="l" defTabSz="2818841" rtl="0" eaLnBrk="0" fontAlgn="base" hangingPunct="0">
        <a:spcBef>
          <a:spcPct val="20000"/>
        </a:spcBef>
        <a:spcAft>
          <a:spcPct val="0"/>
        </a:spcAft>
        <a:buChar char="–"/>
        <a:defRPr sz="8709">
          <a:solidFill>
            <a:schemeClr val="tx1"/>
          </a:solidFill>
          <a:latin typeface="+mn-lt"/>
          <a:ea typeface="+mn-ea"/>
        </a:defRPr>
      </a:lvl2pPr>
      <a:lvl3pPr marL="3523188" indent="-704346" algn="l" defTabSz="2818841" rtl="0" eaLnBrk="0" fontAlgn="base" hangingPunct="0">
        <a:spcBef>
          <a:spcPct val="20000"/>
        </a:spcBef>
        <a:spcAft>
          <a:spcPct val="0"/>
        </a:spcAft>
        <a:buChar char="•"/>
        <a:defRPr sz="7425">
          <a:solidFill>
            <a:schemeClr val="tx1"/>
          </a:solidFill>
          <a:latin typeface="+mn-lt"/>
          <a:ea typeface="+mn-ea"/>
        </a:defRPr>
      </a:lvl3pPr>
      <a:lvl4pPr marL="4936246" indent="-708713" algn="l" defTabSz="2818841" rtl="0" eaLnBrk="0" fontAlgn="base" hangingPunct="0">
        <a:spcBef>
          <a:spcPct val="20000"/>
        </a:spcBef>
        <a:spcAft>
          <a:spcPct val="0"/>
        </a:spcAft>
        <a:buChar char="–"/>
        <a:defRPr sz="5959">
          <a:solidFill>
            <a:schemeClr val="tx1"/>
          </a:solidFill>
          <a:latin typeface="+mn-lt"/>
          <a:ea typeface="+mn-ea"/>
        </a:defRPr>
      </a:lvl4pPr>
      <a:lvl5pPr marL="6344939" indent="-704346" algn="l" defTabSz="2818841" rtl="0" eaLnBrk="0" fontAlgn="base" hangingPunct="0">
        <a:spcBef>
          <a:spcPct val="20000"/>
        </a:spcBef>
        <a:spcAft>
          <a:spcPct val="0"/>
        </a:spcAft>
        <a:buChar char="»"/>
        <a:defRPr sz="5959">
          <a:solidFill>
            <a:schemeClr val="tx1"/>
          </a:solidFill>
          <a:latin typeface="+mn-lt"/>
          <a:ea typeface="+mn-ea"/>
        </a:defRPr>
      </a:lvl5pPr>
      <a:lvl6pPr marL="6764054" indent="-704346" algn="l" defTabSz="2818841" rtl="0" eaLnBrk="0" fontAlgn="base" hangingPunct="0">
        <a:spcBef>
          <a:spcPct val="20000"/>
        </a:spcBef>
        <a:spcAft>
          <a:spcPct val="0"/>
        </a:spcAft>
        <a:buChar char="»"/>
        <a:defRPr sz="5959">
          <a:solidFill>
            <a:schemeClr val="tx1"/>
          </a:solidFill>
          <a:latin typeface="+mn-lt"/>
          <a:ea typeface="+mn-ea"/>
        </a:defRPr>
      </a:lvl6pPr>
      <a:lvl7pPr marL="7183170" indent="-704346" algn="l" defTabSz="2818841" rtl="0" eaLnBrk="0" fontAlgn="base" hangingPunct="0">
        <a:spcBef>
          <a:spcPct val="20000"/>
        </a:spcBef>
        <a:spcAft>
          <a:spcPct val="0"/>
        </a:spcAft>
        <a:buChar char="»"/>
        <a:defRPr sz="5959">
          <a:solidFill>
            <a:schemeClr val="tx1"/>
          </a:solidFill>
          <a:latin typeface="+mn-lt"/>
          <a:ea typeface="+mn-ea"/>
        </a:defRPr>
      </a:lvl7pPr>
      <a:lvl8pPr marL="7602285" indent="-704346" algn="l" defTabSz="2818841" rtl="0" eaLnBrk="0" fontAlgn="base" hangingPunct="0">
        <a:spcBef>
          <a:spcPct val="20000"/>
        </a:spcBef>
        <a:spcAft>
          <a:spcPct val="0"/>
        </a:spcAft>
        <a:buChar char="»"/>
        <a:defRPr sz="5959">
          <a:solidFill>
            <a:schemeClr val="tx1"/>
          </a:solidFill>
          <a:latin typeface="+mn-lt"/>
          <a:ea typeface="+mn-ea"/>
        </a:defRPr>
      </a:lvl8pPr>
      <a:lvl9pPr marL="8021400" indent="-704346" algn="l" defTabSz="2818841" rtl="0" eaLnBrk="0" fontAlgn="base" hangingPunct="0">
        <a:spcBef>
          <a:spcPct val="20000"/>
        </a:spcBef>
        <a:spcAft>
          <a:spcPct val="0"/>
        </a:spcAft>
        <a:buChar char="»"/>
        <a:defRPr sz="595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19115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38230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46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676461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095576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91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2933807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352922" algn="l" defTabSz="41911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s://jbhender.github.io/research/hsr/Academy_Health_2024.pdf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07D87062-4CE8-0F49-A740-B61453273129}"/>
              </a:ext>
            </a:extLst>
          </p:cNvPr>
          <p:cNvSpPr/>
          <p:nvPr/>
        </p:nvSpPr>
        <p:spPr bwMode="auto">
          <a:xfrm>
            <a:off x="10058400" y="4130040"/>
            <a:ext cx="21945600" cy="25968960"/>
          </a:xfrm>
          <a:prstGeom prst="roundRect">
            <a:avLst>
              <a:gd name="adj" fmla="val 0"/>
            </a:avLst>
          </a:prstGeom>
          <a:solidFill>
            <a:srgbClr val="031C3B"/>
          </a:solidFill>
          <a:ln w="254000" cap="flat" cmpd="sng" algn="ctr">
            <a:solidFill>
              <a:srgbClr val="F7C11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83820" tIns="41910" rIns="83820" bIns="41910" numCol="1" rtlCol="0" anchor="t" anchorCtr="0" compatLnSpc="1">
            <a:prstTxWarp prst="textNoShape">
              <a:avLst/>
            </a:prstTxWarp>
          </a:bodyPr>
          <a:lstStyle/>
          <a:p>
            <a:pPr lvl="2"/>
            <a:endParaRPr lang="en-US" sz="3200" i="1" dirty="0">
              <a:solidFill>
                <a:schemeClr val="bg1"/>
              </a:solidFill>
            </a:endParaRPr>
          </a:p>
          <a:p>
            <a:pPr marL="471488" lvl="2"/>
            <a:r>
              <a:rPr lang="en-US" sz="8800" i="1" dirty="0">
                <a:solidFill>
                  <a:schemeClr val="bg1"/>
                </a:solidFill>
              </a:rPr>
              <a:t>We implemented a machine learning model to stratify patients by suitability for surgery at an ambulatory surgical center (ASC). </a:t>
            </a: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algn="ctr" defTabSz="838230"/>
            <a:endParaRPr lang="en-US" sz="8800" i="1" dirty="0">
              <a:solidFill>
                <a:schemeClr val="bg1"/>
              </a:solidFill>
            </a:endParaRPr>
          </a:p>
          <a:p>
            <a:pPr marL="471488" algn="ctr" defTabSz="838230"/>
            <a:endParaRPr lang="en-US" sz="8800" i="1" dirty="0">
              <a:solidFill>
                <a:schemeClr val="bg1"/>
              </a:solidFill>
            </a:endParaRPr>
          </a:p>
          <a:p>
            <a:pPr marL="471488" defTabSz="838230"/>
            <a:endParaRPr lang="en-US" sz="8800" i="1" dirty="0">
              <a:solidFill>
                <a:schemeClr val="bg1"/>
              </a:solidFill>
            </a:endParaRPr>
          </a:p>
          <a:p>
            <a:pPr marL="471488" defTabSz="838230"/>
            <a:endParaRPr lang="en-US" sz="8800" i="1" dirty="0">
              <a:solidFill>
                <a:schemeClr val="bg1"/>
              </a:solidFill>
            </a:endParaRPr>
          </a:p>
          <a:p>
            <a:pPr marL="471488" defTabSz="838230"/>
            <a:r>
              <a:rPr lang="en-US" sz="8800" i="1" dirty="0">
                <a:solidFill>
                  <a:schemeClr val="bg1"/>
                </a:solidFill>
              </a:rPr>
              <a:t>In a feasibility study, the model reduce manual clinical review by 30%, allowed surgeries to be scheduled 3 days sooner, and did not increase</a:t>
            </a:r>
          </a:p>
          <a:p>
            <a:pPr marL="471488" defTabSz="838230"/>
            <a:r>
              <a:rPr lang="en-US" sz="8800" i="1" dirty="0">
                <a:solidFill>
                  <a:schemeClr val="bg1"/>
                </a:solidFill>
              </a:rPr>
              <a:t>late cancellations or other adverse events. </a:t>
            </a:r>
            <a:endParaRPr lang="en-US" sz="8800" dirty="0">
              <a:solidFill>
                <a:srgbClr val="FFFF00"/>
              </a:solidFill>
            </a:endParaRPr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0" y="272211"/>
            <a:ext cx="42062400" cy="4023360"/>
          </a:xfrm>
          <a:prstGeom prst="rect">
            <a:avLst/>
          </a:prstGeom>
          <a:solidFill>
            <a:srgbClr val="031B3B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69" dirty="0"/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19124877" y="4317603"/>
            <a:ext cx="398831" cy="100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7455" tIns="98728" rIns="197455" bIns="98728">
            <a:spAutoFit/>
          </a:bodyPr>
          <a:lstStyle>
            <a:lvl1pPr defTabSz="21542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76325" defTabSz="21542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154238" defTabSz="21542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3230563" defTabSz="21542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4308475" defTabSz="21542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765675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5222875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5680075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6137275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5225" dirty="0">
              <a:effectLst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3797" y="4166565"/>
            <a:ext cx="9921240" cy="25917195"/>
          </a:xfrm>
          <a:prstGeom prst="roundRect">
            <a:avLst>
              <a:gd name="adj" fmla="val 0"/>
            </a:avLst>
          </a:prstGeom>
          <a:noFill/>
          <a:ln w="254000" cap="flat" cmpd="sng" algn="ctr">
            <a:solidFill>
              <a:srgbClr val="F7C11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83820" tIns="41910" rIns="83820" bIns="41910" numCol="1" rtlCol="0" anchor="t" anchorCtr="0" compatLnSpc="1">
            <a:prstTxWarp prst="textNoShape">
              <a:avLst/>
            </a:prstTxWarp>
          </a:bodyPr>
          <a:lstStyle/>
          <a:p>
            <a:pPr defTabSz="838230"/>
            <a:r>
              <a:rPr lang="en-US" sz="2200" dirty="0"/>
              <a:t> </a:t>
            </a:r>
          </a:p>
        </p:txBody>
      </p:sp>
      <p:sp>
        <p:nvSpPr>
          <p:cNvPr id="140" name="Rectangle 1">
            <a:extLst>
              <a:ext uri="{FF2B5EF4-FFF2-40B4-BE49-F238E27FC236}">
                <a16:creationId xmlns:a16="http://schemas.microsoft.com/office/drawing/2014/main" id="{F45675E4-F2D1-784F-860C-4A487F46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1047" y="13183849"/>
            <a:ext cx="8756350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pPr defTabSz="838230"/>
            <a:r>
              <a:rPr lang="en-US" altLang="en-US" sz="3300" b="1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Figure 1.</a:t>
            </a:r>
            <a:r>
              <a:rPr lang="en-US" altLang="en-US" sz="3300" i="1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Implementation Schematic</a:t>
            </a:r>
            <a:endParaRPr lang="en-US" altLang="en-US" sz="3300" dirty="0">
              <a:effectLst/>
              <a:latin typeface="+mj-lt"/>
            </a:endParaRPr>
          </a:p>
        </p:txBody>
      </p:sp>
      <p:sp>
        <p:nvSpPr>
          <p:cNvPr id="2194" name="Text Box 146"/>
          <p:cNvSpPr txBox="1">
            <a:spLocks noChangeArrowheads="1"/>
          </p:cNvSpPr>
          <p:nvPr/>
        </p:nvSpPr>
        <p:spPr bwMode="auto">
          <a:xfrm>
            <a:off x="744562" y="495786"/>
            <a:ext cx="36147375" cy="282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FFBF0B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6073" tIns="83820" rIns="56073" bIns="83820">
            <a:spAutoFit/>
          </a:bodyPr>
          <a:lstStyle>
            <a:lvl1pPr defTabSz="612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06388" defTabSz="612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12775" defTabSz="612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915988" defTabSz="612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222375" defTabSz="612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679575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136775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593975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051175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55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Feasibility of Using Machine Learning to Assess Patient Suitability for Surgery at an Ambulatory Surgical Center</a:t>
            </a:r>
          </a:p>
          <a:p>
            <a:pPr algn="ctr"/>
            <a:endParaRPr lang="en-US" sz="1833" dirty="0">
              <a:solidFill>
                <a:srgbClr val="FFFFFF"/>
              </a:solidFill>
              <a:effectLst/>
              <a:latin typeface="Calibri"/>
              <a:cs typeface="Calibri"/>
            </a:endParaRPr>
          </a:p>
          <a:p>
            <a:pPr algn="ctr"/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James Henderson, PhD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1,2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, Timothy P. Hofer, MD MSc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1,2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, Anthony Cuttitta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1,2 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MPH, Bernard Jiang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MD, Wendy Benedict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1,2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BS, Nicholas Box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1,2 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BA, Jillian Etcubañez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PA-C,</a:t>
            </a:r>
          </a:p>
          <a:p>
            <a:pPr algn="ctr"/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Shawna Lorch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CHES, Gretchen Pagac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2  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MSN, RN, CNOR, Sapan Ambani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MD, Lesly Dossett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1,2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MD, MPH </a:t>
            </a:r>
          </a:p>
          <a:p>
            <a:pPr algn="ctr"/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Michigan Program on Value Enhancement, University of Michigan, Ann Arbor, MI; </a:t>
            </a:r>
            <a:r>
              <a:rPr lang="en-US" sz="3300" baseline="30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2</a:t>
            </a:r>
            <a:r>
              <a:rPr lang="en-US" sz="33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Michigan Medicine, Ann Arbor, MI</a:t>
            </a:r>
          </a:p>
        </p:txBody>
      </p:sp>
      <p:pic>
        <p:nvPicPr>
          <p:cNvPr id="2" name="Picture 1" descr="MPrOVE-graphic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108" y="210691"/>
            <a:ext cx="7568904" cy="3444871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 bwMode="auto">
          <a:xfrm>
            <a:off x="32004000" y="4163795"/>
            <a:ext cx="9921240" cy="25919965"/>
          </a:xfrm>
          <a:prstGeom prst="roundRect">
            <a:avLst>
              <a:gd name="adj" fmla="val 0"/>
            </a:avLst>
          </a:prstGeom>
          <a:noFill/>
          <a:ln w="254000" cap="flat" cmpd="sng" algn="ctr">
            <a:solidFill>
              <a:srgbClr val="F7C11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83820" tIns="41910" rIns="83820" bIns="41910" numCol="1" rtlCol="0" anchor="t" anchorCtr="0" compatLnSpc="1">
            <a:prstTxWarp prst="textNoShape">
              <a:avLst/>
            </a:prstTxWarp>
          </a:bodyPr>
          <a:lstStyle/>
          <a:p>
            <a:pPr defTabSz="838230"/>
            <a:r>
              <a:rPr lang="en-US" sz="2200" dirty="0"/>
              <a:t>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9984" y="22171187"/>
            <a:ext cx="867320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Conclusion</a:t>
            </a:r>
            <a:endParaRPr lang="en-US" sz="4400" dirty="0"/>
          </a:p>
          <a:p>
            <a:r>
              <a:rPr lang="en-US" sz="3300" dirty="0"/>
              <a:t>In this feasibility study of surgical oncology patients, our machine learning model eliminated 1/3 of manual clinical reviews and was not associated with increased adverse events. A larger study (in progress) is needed to establish benefit and non-inferiority for adverse events in a broader population.  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2254" y="7318992"/>
            <a:ext cx="92178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Research Question</a:t>
            </a:r>
            <a:endParaRPr lang="en-US" sz="4400" dirty="0"/>
          </a:p>
          <a:p>
            <a:r>
              <a:rPr lang="en-US" sz="3300" dirty="0"/>
              <a:t>Is it feasible to reduce manual clinical reviews for ASC suitability while providing non-inferior outcomes by stratifying patients using machine learning?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30834" y="4295571"/>
            <a:ext cx="9217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Background</a:t>
            </a:r>
          </a:p>
          <a:p>
            <a:r>
              <a:rPr lang="en-US" sz="3300" dirty="0">
                <a:effectLst>
                  <a:outerShdw dist="38100" sx="1000" sy="1000" algn="tl">
                    <a:srgbClr val="000000">
                      <a:alpha val="0"/>
                    </a:srgbClr>
                  </a:outerShdw>
                </a:effectLst>
              </a:rPr>
              <a:t>For appropriate patients, surgery at an ambulatory surgical center (ASC) rather than a hospital-based outpatient department (HOPD) is safe, cost effective, and associated with increase patient satisfaction. We </a:t>
            </a:r>
          </a:p>
          <a:p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013598AA-F486-2B47-AC5D-F5C28081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4" y="27342903"/>
            <a:ext cx="1944624" cy="1944624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24424" y="26494259"/>
            <a:ext cx="858635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Implication</a:t>
            </a:r>
          </a:p>
          <a:p>
            <a:pPr lvl="5"/>
            <a:r>
              <a:rPr lang="en-US" sz="3300" dirty="0"/>
              <a:t>Machine learning can effectively screen for patients suitable for surgery at an ambulatory surgical center and may be useful for reducing manual clinical reviews.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3408" y="10107672"/>
            <a:ext cx="91266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Population Studied</a:t>
            </a:r>
            <a:endParaRPr lang="en-US" sz="4400" dirty="0"/>
          </a:p>
          <a:p>
            <a:r>
              <a:rPr lang="en-US" sz="3300" dirty="0"/>
              <a:t>N = 985 Surgical Oncology patients requested for surgery January 26 – November 1, 2023, at two freestanding ASCs within an academic health system.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65313" y="13095028"/>
            <a:ext cx="8649647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Feasibility study using a difference-in-difference (DID) design.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Intervention: Surgical cases classified by model as “Schedule @ASC w/o Review” do not require clinical review prior to scheduling.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Intervention arm: 2 surgeons &amp;1 scheduler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Control arm: 3 surgeons &amp; 1 scheduler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Pre period: January 26-June 28, 2023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Post period: June 29-November 1, 2023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Statistical comparisons are average marginal effects from a DID regression design. 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49984" y="7382622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/>
          <p:nvPr/>
        </p:nvCxnSpPr>
        <p:spPr bwMode="auto">
          <a:xfrm>
            <a:off x="702933" y="10107672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" name="Straight Connector 151"/>
          <p:cNvCxnSpPr/>
          <p:nvPr/>
        </p:nvCxnSpPr>
        <p:spPr bwMode="auto">
          <a:xfrm>
            <a:off x="702933" y="13089773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Straight Connector 153"/>
          <p:cNvCxnSpPr/>
          <p:nvPr/>
        </p:nvCxnSpPr>
        <p:spPr bwMode="auto">
          <a:xfrm>
            <a:off x="713949" y="19450614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Straight Connector 154"/>
          <p:cNvCxnSpPr/>
          <p:nvPr/>
        </p:nvCxnSpPr>
        <p:spPr bwMode="auto">
          <a:xfrm>
            <a:off x="713949" y="22171187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" name="Straight Connector 155"/>
          <p:cNvCxnSpPr/>
          <p:nvPr/>
        </p:nvCxnSpPr>
        <p:spPr bwMode="auto">
          <a:xfrm>
            <a:off x="749984" y="26503043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8" name="Straight Connector 177"/>
          <p:cNvCxnSpPr/>
          <p:nvPr/>
        </p:nvCxnSpPr>
        <p:spPr bwMode="auto">
          <a:xfrm>
            <a:off x="32701112" y="10365131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99642"/>
              </p:ext>
            </p:extLst>
          </p:nvPr>
        </p:nvGraphicFramePr>
        <p:xfrm>
          <a:off x="32308800" y="5041033"/>
          <a:ext cx="9372601" cy="657352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366">
                  <a:extLst>
                    <a:ext uri="{9D8B030D-6E8A-4147-A177-3AD203B41FA5}">
                      <a16:colId xmlns:a16="http://schemas.microsoft.com/office/drawing/2014/main" val="396914821"/>
                    </a:ext>
                  </a:extLst>
                </a:gridCol>
                <a:gridCol w="1153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648">
                  <a:extLst>
                    <a:ext uri="{9D8B030D-6E8A-4147-A177-3AD203B41FA5}">
                      <a16:colId xmlns:a16="http://schemas.microsoft.com/office/drawing/2014/main" val="3169879392"/>
                    </a:ext>
                  </a:extLst>
                </a:gridCol>
                <a:gridCol w="2379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Measure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b">
                    <a:solidFill>
                      <a:srgbClr val="031C3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Intervention</a:t>
                      </a:r>
                    </a:p>
                  </a:txBody>
                  <a:tcPr marL="62865" marR="62865" marT="0" marB="0" anchor="b">
                    <a:solidFill>
                      <a:srgbClr val="031C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62865" marR="62865" marT="0" marB="0" anchor="b">
                    <a:solidFill>
                      <a:srgbClr val="031C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Difference in Differences</a:t>
                      </a:r>
                    </a:p>
                  </a:txBody>
                  <a:tcPr marL="62865" marR="62865" marT="0" marB="0" anchor="b">
                    <a:solidFill>
                      <a:srgbClr val="031C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Pre,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 (%)</a:t>
                      </a:r>
                    </a:p>
                  </a:txBody>
                  <a:tcPr marL="62865" marR="6286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Post,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 (%)</a:t>
                      </a:r>
                    </a:p>
                  </a:txBody>
                  <a:tcPr marL="62865" marR="6286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Pre,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 (%)</a:t>
                      </a:r>
                    </a:p>
                  </a:txBody>
                  <a:tcPr marL="62865" marR="6286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Post,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 (%)</a:t>
                      </a:r>
                    </a:p>
                  </a:txBody>
                  <a:tcPr marL="62865" marR="6286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(95% CI)</a:t>
                      </a:r>
                    </a:p>
                  </a:txBody>
                  <a:tcPr marL="62865" marR="6286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Total Cases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160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Scheduled w/o prior review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(2.2)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(70)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(2.5)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(4.2)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66.1%</a:t>
                      </a:r>
                    </a:p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(55.2-76.9%)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Scheduled Cases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(100)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0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Days until scheduled, mean (SD)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(4.0)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(2.8)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4.3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(4.4)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(5.4)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-2.9</a:t>
                      </a:r>
                    </a:p>
                    <a:p>
                      <a:pPr marL="0" marR="0" algn="ctr" defTabSz="4572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(-4.5 to -1.3)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64372"/>
                  </a:ext>
                </a:extLst>
              </a:tr>
              <a:tr h="506327">
                <a:tc>
                  <a:txBody>
                    <a:bodyPr/>
                    <a:lstStyle/>
                    <a:p>
                      <a:pPr marL="0" marR="0" algn="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7-day cancellations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(0.0)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(1.75)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(2.2)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(6.8)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-2.8%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(-9.9 to -4.3%)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3044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algn="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Rescheduled to HOPD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(1.5)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(3.5)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(2.2)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(4.1)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0.4%</a:t>
                      </a:r>
                    </a:p>
                    <a:p>
                      <a:pPr marL="0" marR="0" algn="ctr" defTabSz="419115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(-7.0 to 7.8%)</a:t>
                      </a:r>
                    </a:p>
                  </a:txBody>
                  <a:tcPr marL="62865" marR="62865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7255"/>
                  </a:ext>
                </a:extLst>
              </a:tr>
            </a:tbl>
          </a:graphicData>
        </a:graphic>
      </p:graphicFrame>
      <p:sp>
        <p:nvSpPr>
          <p:cNvPr id="185" name="Rectangle 184">
            <a:extLst>
              <a:ext uri="{FF2B5EF4-FFF2-40B4-BE49-F238E27FC236}">
                <a16:creationId xmlns:a16="http://schemas.microsoft.com/office/drawing/2014/main" id="{F45675E4-F2D1-784F-860C-4A487F46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9369" y="4372067"/>
            <a:ext cx="8414407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pPr defTabSz="838230"/>
            <a:r>
              <a:rPr lang="en-US" altLang="en-US" sz="3300" b="1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Table 1.</a:t>
            </a:r>
            <a:r>
              <a:rPr lang="en-US" altLang="en-US" sz="3300" i="1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Results. </a:t>
            </a:r>
            <a:endParaRPr lang="en-US" altLang="en-US" sz="3300" dirty="0">
              <a:effectLst/>
              <a:latin typeface="+mj-lt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45675E4-F2D1-784F-860C-4A487F46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9369" y="11596004"/>
            <a:ext cx="8552262" cy="12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pPr defTabSz="838230"/>
            <a:r>
              <a:rPr lang="en-US" altLang="en-US" sz="2567" dirty="0">
                <a:effectLst/>
                <a:latin typeface="+mj-lt"/>
              </a:rPr>
              <a:t>CI = Confidence Interval, DID = Difference in Differences, HOPD = Hospital Based Outpatient Department, SD = Standard Deviation</a:t>
            </a:r>
          </a:p>
        </p:txBody>
      </p:sp>
      <p:cxnSp>
        <p:nvCxnSpPr>
          <p:cNvPr id="192" name="Straight Connector 191"/>
          <p:cNvCxnSpPr/>
          <p:nvPr/>
        </p:nvCxnSpPr>
        <p:spPr bwMode="auto">
          <a:xfrm>
            <a:off x="32524803" y="12988526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" name="Straight Connector 193"/>
          <p:cNvCxnSpPr/>
          <p:nvPr/>
        </p:nvCxnSpPr>
        <p:spPr bwMode="auto">
          <a:xfrm>
            <a:off x="32666206" y="22707600"/>
            <a:ext cx="859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5C240-18F6-2641-BD47-11D608017B08}"/>
              </a:ext>
            </a:extLst>
          </p:cNvPr>
          <p:cNvSpPr txBox="1"/>
          <p:nvPr/>
        </p:nvSpPr>
        <p:spPr>
          <a:xfrm>
            <a:off x="32222406" y="28232864"/>
            <a:ext cx="10474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CCC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https://jbhender.github.io/research/hsr/</a:t>
            </a:r>
          </a:p>
          <a:p>
            <a:r>
              <a:rPr lang="en-US" sz="4400" dirty="0">
                <a:solidFill>
                  <a:srgbClr val="CCCC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Academy_Health_2024.</a:t>
            </a:r>
            <a:r>
              <a:rPr lang="en-US" sz="4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C075D-A387-F847-BE45-B8BD6C28A81F}"/>
              </a:ext>
            </a:extLst>
          </p:cNvPr>
          <p:cNvCxnSpPr>
            <a:cxnSpLocks/>
          </p:cNvCxnSpPr>
          <p:nvPr/>
        </p:nvCxnSpPr>
        <p:spPr bwMode="auto">
          <a:xfrm>
            <a:off x="0" y="4114800"/>
            <a:ext cx="42062400" cy="0"/>
          </a:xfrm>
          <a:prstGeom prst="line">
            <a:avLst/>
          </a:prstGeom>
          <a:solidFill>
            <a:schemeClr val="accent1"/>
          </a:solidFill>
          <a:ln w="152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645B2C-D0DA-B442-949A-66478E92BEA6}"/>
              </a:ext>
            </a:extLst>
          </p:cNvPr>
          <p:cNvCxnSpPr/>
          <p:nvPr/>
        </p:nvCxnSpPr>
        <p:spPr bwMode="auto">
          <a:xfrm>
            <a:off x="0" y="4170899"/>
            <a:ext cx="41925240" cy="0"/>
          </a:xfrm>
          <a:prstGeom prst="line">
            <a:avLst/>
          </a:prstGeom>
          <a:solidFill>
            <a:schemeClr val="accent1"/>
          </a:solidFill>
          <a:ln w="152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 descr="A diagram of a surgical site optimization model&#10;&#10;Description automatically generated">
            <a:extLst>
              <a:ext uri="{FF2B5EF4-FFF2-40B4-BE49-F238E27FC236}">
                <a16:creationId xmlns:a16="http://schemas.microsoft.com/office/drawing/2014/main" id="{D1C270B5-C122-FD82-82FA-F09EFFFDD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0284" y="10107672"/>
            <a:ext cx="21132800" cy="1188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57F696-8D98-3D04-C8F7-18A17A81553A}"/>
              </a:ext>
            </a:extLst>
          </p:cNvPr>
          <p:cNvSpPr txBox="1"/>
          <p:nvPr/>
        </p:nvSpPr>
        <p:spPr>
          <a:xfrm>
            <a:off x="576444" y="19366622"/>
            <a:ext cx="91266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Machine Learning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Predicts two outcomes: (1) Outcome of initial clinical review (order logit) and (2) Location (ASC vs HOPD) of completed surgery (logit).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Random effects for surgical procedure.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AA831-45AA-1668-B4DD-BEF8928CE89A}"/>
              </a:ext>
            </a:extLst>
          </p:cNvPr>
          <p:cNvSpPr txBox="1"/>
          <p:nvPr/>
        </p:nvSpPr>
        <p:spPr>
          <a:xfrm>
            <a:off x="34360688" y="14289306"/>
            <a:ext cx="7244512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Surgical team submits a case </a:t>
            </a:r>
            <a:r>
              <a:rPr lang="en-US" sz="2400" b="1" dirty="0">
                <a:solidFill>
                  <a:prstClr val="black"/>
                </a:solidFill>
                <a:effectLst/>
                <a:latin typeface="Calibri"/>
              </a:rPr>
              <a:t>r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equest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an ASC 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6E1F9D-9F0C-CD2D-0AFB-B5E3FDA9DD3A}"/>
              </a:ext>
            </a:extLst>
          </p:cNvPr>
          <p:cNvSpPr txBox="1"/>
          <p:nvPr/>
        </p:nvSpPr>
        <p:spPr>
          <a:xfrm>
            <a:off x="32112678" y="14446326"/>
            <a:ext cx="1889760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3DBDB-A52B-72A0-90BB-CD1EF8A7DFD8}"/>
              </a:ext>
            </a:extLst>
          </p:cNvPr>
          <p:cNvSpPr txBox="1"/>
          <p:nvPr/>
        </p:nvSpPr>
        <p:spPr>
          <a:xfrm>
            <a:off x="32159154" y="18344169"/>
            <a:ext cx="2273414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ASC REVIEW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PREOP CLINIC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28545-5A8A-0CB9-BB92-C851878137F8}"/>
              </a:ext>
            </a:extLst>
          </p:cNvPr>
          <p:cNvSpPr txBox="1"/>
          <p:nvPr/>
        </p:nvSpPr>
        <p:spPr>
          <a:xfrm>
            <a:off x="32087278" y="16280001"/>
            <a:ext cx="2273410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MPrOVE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7CFF4-07A2-8728-FBD1-DB1E3B2B3CF6}"/>
              </a:ext>
            </a:extLst>
          </p:cNvPr>
          <p:cNvSpPr txBox="1"/>
          <p:nvPr/>
        </p:nvSpPr>
        <p:spPr>
          <a:xfrm>
            <a:off x="32257476" y="20775197"/>
            <a:ext cx="188976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CBEF6-DB91-91DC-6D3F-2D89D75C2703}"/>
              </a:ext>
            </a:extLst>
          </p:cNvPr>
          <p:cNvSpPr txBox="1"/>
          <p:nvPr/>
        </p:nvSpPr>
        <p:spPr>
          <a:xfrm>
            <a:off x="38633399" y="20518102"/>
            <a:ext cx="2971800" cy="18146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ASC Review is complete, patient is scheduled for surgery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2CE23D-A650-0F48-F1AA-B6C8A14378D5}"/>
              </a:ext>
            </a:extLst>
          </p:cNvPr>
          <p:cNvGrpSpPr/>
          <p:nvPr/>
        </p:nvGrpSpPr>
        <p:grpSpPr>
          <a:xfrm>
            <a:off x="34360688" y="15867108"/>
            <a:ext cx="7244512" cy="1858158"/>
            <a:chOff x="1265" y="299822"/>
            <a:chExt cx="1924508" cy="1129549"/>
          </a:xfrm>
          <a:solidFill>
            <a:schemeClr val="bg1">
              <a:lumMod val="8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3747EB-B6F3-AB4C-307E-F8710791CB88}"/>
                </a:ext>
              </a:extLst>
            </p:cNvPr>
            <p:cNvSpPr/>
            <p:nvPr/>
          </p:nvSpPr>
          <p:spPr>
            <a:xfrm>
              <a:off x="1265" y="299822"/>
              <a:ext cx="1480391" cy="640078"/>
            </a:xfrm>
            <a:prstGeom prst="rect">
              <a:avLst/>
            </a:prstGeom>
            <a:grpFill/>
            <a:ln w="63500">
              <a:solidFill>
                <a:srgbClr val="00274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BD09F6-0EC0-883C-FE59-F34A86A3DA11}"/>
                </a:ext>
              </a:extLst>
            </p:cNvPr>
            <p:cNvSpPr txBox="1"/>
            <p:nvPr/>
          </p:nvSpPr>
          <p:spPr>
            <a:xfrm>
              <a:off x="1265" y="299822"/>
              <a:ext cx="1924508" cy="1129549"/>
            </a:xfrm>
            <a:prstGeom prst="rect">
              <a:avLst/>
            </a:prstGeom>
            <a:solidFill>
              <a:srgbClr val="00274C"/>
            </a:solidFill>
            <a:ln w="63500">
              <a:solidFill>
                <a:srgbClr val="FFD30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Categorizes Case as </a:t>
              </a:r>
            </a:p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“Schedule @ASC w/o Review” </a:t>
              </a:r>
            </a:p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 </a:t>
              </a:r>
            </a:p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“Review Required”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02F4D0D-6172-53CE-0EB4-B20CCC58FDF8}"/>
              </a:ext>
            </a:extLst>
          </p:cNvPr>
          <p:cNvSpPr txBox="1"/>
          <p:nvPr/>
        </p:nvSpPr>
        <p:spPr>
          <a:xfrm>
            <a:off x="37787364" y="18232184"/>
            <a:ext cx="3817835" cy="17893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“Review Required”</a:t>
            </a:r>
            <a:endParaRPr lang="en-US" sz="2400" dirty="0"/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or Control Group </a:t>
            </a:r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ASC Review Determines ASC Suitability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3CD40-2695-67AA-61F3-1502E05C8020}"/>
              </a:ext>
            </a:extLst>
          </p:cNvPr>
          <p:cNvSpPr txBox="1"/>
          <p:nvPr/>
        </p:nvSpPr>
        <p:spPr>
          <a:xfrm>
            <a:off x="34504995" y="20642062"/>
            <a:ext cx="3970335" cy="18222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“Schedule @ASC w/o Review”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Intervention Arm</a:t>
            </a:r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Patient is scheduled for surgery without review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61C363-4D96-6B5A-077B-B3873BE7E0AE}"/>
              </a:ext>
            </a:extLst>
          </p:cNvPr>
          <p:cNvCxnSpPr>
            <a:stCxn id="21" idx="2"/>
            <a:endCxn id="31" idx="0"/>
          </p:cNvCxnSpPr>
          <p:nvPr/>
        </p:nvCxnSpPr>
        <p:spPr bwMode="auto">
          <a:xfrm>
            <a:off x="37982944" y="15386586"/>
            <a:ext cx="0" cy="48052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C0A3FE-52DE-24CA-7FB7-CB17B073CDBF}"/>
              </a:ext>
            </a:extLst>
          </p:cNvPr>
          <p:cNvCxnSpPr/>
          <p:nvPr/>
        </p:nvCxnSpPr>
        <p:spPr bwMode="auto">
          <a:xfrm>
            <a:off x="39696281" y="17751662"/>
            <a:ext cx="0" cy="48052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D7DF87-8A22-E1E0-96FB-2C5B41FCA078}"/>
              </a:ext>
            </a:extLst>
          </p:cNvPr>
          <p:cNvCxnSpPr/>
          <p:nvPr/>
        </p:nvCxnSpPr>
        <p:spPr bwMode="auto">
          <a:xfrm>
            <a:off x="40111189" y="20037580"/>
            <a:ext cx="0" cy="48052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E45810-79C7-CCE7-2BF3-2599D509FE30}"/>
              </a:ext>
            </a:extLst>
          </p:cNvPr>
          <p:cNvCxnSpPr>
            <a:cxnSpLocks/>
          </p:cNvCxnSpPr>
          <p:nvPr/>
        </p:nvCxnSpPr>
        <p:spPr bwMode="auto">
          <a:xfrm>
            <a:off x="36398579" y="17751662"/>
            <a:ext cx="0" cy="27664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Picture 4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F905CC6-A8AF-E1CB-ED06-390BAB104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4471" y="23066486"/>
            <a:ext cx="3813048" cy="4941710"/>
          </a:xfrm>
          <a:prstGeom prst="rect">
            <a:avLst/>
          </a:prstGeom>
        </p:spPr>
      </p:pic>
      <p:pic>
        <p:nvPicPr>
          <p:cNvPr id="50" name="Picture 49" descr="A black background with white text and light bulb with gears&#10;&#10;Description automatically generated">
            <a:extLst>
              <a:ext uri="{FF2B5EF4-FFF2-40B4-BE49-F238E27FC236}">
                <a16:creationId xmlns:a16="http://schemas.microsoft.com/office/drawing/2014/main" id="{06100FEC-0A1B-FFA9-12FD-3ECA0E0DFC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r="51190" b="56591"/>
          <a:stretch/>
        </p:blipFill>
        <p:spPr>
          <a:xfrm>
            <a:off x="303934" y="2061719"/>
            <a:ext cx="3436963" cy="18234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11391F7-768F-F1B6-074D-C3FC7F89CF5D}"/>
              </a:ext>
            </a:extLst>
          </p:cNvPr>
          <p:cNvSpPr txBox="1"/>
          <p:nvPr/>
        </p:nvSpPr>
        <p:spPr>
          <a:xfrm>
            <a:off x="36717066" y="23364791"/>
            <a:ext cx="482862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Acknowledgements</a:t>
            </a:r>
          </a:p>
          <a:p>
            <a:r>
              <a:rPr lang="en-US" sz="3300" dirty="0"/>
              <a:t>This quality improvement project was carried out by </a:t>
            </a:r>
            <a:r>
              <a:rPr lang="en-US" sz="3300" dirty="0" err="1"/>
              <a:t>MPrOVE</a:t>
            </a:r>
            <a:r>
              <a:rPr lang="en-US" sz="3300" dirty="0"/>
              <a:t> in cooperation with clinical partners at Michigan Medicine. The authors have no conflicts of interest to disclose.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endreson_ASC_ARM2024" id="{3CED62B8-88E1-6E4C-B19B-D7C3170B8E05}" vid="{F1C5CC99-310F-764E-A9D7-5B3B4E2F6B6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5046</TotalTime>
  <Words>784</Words>
  <Application>Microsoft Macintosh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 poster template</dc:title>
  <dc:creator>Jay Buckley</dc:creator>
  <dc:description>Call if we can help   800-590-7850_x000d_
_x000d_
(c) Copyright MegaPrint 2001</dc:description>
  <cp:lastModifiedBy>Henderson, James</cp:lastModifiedBy>
  <cp:revision>196</cp:revision>
  <cp:lastPrinted>2019-05-28T18:44:23Z</cp:lastPrinted>
  <dcterms:created xsi:type="dcterms:W3CDTF">2000-02-09T15:01:13Z</dcterms:created>
  <dcterms:modified xsi:type="dcterms:W3CDTF">2024-06-28T19:53:38Z</dcterms:modified>
</cp:coreProperties>
</file>