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65" r:id="rId4"/>
    <p:sldId id="284" r:id="rId5"/>
    <p:sldId id="285" r:id="rId6"/>
    <p:sldId id="286" r:id="rId7"/>
    <p:sldId id="287" r:id="rId8"/>
    <p:sldId id="289" r:id="rId9"/>
    <p:sldId id="288" r:id="rId10"/>
    <p:sldId id="295" r:id="rId11"/>
    <p:sldId id="292" r:id="rId12"/>
    <p:sldId id="291" r:id="rId13"/>
    <p:sldId id="296" r:id="rId14"/>
    <p:sldId id="297" r:id="rId15"/>
    <p:sldId id="298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2" r:id="rId25"/>
    <p:sldId id="313" r:id="rId26"/>
    <p:sldId id="315" r:id="rId27"/>
    <p:sldId id="316" r:id="rId28"/>
    <p:sldId id="317" r:id="rId29"/>
    <p:sldId id="318" r:id="rId30"/>
    <p:sldId id="328" r:id="rId31"/>
    <p:sldId id="319" r:id="rId32"/>
    <p:sldId id="320" r:id="rId33"/>
    <p:sldId id="321" r:id="rId34"/>
    <p:sldId id="323" r:id="rId35"/>
    <p:sldId id="324" r:id="rId36"/>
    <p:sldId id="326" r:id="rId37"/>
    <p:sldId id="327" r:id="rId38"/>
    <p:sldId id="300" r:id="rId39"/>
    <p:sldId id="301" r:id="rId40"/>
    <p:sldId id="26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F59B-9EBD-4BCA-BDCF-266182C50F1D}" type="datetimeFigureOut">
              <a:rPr lang="en-US" smtClean="0"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63BE-EB85-4448-87C6-45A110F4F8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8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F59B-9EBD-4BCA-BDCF-266182C50F1D}" type="datetimeFigureOut">
              <a:rPr lang="en-US" smtClean="0"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63BE-EB85-4448-87C6-45A110F4F8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6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F59B-9EBD-4BCA-BDCF-266182C50F1D}" type="datetimeFigureOut">
              <a:rPr lang="en-US" smtClean="0"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63BE-EB85-4448-87C6-45A110F4F8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1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F59B-9EBD-4BCA-BDCF-266182C50F1D}" type="datetimeFigureOut">
              <a:rPr lang="en-US" smtClean="0"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63BE-EB85-4448-87C6-45A110F4F8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8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F59B-9EBD-4BCA-BDCF-266182C50F1D}" type="datetimeFigureOut">
              <a:rPr lang="en-US" smtClean="0"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63BE-EB85-4448-87C6-45A110F4F8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6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F59B-9EBD-4BCA-BDCF-266182C50F1D}" type="datetimeFigureOut">
              <a:rPr lang="en-US" smtClean="0"/>
              <a:t>3/22/2014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63BE-EB85-4448-87C6-45A110F4F8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8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F59B-9EBD-4BCA-BDCF-266182C50F1D}" type="datetimeFigureOut">
              <a:rPr lang="en-US" smtClean="0"/>
              <a:t>3/22/2014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63BE-EB85-4448-87C6-45A110F4F8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6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F59B-9EBD-4BCA-BDCF-266182C50F1D}" type="datetimeFigureOut">
              <a:rPr lang="en-US" smtClean="0"/>
              <a:t>3/22/2014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63BE-EB85-4448-87C6-45A110F4F8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4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F59B-9EBD-4BCA-BDCF-266182C50F1D}" type="datetimeFigureOut">
              <a:rPr lang="en-US" smtClean="0"/>
              <a:t>3/22/2014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63BE-EB85-4448-87C6-45A110F4F8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2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F59B-9EBD-4BCA-BDCF-266182C50F1D}" type="datetimeFigureOut">
              <a:rPr lang="en-US" smtClean="0"/>
              <a:t>3/22/2014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63BE-EB85-4448-87C6-45A110F4F8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87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F59B-9EBD-4BCA-BDCF-266182C50F1D}" type="datetimeFigureOut">
              <a:rPr lang="en-US" smtClean="0"/>
              <a:t>3/22/2014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63BE-EB85-4448-87C6-45A110F4F8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1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3F59B-9EBD-4BCA-BDCF-266182C50F1D}" type="datetimeFigureOut">
              <a:rPr lang="en-US" smtClean="0"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A63BE-EB85-4448-87C6-45A110F4F8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3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research.microsoft.com/en-us/um/people/zhang/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://vision.ai.illinois.edu/ahuja.html" TargetMode="External"/><Relationship Id="rId2" Type="http://schemas.openxmlformats.org/officeDocument/2006/relationships/hyperlink" Target="http://research.microsoft.com/en-u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esearch.microsoft.com/en-us/um/people/zliu/" TargetMode="External"/><Relationship Id="rId11" Type="http://schemas.openxmlformats.org/officeDocument/2006/relationships/image" Target="../media/image3.gif"/><Relationship Id="rId5" Type="http://schemas.openxmlformats.org/officeDocument/2006/relationships/hyperlink" Target="http://research.microsoft.com/en-us/people/qincai/" TargetMode="External"/><Relationship Id="rId10" Type="http://schemas.openxmlformats.org/officeDocument/2006/relationships/hyperlink" Target="http://illinois.edu/" TargetMode="External"/><Relationship Id="rId4" Type="http://schemas.openxmlformats.org/officeDocument/2006/relationships/hyperlink" Target="http://www.jiabinhuang.com/" TargetMode="Externa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iabinhuang.com/" TargetMode="External"/><Relationship Id="rId13" Type="http://schemas.openxmlformats.org/officeDocument/2006/relationships/image" Target="../media/image49.png"/><Relationship Id="rId3" Type="http://schemas.openxmlformats.org/officeDocument/2006/relationships/image" Target="../media/image1.jpeg"/><Relationship Id="rId7" Type="http://schemas.openxmlformats.org/officeDocument/2006/relationships/image" Target="../media/image48.png"/><Relationship Id="rId12" Type="http://schemas.openxmlformats.org/officeDocument/2006/relationships/hyperlink" Target="mailto:Zsbkang@microsoft.com" TargetMode="External"/><Relationship Id="rId17" Type="http://schemas.openxmlformats.org/officeDocument/2006/relationships/image" Target="../media/image51.png"/><Relationship Id="rId2" Type="http://schemas.openxmlformats.org/officeDocument/2006/relationships/hyperlink" Target="http://research.microsoft.com/en-us/" TargetMode="External"/><Relationship Id="rId16" Type="http://schemas.openxmlformats.org/officeDocument/2006/relationships/hyperlink" Target="mailto:zliu@microsoft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eg"/><Relationship Id="rId11" Type="http://schemas.openxmlformats.org/officeDocument/2006/relationships/hyperlink" Target="mailto:n-ahuj@Illinois.edu" TargetMode="External"/><Relationship Id="rId5" Type="http://schemas.openxmlformats.org/officeDocument/2006/relationships/image" Target="../media/image3.gif"/><Relationship Id="rId15" Type="http://schemas.openxmlformats.org/officeDocument/2006/relationships/image" Target="../media/image50.jpg"/><Relationship Id="rId10" Type="http://schemas.openxmlformats.org/officeDocument/2006/relationships/hyperlink" Target="http://vision.ai.uiuc.edu/ahuja.html" TargetMode="External"/><Relationship Id="rId4" Type="http://schemas.openxmlformats.org/officeDocument/2006/relationships/hyperlink" Target="http://illinois.edu/" TargetMode="External"/><Relationship Id="rId9" Type="http://schemas.openxmlformats.org/officeDocument/2006/relationships/hyperlink" Target="mailto:jbhuang1@Illinois.edu" TargetMode="External"/><Relationship Id="rId14" Type="http://schemas.openxmlformats.org/officeDocument/2006/relationships/hyperlink" Target="mailto:qincai@microsoft.co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jeyaganesh.in/blog/wp-content/uploads/2011/07/microsoft_research_logo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62984"/>
            <a:ext cx="4114800" cy="270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200" y="939483"/>
            <a:ext cx="11531600" cy="2387600"/>
          </a:xfrm>
        </p:spPr>
        <p:txBody>
          <a:bodyPr>
            <a:normAutofit/>
          </a:bodyPr>
          <a:lstStyle/>
          <a:p>
            <a:r>
              <a:rPr lang="en-US" altLang="zh-TW" sz="5400" dirty="0" smtClean="0"/>
              <a:t>Toward Accurate and Robust Cross-Ratio based Gaze Trackers Through </a:t>
            </a:r>
            <a:br>
              <a:rPr lang="en-US" altLang="zh-TW" sz="5400" dirty="0" smtClean="0"/>
            </a:br>
            <a:r>
              <a:rPr lang="en-US" altLang="zh-TW" sz="5400" dirty="0" smtClean="0"/>
              <a:t>Learning from Simulation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96640"/>
            <a:ext cx="9144000" cy="2717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hlinkClick r:id="rId4"/>
              </a:rPr>
              <a:t>Jia-Bin Huang</a:t>
            </a:r>
            <a:r>
              <a:rPr lang="en-US" sz="3200" baseline="30000" dirty="0" smtClean="0"/>
              <a:t>1</a:t>
            </a:r>
            <a:r>
              <a:rPr lang="en-US" sz="3200" dirty="0" smtClean="0"/>
              <a:t>, </a:t>
            </a:r>
            <a:r>
              <a:rPr lang="en-US" sz="3200" dirty="0" smtClean="0">
                <a:hlinkClick r:id="rId5"/>
              </a:rPr>
              <a:t>Qin Cai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, </a:t>
            </a:r>
            <a:r>
              <a:rPr lang="en-US" sz="3200" dirty="0" smtClean="0">
                <a:hlinkClick r:id="rId6"/>
              </a:rPr>
              <a:t>Zicheng Liu</a:t>
            </a:r>
            <a:r>
              <a:rPr lang="en-US" sz="3200" baseline="30000" dirty="0"/>
              <a:t>2</a:t>
            </a:r>
            <a:r>
              <a:rPr lang="en-US" sz="3200" dirty="0" smtClean="0"/>
              <a:t>, </a:t>
            </a:r>
          </a:p>
          <a:p>
            <a:r>
              <a:rPr lang="en-US" sz="3200" dirty="0" smtClean="0">
                <a:hlinkClick r:id="rId7"/>
              </a:rPr>
              <a:t>Narendra Ahuja</a:t>
            </a:r>
            <a:r>
              <a:rPr lang="en-US" sz="3200" baseline="30000" dirty="0"/>
              <a:t>1</a:t>
            </a:r>
            <a:r>
              <a:rPr lang="en-US" sz="3200" dirty="0" smtClean="0"/>
              <a:t>, and </a:t>
            </a:r>
            <a:r>
              <a:rPr lang="en-US" sz="3200" dirty="0" smtClean="0">
                <a:hlinkClick r:id="rId8"/>
              </a:rPr>
              <a:t>Zhengyou Zhang</a:t>
            </a:r>
            <a:r>
              <a:rPr lang="en-US" sz="3200" baseline="30000" dirty="0" smtClean="0"/>
              <a:t>2</a:t>
            </a:r>
          </a:p>
          <a:p>
            <a:endParaRPr lang="en-US" sz="3200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90356" y="5632019"/>
            <a:ext cx="1411288" cy="1125987"/>
          </a:xfrm>
          <a:prstGeom prst="rect">
            <a:avLst/>
          </a:prstGeom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15" y="5815818"/>
            <a:ext cx="4572000" cy="75838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548059" y="5158550"/>
            <a:ext cx="3754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aseline="30000" dirty="0" smtClean="0"/>
              <a:t>2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330200" y="5247298"/>
            <a:ext cx="3754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aseline="30000" dirty="0" smtClean="0"/>
              <a:t>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893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Accuracy for Stationary 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689501" y="1505851"/>
            <a:ext cx="0" cy="48060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534351" y="5488138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914380" y="5527376"/>
            <a:ext cx="1044911" cy="2644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34351" y="4593357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534351" y="3703424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534351" y="2808643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724304" y="5832107"/>
            <a:ext cx="2518256" cy="3527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CR [Yoo-2002]</a:t>
            </a:r>
            <a:endParaRPr lang="en-US" sz="20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722381" y="4960992"/>
            <a:ext cx="2682740" cy="39220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CR-Multi 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[Yoo-2005]</a:t>
            </a:r>
            <a:endParaRPr lang="en-US" sz="20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722380" y="3159428"/>
            <a:ext cx="2682740" cy="28127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CR-HOM [Kang-2007]</a:t>
            </a:r>
            <a:endParaRPr lang="en-US" sz="20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34351" y="1965745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2705800" y="2343232"/>
            <a:ext cx="3146360" cy="33047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CR-HOM</a:t>
            </a:r>
            <a:r>
              <a:rPr lang="en-US" sz="2000" baseline="-25000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[Hansen-2010]</a:t>
            </a:r>
            <a:endParaRPr lang="en-US" sz="20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518263" y="5652736"/>
            <a:ext cx="342475" cy="0"/>
          </a:xfrm>
          <a:prstGeom prst="line">
            <a:avLst/>
          </a:pr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18263" y="4786462"/>
            <a:ext cx="342475" cy="0"/>
          </a:xfrm>
          <a:prstGeom prst="line">
            <a:avLst/>
          </a:pr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18263" y="3888104"/>
            <a:ext cx="342475" cy="0"/>
          </a:xfrm>
          <a:prstGeom prst="line">
            <a:avLst/>
          </a:pr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18263" y="2949641"/>
            <a:ext cx="342475" cy="0"/>
          </a:xfrm>
          <a:prstGeom prst="line">
            <a:avLst/>
          </a:pr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18263" y="2131494"/>
            <a:ext cx="342475" cy="0"/>
          </a:xfrm>
          <a:prstGeom prst="line">
            <a:avLst/>
          </a:pr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2722380" y="4066211"/>
            <a:ext cx="2854891" cy="33183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CR-DV [Coutinho</a:t>
            </a:r>
            <a:r>
              <a:rPr lang="en-US" sz="20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-2006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]</a:t>
            </a:r>
            <a:endParaRPr lang="en-US" sz="20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518263" y="6311900"/>
            <a:ext cx="342475" cy="0"/>
          </a:xfrm>
          <a:prstGeom prst="line">
            <a:avLst/>
          </a:pr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5942254" y="5769758"/>
            <a:ext cx="2243199" cy="47467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No correction</a:t>
            </a:r>
            <a:endParaRPr lang="en-US" sz="24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5942254" y="4872989"/>
            <a:ext cx="2414196" cy="5302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Scale correction</a:t>
            </a:r>
            <a:endParaRPr lang="en-US" sz="24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5942254" y="3986581"/>
            <a:ext cx="4842286" cy="49218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Scale and translation 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correction</a:t>
            </a:r>
            <a:endParaRPr lang="en-US" sz="24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5942254" y="3083317"/>
            <a:ext cx="3252379" cy="4334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Homography correction</a:t>
            </a:r>
            <a:endParaRPr lang="en-US" sz="24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5942254" y="1948016"/>
            <a:ext cx="3252379" cy="67714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Homography correction + Residual interpolation</a:t>
            </a:r>
            <a:endParaRPr lang="en-US" sz="24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92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28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Robustness for Head Movements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229360" y="5985760"/>
            <a:ext cx="101244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94161" y="1835537"/>
            <a:ext cx="2338132" cy="46234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No adaptation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63227" y="5825206"/>
            <a:ext cx="0" cy="346477"/>
          </a:xfrm>
          <a:prstGeom prst="line">
            <a:avLst/>
          </a:pr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870170" y="5812520"/>
            <a:ext cx="0" cy="346477"/>
          </a:xfrm>
          <a:prstGeom prst="line">
            <a:avLst/>
          </a:pr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256409" y="1835537"/>
            <a:ext cx="3220941" cy="108614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Adapt to eye </a:t>
            </a:r>
            <a:r>
              <a:rPr lang="en-US" sz="28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US" sz="28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depth variations</a:t>
            </a:r>
            <a:endParaRPr lang="en-US" sz="2800" dirty="0" smtClean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412991" y="5812521"/>
            <a:ext cx="0" cy="346477"/>
          </a:xfrm>
          <a:prstGeom prst="line">
            <a:avLst/>
          </a:pr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7688080" y="1837842"/>
            <a:ext cx="4127778" cy="24014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Adapt to eye movements</a:t>
            </a:r>
            <a:br>
              <a:rPr lang="en-US" sz="28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US" sz="28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Assumptions </a:t>
            </a:r>
            <a:br>
              <a:rPr lang="en-US" sz="28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US" sz="28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1) weak perspective</a:t>
            </a:r>
            <a:br>
              <a:rPr lang="en-US" sz="28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US" sz="28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2) fixed eye parameters.</a:t>
            </a:r>
            <a:endParaRPr lang="en-US" sz="28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055819" y="4954941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398719" y="4997445"/>
            <a:ext cx="2518256" cy="3527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CR [Yoo-2002]</a:t>
            </a:r>
            <a:endParaRPr lang="en-US" sz="24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695430" y="4954941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6196462" y="4961948"/>
            <a:ext cx="2415358" cy="72752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CR-DD [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Coutinho</a:t>
            </a:r>
            <a:r>
              <a:rPr lang="en-US" sz="20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and Morimoto </a:t>
            </a:r>
            <a:r>
              <a:rPr lang="en-US" sz="20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2010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]</a:t>
            </a:r>
            <a:endParaRPr lang="en-US" sz="20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241541" y="4997445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9629634" y="4965474"/>
            <a:ext cx="2415358" cy="72752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PL-CR 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[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Coutinho</a:t>
            </a:r>
            <a:r>
              <a:rPr lang="en-US" sz="20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and Morimoto </a:t>
            </a:r>
            <a:r>
              <a:rPr lang="en-US" sz="20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2012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]</a:t>
            </a:r>
            <a:endParaRPr lang="en-US" sz="20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48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7" grpId="0" animBg="1"/>
      <p:bldP spid="18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214070" y="832051"/>
            <a:ext cx="0" cy="48060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81050" y="5605078"/>
            <a:ext cx="7707796" cy="330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093788" y="34884"/>
            <a:ext cx="3699169" cy="88554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Accuracy </a:t>
            </a:r>
            <a:r>
              <a:rPr lang="en-US" sz="2000" b="1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of Gaze Prediction for Stationary Head</a:t>
            </a:r>
            <a:endParaRPr lang="en-US" sz="2000" b="1" dirty="0" smtClean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8024561" y="4699188"/>
            <a:ext cx="4104198" cy="71734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Robustness to Head Movement</a:t>
            </a:r>
          </a:p>
        </p:txBody>
      </p:sp>
      <p:sp>
        <p:nvSpPr>
          <p:cNvPr id="20" name="Oval 19"/>
          <p:cNvSpPr/>
          <p:nvPr/>
        </p:nvSpPr>
        <p:spPr>
          <a:xfrm>
            <a:off x="4058920" y="4814338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3888594" y="5856939"/>
            <a:ext cx="1330117" cy="46234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No adaptation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4438949" y="4853576"/>
            <a:ext cx="1044911" cy="2644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058920" y="3919557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058920" y="3029624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058920" y="2134843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4248874" y="5158308"/>
            <a:ext cx="1234986" cy="3036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CR [Yoo-2002]</a:t>
            </a:r>
            <a:endParaRPr lang="en-US" sz="14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4230370" y="4287192"/>
            <a:ext cx="1876463" cy="3036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CR-Multi </a:t>
            </a:r>
            <a:r>
              <a:rPr lang="en-US" sz="1400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[Yoo-2005]</a:t>
            </a:r>
            <a:endParaRPr lang="en-US" sz="14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4246949" y="3386044"/>
            <a:ext cx="1991766" cy="3036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CR-DV [Coutinho</a:t>
            </a:r>
            <a:r>
              <a:rPr lang="en-US" sz="14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-2006</a:t>
            </a:r>
            <a:r>
              <a:rPr lang="en-US" sz="1400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]</a:t>
            </a:r>
            <a:endParaRPr lang="en-US" sz="14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4246949" y="2485628"/>
            <a:ext cx="1876463" cy="28100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CR-HOM [Kang-2007]</a:t>
            </a:r>
            <a:endParaRPr lang="en-US" sz="14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4058920" y="1291945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4230369" y="1669433"/>
            <a:ext cx="2008346" cy="3036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CR-HOM</a:t>
            </a:r>
            <a:r>
              <a:rPr lang="en-US" sz="1400" baseline="-25000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sz="1400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[Hansen-2010]</a:t>
            </a:r>
            <a:endParaRPr lang="en-US" sz="14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3042832" y="4978936"/>
            <a:ext cx="342475" cy="0"/>
          </a:xfrm>
          <a:prstGeom prst="line">
            <a:avLst/>
          </a:pr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42832" y="4112662"/>
            <a:ext cx="342475" cy="0"/>
          </a:xfrm>
          <a:prstGeom prst="line">
            <a:avLst/>
          </a:pr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042832" y="3214304"/>
            <a:ext cx="342475" cy="0"/>
          </a:xfrm>
          <a:prstGeom prst="line">
            <a:avLst/>
          </a:pr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042832" y="2275841"/>
            <a:ext cx="342475" cy="0"/>
          </a:xfrm>
          <a:prstGeom prst="line">
            <a:avLst/>
          </a:pr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042832" y="1457694"/>
            <a:ext cx="342475" cy="0"/>
          </a:xfrm>
          <a:prstGeom prst="line">
            <a:avLst/>
          </a:pr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Text Box 2"/>
          <p:cNvSpPr txBox="1">
            <a:spLocks noChangeArrowheads="1"/>
          </p:cNvSpPr>
          <p:nvPr/>
        </p:nvSpPr>
        <p:spPr bwMode="auto">
          <a:xfrm>
            <a:off x="1837034" y="4827105"/>
            <a:ext cx="1088578" cy="3036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No correction</a:t>
            </a:r>
            <a:endParaRPr lang="en-US" sz="12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3" name="Text Box 2"/>
          <p:cNvSpPr txBox="1">
            <a:spLocks noChangeArrowheads="1"/>
          </p:cNvSpPr>
          <p:nvPr/>
        </p:nvSpPr>
        <p:spPr bwMode="auto">
          <a:xfrm>
            <a:off x="1666037" y="3947757"/>
            <a:ext cx="1191722" cy="3036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Scale correction</a:t>
            </a:r>
            <a:endParaRPr lang="en-US" sz="12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1437421" y="2997556"/>
            <a:ext cx="1485422" cy="4334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Scale and translation </a:t>
            </a:r>
            <a:br>
              <a:rPr lang="en-US" sz="1200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US" sz="1200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correction</a:t>
            </a:r>
            <a:endParaRPr lang="en-US" sz="12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1264734" y="2099199"/>
            <a:ext cx="1658109" cy="4334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Homography correction</a:t>
            </a:r>
            <a:endParaRPr lang="en-US" sz="12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1138489" y="1256310"/>
            <a:ext cx="1910598" cy="4334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Homography correction + Residual interpolation</a:t>
            </a:r>
            <a:endParaRPr lang="en-US" sz="12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5951962" y="3029624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 Box 2"/>
          <p:cNvSpPr txBox="1">
            <a:spLocks noChangeArrowheads="1"/>
          </p:cNvSpPr>
          <p:nvPr/>
        </p:nvSpPr>
        <p:spPr bwMode="auto">
          <a:xfrm>
            <a:off x="6181633" y="3389538"/>
            <a:ext cx="1923722" cy="3036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CR-DD [Coutinho</a:t>
            </a:r>
            <a:r>
              <a:rPr lang="en-US" sz="14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-2010</a:t>
            </a:r>
            <a:r>
              <a:rPr lang="en-US" sz="1400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]</a:t>
            </a:r>
            <a:endParaRPr lang="en-US" sz="14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4247039" y="5452177"/>
            <a:ext cx="0" cy="346477"/>
          </a:xfrm>
          <a:prstGeom prst="line">
            <a:avLst/>
          </a:pr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172223" y="5464861"/>
            <a:ext cx="0" cy="346477"/>
          </a:xfrm>
          <a:prstGeom prst="line">
            <a:avLst/>
          </a:pr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3" name="Text Box 2"/>
          <p:cNvSpPr txBox="1">
            <a:spLocks noChangeArrowheads="1"/>
          </p:cNvSpPr>
          <p:nvPr/>
        </p:nvSpPr>
        <p:spPr bwMode="auto">
          <a:xfrm>
            <a:off x="5592532" y="5825943"/>
            <a:ext cx="1585401" cy="63684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Adapt to eye depth variations only</a:t>
            </a:r>
            <a:endParaRPr lang="en-US" sz="1200" dirty="0" smtClean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7541310" y="2112368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 Box 2"/>
          <p:cNvSpPr txBox="1">
            <a:spLocks noChangeArrowheads="1"/>
          </p:cNvSpPr>
          <p:nvPr/>
        </p:nvSpPr>
        <p:spPr bwMode="auto">
          <a:xfrm>
            <a:off x="7712759" y="2498512"/>
            <a:ext cx="1836867" cy="3036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PL-CR [Coutinho</a:t>
            </a:r>
            <a:r>
              <a:rPr lang="en-US" sz="14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-2012</a:t>
            </a:r>
            <a:r>
              <a:rPr lang="en-US" sz="1400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]</a:t>
            </a:r>
            <a:endParaRPr lang="en-US" sz="14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7787391" y="5479466"/>
            <a:ext cx="0" cy="346477"/>
          </a:xfrm>
          <a:prstGeom prst="line">
            <a:avLst/>
          </a:pr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7080147" y="5805489"/>
            <a:ext cx="1846858" cy="11752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Adapt to eye movements</a:t>
            </a:r>
            <a:br>
              <a:rPr lang="en-US" sz="12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US" sz="12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Assumptions </a:t>
            </a:r>
            <a:br>
              <a:rPr lang="en-US" sz="12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US" sz="12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1) weak perspective</a:t>
            </a:r>
            <a:br>
              <a:rPr lang="en-US" sz="12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US" sz="12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2) fixed eye parameters.</a:t>
            </a:r>
            <a:endParaRPr lang="en-US" sz="12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9529426" y="5479466"/>
            <a:ext cx="0" cy="346477"/>
          </a:xfrm>
          <a:prstGeom prst="line">
            <a:avLst/>
          </a:pr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0" name="Text Box 2"/>
          <p:cNvSpPr txBox="1">
            <a:spLocks noChangeArrowheads="1"/>
          </p:cNvSpPr>
          <p:nvPr/>
        </p:nvSpPr>
        <p:spPr bwMode="auto">
          <a:xfrm>
            <a:off x="8883585" y="5809902"/>
            <a:ext cx="1884945" cy="7084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Adapt to eye </a:t>
            </a:r>
            <a:r>
              <a:rPr lang="en-US" sz="12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movements</a:t>
            </a:r>
            <a:r>
              <a:rPr lang="en-US" sz="12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/>
            </a:r>
            <a:br>
              <a:rPr lang="en-US" sz="12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US" sz="12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No assumptions on </a:t>
            </a:r>
            <a:br>
              <a:rPr lang="en-US" sz="12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US" sz="12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1) weak perspective </a:t>
            </a:r>
            <a:br>
              <a:rPr lang="en-US" sz="12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US" sz="1200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2) fixed eye parameters</a:t>
            </a:r>
          </a:p>
        </p:txBody>
      </p:sp>
      <p:sp>
        <p:nvSpPr>
          <p:cNvPr id="71" name="Oval 70"/>
          <p:cNvSpPr/>
          <p:nvPr/>
        </p:nvSpPr>
        <p:spPr>
          <a:xfrm>
            <a:off x="9206727" y="1301607"/>
            <a:ext cx="342900" cy="3429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 Box 2"/>
          <p:cNvSpPr txBox="1">
            <a:spLocks noChangeArrowheads="1"/>
          </p:cNvSpPr>
          <p:nvPr/>
        </p:nvSpPr>
        <p:spPr bwMode="auto">
          <a:xfrm>
            <a:off x="10040039" y="2777788"/>
            <a:ext cx="2088341" cy="6104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 smtClean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This paper</a:t>
            </a:r>
            <a:endParaRPr lang="en-US" sz="3200" b="1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" name="Down Arrow 1"/>
          <p:cNvSpPr/>
          <p:nvPr/>
        </p:nvSpPr>
        <p:spPr>
          <a:xfrm rot="7219559">
            <a:off x="9846801" y="1186726"/>
            <a:ext cx="822960" cy="18249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0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 The 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Build upon the </a:t>
            </a:r>
            <a:r>
              <a:rPr lang="en-US" altLang="zh-TW" dirty="0" err="1" smtClean="0"/>
              <a:t>homography</a:t>
            </a:r>
            <a:r>
              <a:rPr lang="en-US" altLang="zh-TW" dirty="0" smtClean="0"/>
              <a:t> normalization method [Hansen et al 2010]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Improving accuracy and robustness simultaneously by introducing the</a:t>
            </a:r>
            <a:br>
              <a:rPr lang="en-US" dirty="0" smtClean="0"/>
            </a:br>
            <a:r>
              <a:rPr lang="en-US" b="1" dirty="0"/>
              <a:t>A</a:t>
            </a:r>
            <a:r>
              <a:rPr lang="en-US" b="1" dirty="0" smtClean="0"/>
              <a:t>daptive </a:t>
            </a:r>
            <a:r>
              <a:rPr lang="en-US" b="1" dirty="0" err="1"/>
              <a:t>H</a:t>
            </a:r>
            <a:r>
              <a:rPr lang="en-US" b="1" dirty="0" err="1" smtClean="0"/>
              <a:t>omography</a:t>
            </a:r>
            <a:r>
              <a:rPr lang="en-US" b="1" dirty="0" smtClean="0"/>
              <a:t> </a:t>
            </a:r>
            <a:r>
              <a:rPr lang="en-US" altLang="zh-TW" b="1" dirty="0" smtClean="0"/>
              <a:t>M</a:t>
            </a:r>
            <a:r>
              <a:rPr lang="en-US" b="1" dirty="0" smtClean="0"/>
              <a:t>apping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2588128"/>
            <a:ext cx="5460996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5" y="5006340"/>
            <a:ext cx="69532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4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Homograph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98200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Two types of predictor variables </a:t>
            </a:r>
          </a:p>
          <a:p>
            <a:endParaRPr lang="en-US" dirty="0"/>
          </a:p>
          <a:p>
            <a:r>
              <a:rPr lang="en-US" dirty="0" smtClean="0"/>
              <a:t>              : capture the head movements relative to the calibration position</a:t>
            </a:r>
          </a:p>
          <a:p>
            <a:pPr lvl="1"/>
            <a:r>
              <a:rPr lang="en-US" dirty="0" smtClean="0"/>
              <a:t>Affine transformation between the glints quadrilateral </a:t>
            </a:r>
          </a:p>
          <a:p>
            <a:pPr lvl="1"/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      : capture gaze direction for spatially-varying mapping</a:t>
            </a:r>
          </a:p>
          <a:p>
            <a:pPr lvl="1"/>
            <a:r>
              <a:rPr lang="en-US" dirty="0" smtClean="0"/>
              <a:t>Pupil center position in the normalized space</a:t>
            </a:r>
          </a:p>
          <a:p>
            <a:endParaRPr lang="en-US" dirty="0" smtClean="0"/>
          </a:p>
          <a:p>
            <a:r>
              <a:rPr lang="zh-TW" altLang="en-US" dirty="0" smtClean="0"/>
              <a:t>                                         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polynomial regression of degree two with parameter              </a:t>
            </a:r>
            <a:r>
              <a:rPr lang="zh-TW" altLang="en-US" dirty="0" smtClean="0"/>
              <a:t>           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                                                      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227" y="1690688"/>
            <a:ext cx="3320935" cy="77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916" y="2669064"/>
            <a:ext cx="856780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688" y="3907790"/>
            <a:ext cx="779008" cy="548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802" y="5287963"/>
            <a:ext cx="2899639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4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 Adaptive </a:t>
            </a:r>
            <a:r>
              <a:rPr lang="en-US" altLang="zh-TW" dirty="0" err="1" smtClean="0"/>
              <a:t>Homography</a:t>
            </a:r>
            <a:r>
              <a:rPr lang="en-US" altLang="zh-TW" dirty="0" smtClean="0"/>
              <a:t>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Exploit large amount of simulated data</a:t>
            </a:r>
          </a:p>
          <a:p>
            <a:pPr lvl="1"/>
            <a:r>
              <a:rPr lang="en-US" dirty="0" smtClean="0"/>
              <a:t>      the set of sampled head position in 3D</a:t>
            </a:r>
          </a:p>
          <a:p>
            <a:pPr lvl="1"/>
            <a:r>
              <a:rPr lang="en-US" dirty="0" smtClean="0"/>
              <a:t>      the set of </a:t>
            </a:r>
            <a:r>
              <a:rPr lang="en-US" dirty="0"/>
              <a:t>calibration</a:t>
            </a:r>
            <a:r>
              <a:rPr lang="en-US" dirty="0" smtClean="0"/>
              <a:t> target index in the screen space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Objective function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063" y="4761494"/>
            <a:ext cx="9808277" cy="1182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228" y="2250437"/>
            <a:ext cx="418454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847" y="2739551"/>
            <a:ext cx="46321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8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the Objective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an algebraic error at each sampled head position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the solution from algebraic error minimization as initialization Minimize the re-projection errors using the </a:t>
            </a:r>
            <a:r>
              <a:rPr lang="en-US" dirty="0" err="1" smtClean="0"/>
              <a:t>Levenberg</a:t>
            </a:r>
            <a:r>
              <a:rPr lang="en-US" dirty="0" smtClean="0"/>
              <a:t>-Marquardt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96" y="2904014"/>
            <a:ext cx="9725208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6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the Training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Eye gaze prediction results using the bias-correcting </a:t>
            </a:r>
            <a:r>
              <a:rPr lang="en-US" dirty="0" err="1" smtClean="0"/>
              <a:t>homography</a:t>
            </a:r>
            <a:r>
              <a:rPr lang="en-US" dirty="0" smtClean="0"/>
              <a:t> computed at the calibration position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698" y="2641600"/>
            <a:ext cx="501128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9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RMSE Error Comparisons Using </a:t>
            </a:r>
            <a:br>
              <a:rPr lang="en-US" altLang="zh-TW" dirty="0" smtClean="0"/>
            </a:br>
            <a:r>
              <a:rPr lang="en-US" altLang="zh-TW" dirty="0" smtClean="0"/>
              <a:t>Different Training Models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150" y="1828800"/>
            <a:ext cx="5933860" cy="5029200"/>
          </a:xfrm>
        </p:spPr>
      </p:pic>
      <p:sp>
        <p:nvSpPr>
          <p:cNvPr id="9" name="TextBox 8"/>
          <p:cNvSpPr txBox="1"/>
          <p:nvPr/>
        </p:nvSpPr>
        <p:spPr>
          <a:xfrm>
            <a:off x="838200" y="1828800"/>
            <a:ext cx="47193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Differences are small in linear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Linear model is not sufficiently 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Compensation using both </a:t>
            </a:r>
            <a:br>
              <a:rPr lang="en-US" sz="2800" dirty="0" smtClean="0"/>
            </a:br>
            <a:r>
              <a:rPr lang="en-US" sz="2800" dirty="0" smtClean="0"/>
              <a:t>predictor variables achieve the lowest errors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882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90688"/>
            <a:ext cx="6096000" cy="4572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575" y="707866"/>
            <a:ext cx="4990254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8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091" y="140677"/>
            <a:ext cx="8137818" cy="6645886"/>
          </a:xfrm>
        </p:spPr>
      </p:pic>
      <p:sp>
        <p:nvSpPr>
          <p:cNvPr id="5" name="Oval 4"/>
          <p:cNvSpPr/>
          <p:nvPr/>
        </p:nvSpPr>
        <p:spPr>
          <a:xfrm>
            <a:off x="4962770" y="2307249"/>
            <a:ext cx="1719383" cy="1672491"/>
          </a:xfrm>
          <a:prstGeom prst="ellipse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49631" y="2638927"/>
            <a:ext cx="945660" cy="919869"/>
          </a:xfrm>
          <a:prstGeom prst="ellipse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72907" y="2894924"/>
            <a:ext cx="261815" cy="254675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549291" y="4259385"/>
            <a:ext cx="1422401" cy="27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71692" y="4007793"/>
            <a:ext cx="110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Sclera</a:t>
            </a:r>
            <a:endParaRPr lang="en-US" sz="2400" dirty="0"/>
          </a:p>
        </p:txBody>
      </p:sp>
      <p:cxnSp>
        <p:nvCxnSpPr>
          <p:cNvPr id="16" name="Straight Arrow Connector 15"/>
          <p:cNvCxnSpPr>
            <a:stCxn id="5" idx="5"/>
            <a:endCxn id="17" idx="1"/>
          </p:cNvCxnSpPr>
          <p:nvPr/>
        </p:nvCxnSpPr>
        <p:spPr>
          <a:xfrm flipV="1">
            <a:off x="6430355" y="3731035"/>
            <a:ext cx="1541337" cy="37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71692" y="3469425"/>
            <a:ext cx="1367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Limbus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endCxn id="19" idx="1"/>
          </p:cNvCxnSpPr>
          <p:nvPr/>
        </p:nvCxnSpPr>
        <p:spPr>
          <a:xfrm>
            <a:off x="5982292" y="2662578"/>
            <a:ext cx="1989400" cy="124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71692" y="2413420"/>
            <a:ext cx="1367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Pupil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7982462" y="2943550"/>
            <a:ext cx="110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Iris</a:t>
            </a:r>
            <a:endParaRPr lang="en-US" sz="2400" dirty="0"/>
          </a:p>
        </p:txBody>
      </p:sp>
      <p:cxnSp>
        <p:nvCxnSpPr>
          <p:cNvPr id="37" name="Straight Arrow Connector 36"/>
          <p:cNvCxnSpPr>
            <a:stCxn id="11" idx="0"/>
          </p:cNvCxnSpPr>
          <p:nvPr/>
        </p:nvCxnSpPr>
        <p:spPr>
          <a:xfrm flipH="1" flipV="1">
            <a:off x="6080369" y="2008554"/>
            <a:ext cx="23446" cy="8863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652352" y="1548668"/>
            <a:ext cx="879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Glint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011436" y="4498265"/>
            <a:ext cx="1719383" cy="2092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94637" y="4505187"/>
            <a:ext cx="4681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Cornea (like a spherical mirror)</a:t>
            </a:r>
          </a:p>
        </p:txBody>
      </p:sp>
      <p:cxnSp>
        <p:nvCxnSpPr>
          <p:cNvPr id="45" name="Straight Arrow Connector 44"/>
          <p:cNvCxnSpPr>
            <a:endCxn id="5" idx="2"/>
          </p:cNvCxnSpPr>
          <p:nvPr/>
        </p:nvCxnSpPr>
        <p:spPr>
          <a:xfrm flipH="1" flipV="1">
            <a:off x="4962770" y="3143495"/>
            <a:ext cx="52147" cy="1397043"/>
          </a:xfrm>
          <a:prstGeom prst="straightConnector1">
            <a:avLst/>
          </a:prstGeom>
          <a:ln w="762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164909" y="6509564"/>
            <a:ext cx="2102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Mike @ Monster University</a:t>
            </a:r>
            <a:endParaRPr lang="en-US" sz="12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6681979" y="3149599"/>
            <a:ext cx="52147" cy="1397043"/>
          </a:xfrm>
          <a:prstGeom prst="straightConnector1">
            <a:avLst/>
          </a:prstGeom>
          <a:ln w="762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30355" y="3192720"/>
            <a:ext cx="1552107" cy="24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77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5" grpId="0"/>
      <p:bldP spid="17" grpId="0"/>
      <p:bldP spid="19" grpId="0"/>
      <p:bldP spid="25" grpId="0"/>
      <p:bldP spid="42" grpId="0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826" y="663099"/>
            <a:ext cx="5938520" cy="640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90687"/>
            <a:ext cx="6096000" cy="4572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05513" y="5896401"/>
            <a:ext cx="61433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dding the normalized pupil center</a:t>
            </a:r>
            <a:br>
              <a:rPr lang="en-US" sz="2400" dirty="0" smtClean="0"/>
            </a:br>
            <a:r>
              <a:rPr lang="en-US" sz="2400" dirty="0" smtClean="0"/>
              <a:t>corrected spatially-varying errors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130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Quadratic 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07866"/>
            <a:ext cx="4990254" cy="640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33429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2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Regression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586" y="707866"/>
            <a:ext cx="5938520" cy="64008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33429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4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 – Synthetic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</a:p>
          <a:p>
            <a:pPr lvl="1"/>
            <a:r>
              <a:rPr lang="en-US" dirty="0" smtClean="0"/>
              <a:t>Screen size 400mm x 300mm</a:t>
            </a:r>
          </a:p>
          <a:p>
            <a:pPr lvl="1"/>
            <a:r>
              <a:rPr lang="en-US" dirty="0" smtClean="0"/>
              <a:t>Four IR lights</a:t>
            </a:r>
          </a:p>
          <a:p>
            <a:pPr lvl="1"/>
            <a:r>
              <a:rPr lang="en-US" dirty="0" smtClean="0"/>
              <a:t>Camera 13mm focal length, placed slighted below the screen border </a:t>
            </a:r>
            <a:br>
              <a:rPr lang="en-US" dirty="0" smtClean="0"/>
            </a:br>
            <a:r>
              <a:rPr lang="en-US" dirty="0" smtClean="0"/>
              <a:t>(FoV~31 degree)</a:t>
            </a:r>
          </a:p>
          <a:p>
            <a:endParaRPr lang="en-US" dirty="0"/>
          </a:p>
          <a:p>
            <a:r>
              <a:rPr lang="en-US" dirty="0" smtClean="0"/>
              <a:t>Calibration position and eye parameters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ye parameters from </a:t>
            </a:r>
            <a:r>
              <a:rPr lang="en-US" dirty="0"/>
              <a:t>[</a:t>
            </a:r>
            <a:r>
              <a:rPr lang="en-US" dirty="0" err="1"/>
              <a:t>Guestrin</a:t>
            </a:r>
            <a:r>
              <a:rPr lang="en-US" dirty="0"/>
              <a:t> and </a:t>
            </a:r>
            <a:r>
              <a:rPr lang="en-US" dirty="0" err="1"/>
              <a:t>Eizenman</a:t>
            </a:r>
            <a:r>
              <a:rPr lang="en-US" dirty="0"/>
              <a:t>, 2006]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Stationary Head </a:t>
            </a:r>
            <a:br>
              <a:rPr lang="en-US" dirty="0" smtClean="0"/>
            </a:br>
            <a:r>
              <a:rPr lang="en-US" sz="2800" dirty="0" smtClean="0"/>
              <a:t>Varying corneal radius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984" y="2210551"/>
            <a:ext cx="5007263" cy="331161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8583827" y="3443416"/>
            <a:ext cx="757881" cy="527222"/>
          </a:xfrm>
          <a:prstGeom prst="line">
            <a:avLst/>
          </a:prstGeom>
          <a:ln w="762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0551"/>
            <a:ext cx="5365792" cy="4351338"/>
          </a:xfrm>
        </p:spPr>
      </p:pic>
    </p:spTree>
    <p:extLst>
      <p:ext uri="{BB962C8B-B14F-4D97-AF65-F5344CB8AC3E}">
        <p14:creationId xmlns:p14="http://schemas.microsoft.com/office/powerpoint/2010/main" val="6413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Stationary Head</a:t>
            </a:r>
            <a:br>
              <a:rPr lang="en-US" dirty="0" smtClean="0"/>
            </a:br>
            <a:r>
              <a:rPr lang="en-US" sz="2800" dirty="0" smtClean="0"/>
              <a:t>Varying pupil-corneal distance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984" y="2210551"/>
            <a:ext cx="5007263" cy="331161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9341708" y="3970638"/>
            <a:ext cx="551935" cy="0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0551"/>
            <a:ext cx="5566622" cy="4351338"/>
          </a:xfrm>
        </p:spPr>
      </p:pic>
    </p:spTree>
    <p:extLst>
      <p:ext uri="{BB962C8B-B14F-4D97-AF65-F5344CB8AC3E}">
        <p14:creationId xmlns:p14="http://schemas.microsoft.com/office/powerpoint/2010/main" val="212433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Stationary Head</a:t>
            </a:r>
            <a:br>
              <a:rPr lang="en-US" dirty="0" smtClean="0"/>
            </a:br>
            <a:r>
              <a:rPr lang="en-US" sz="2800" dirty="0"/>
              <a:t>Varying </a:t>
            </a:r>
            <a:r>
              <a:rPr lang="en-US" sz="2800" dirty="0" smtClean="0"/>
              <a:t>(horizontal) angle </a:t>
            </a:r>
            <a:r>
              <a:rPr lang="en-US" sz="2800" dirty="0" smtClean="0"/>
              <a:t>between optical/visual axis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984" y="2210551"/>
            <a:ext cx="5007263" cy="3311611"/>
          </a:xfrm>
          <a:prstGeom prst="rect">
            <a:avLst/>
          </a:prstGeom>
        </p:spPr>
      </p:pic>
      <p:sp>
        <p:nvSpPr>
          <p:cNvPr id="9" name="Arc 8"/>
          <p:cNvSpPr/>
          <p:nvPr/>
        </p:nvSpPr>
        <p:spPr>
          <a:xfrm rot="2482678">
            <a:off x="10322011" y="3501081"/>
            <a:ext cx="626076" cy="527221"/>
          </a:xfrm>
          <a:prstGeom prst="arc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0551"/>
            <a:ext cx="5443034" cy="4351338"/>
          </a:xfrm>
        </p:spPr>
      </p:pic>
    </p:spTree>
    <p:extLst>
      <p:ext uri="{BB962C8B-B14F-4D97-AF65-F5344CB8AC3E}">
        <p14:creationId xmlns:p14="http://schemas.microsoft.com/office/powerpoint/2010/main" val="269577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Stationary Head</a:t>
            </a:r>
            <a:br>
              <a:rPr lang="en-US" dirty="0" smtClean="0"/>
            </a:br>
            <a:r>
              <a:rPr lang="en-US" sz="2800" dirty="0"/>
              <a:t>Varying </a:t>
            </a:r>
            <a:r>
              <a:rPr lang="en-US" sz="2800" dirty="0" smtClean="0"/>
              <a:t>(vertical) angle </a:t>
            </a:r>
            <a:r>
              <a:rPr lang="en-US" sz="2800" dirty="0"/>
              <a:t>between optical/visual </a:t>
            </a:r>
            <a:r>
              <a:rPr lang="en-US" sz="2800" dirty="0" smtClean="0"/>
              <a:t>axis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984" y="2210551"/>
            <a:ext cx="5007263" cy="3311611"/>
          </a:xfrm>
          <a:prstGeom prst="rect">
            <a:avLst/>
          </a:prstGeom>
        </p:spPr>
      </p:pic>
      <p:sp>
        <p:nvSpPr>
          <p:cNvPr id="9" name="Arc 8"/>
          <p:cNvSpPr/>
          <p:nvPr/>
        </p:nvSpPr>
        <p:spPr>
          <a:xfrm rot="2482678">
            <a:off x="10322011" y="3501081"/>
            <a:ext cx="626076" cy="527221"/>
          </a:xfrm>
          <a:prstGeom prst="arc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0551"/>
            <a:ext cx="5401838" cy="4351338"/>
          </a:xfrm>
        </p:spPr>
      </p:pic>
    </p:spTree>
    <p:extLst>
      <p:ext uri="{BB962C8B-B14F-4D97-AF65-F5344CB8AC3E}">
        <p14:creationId xmlns:p14="http://schemas.microsoft.com/office/powerpoint/2010/main" val="86637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Movements Parallel to the Screen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8734"/>
            <a:ext cx="5074109" cy="411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691" y="2038734"/>
            <a:ext cx="507410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Movement along </a:t>
            </a:r>
            <a:r>
              <a:rPr lang="en-US" altLang="zh-TW" dirty="0" smtClean="0"/>
              <a:t>Depth Variation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97" y="1690688"/>
            <a:ext cx="5221605" cy="4351338"/>
          </a:xfrm>
        </p:spPr>
      </p:pic>
    </p:spTree>
    <p:extLst>
      <p:ext uri="{BB962C8B-B14F-4D97-AF65-F5344CB8AC3E}">
        <p14:creationId xmlns:p14="http://schemas.microsoft.com/office/powerpoint/2010/main" val="396077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Geometric Model of an </a:t>
            </a:r>
            <a:r>
              <a:rPr lang="en-US" dirty="0" smtClean="0"/>
              <a:t>Eye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592" y="1690688"/>
            <a:ext cx="7150815" cy="47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Tested at Another Head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4356"/>
            <a:ext cx="12148860" cy="359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Sensitivity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2229644"/>
            <a:ext cx="118776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1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Sensor Resolution (at calibration)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448" y="1690688"/>
            <a:ext cx="4956352" cy="4114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56352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1376" y="590296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Focal Length = 13 mm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970624" y="590296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Focal Length = 35 mm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388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Sensor Resolution (at </a:t>
            </a:r>
            <a:r>
              <a:rPr lang="en-US" dirty="0" smtClean="0"/>
              <a:t>new position)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196" y="1690688"/>
            <a:ext cx="4853604" cy="4114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853605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1376" y="590296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Focal Length = 13 mm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970624" y="590296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Focal Length = 35 mm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2563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Real Data Evaluation – </a:t>
            </a:r>
            <a:br>
              <a:rPr lang="en-US" dirty="0"/>
            </a:br>
            <a:r>
              <a:rPr lang="en-US" dirty="0"/>
              <a:t>Programmable Hardware Setup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257" y="1690688"/>
            <a:ext cx="2800529" cy="4970939"/>
          </a:xfrm>
        </p:spPr>
      </p:pic>
      <p:grpSp>
        <p:nvGrpSpPr>
          <p:cNvPr id="44" name="Group 43"/>
          <p:cNvGrpSpPr/>
          <p:nvPr/>
        </p:nvGrpSpPr>
        <p:grpSpPr>
          <a:xfrm>
            <a:off x="2424108" y="2917396"/>
            <a:ext cx="2064225" cy="2272283"/>
            <a:chOff x="1543948" y="2917396"/>
            <a:chExt cx="2064225" cy="2272283"/>
          </a:xfrm>
          <a:noFill/>
        </p:grpSpPr>
        <p:sp>
          <p:nvSpPr>
            <p:cNvPr id="6" name="Oval 5"/>
            <p:cNvSpPr/>
            <p:nvPr/>
          </p:nvSpPr>
          <p:spPr>
            <a:xfrm>
              <a:off x="3443416" y="2917396"/>
              <a:ext cx="164757" cy="164757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028332" y="2926836"/>
              <a:ext cx="164757" cy="164757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418701" y="3290953"/>
              <a:ext cx="164757" cy="164757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402226" y="3660329"/>
              <a:ext cx="164757" cy="164757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377512" y="3999482"/>
              <a:ext cx="164757" cy="164757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6322" y="4342766"/>
              <a:ext cx="164757" cy="164757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319847" y="4683844"/>
              <a:ext cx="164757" cy="164757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295133" y="5024922"/>
              <a:ext cx="164757" cy="164757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21239" y="4925908"/>
              <a:ext cx="164757" cy="164757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574361" y="4843529"/>
              <a:ext cx="164757" cy="164757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260076" y="4766222"/>
              <a:ext cx="164757" cy="164757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005222" y="4683844"/>
              <a:ext cx="164757" cy="164757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752627" y="4617941"/>
              <a:ext cx="164757" cy="164757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543951" y="4581504"/>
              <a:ext cx="164757" cy="164757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543950" y="4347518"/>
              <a:ext cx="164757" cy="164757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543950" y="4081860"/>
              <a:ext cx="164757" cy="164757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543950" y="3825086"/>
              <a:ext cx="164757" cy="164757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547425" y="3577950"/>
              <a:ext cx="164757" cy="164757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543949" y="3315020"/>
              <a:ext cx="164757" cy="164757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543948" y="3059305"/>
              <a:ext cx="164757" cy="164757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779676" y="3024703"/>
              <a:ext cx="164757" cy="164757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036209" y="2999774"/>
              <a:ext cx="164757" cy="164757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342454" y="2967910"/>
              <a:ext cx="164757" cy="164757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648699" y="2942324"/>
              <a:ext cx="164757" cy="164757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Arrow Connector 45"/>
          <p:cNvCxnSpPr>
            <a:endCxn id="48" idx="1"/>
          </p:cNvCxnSpPr>
          <p:nvPr/>
        </p:nvCxnSpPr>
        <p:spPr>
          <a:xfrm flipV="1">
            <a:off x="4606883" y="2238305"/>
            <a:ext cx="1512539" cy="7207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119422" y="1976695"/>
            <a:ext cx="3805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Off-axis IR light sources</a:t>
            </a:r>
            <a:endParaRPr lang="en-US" sz="2800" dirty="0"/>
          </a:p>
        </p:txBody>
      </p:sp>
      <p:sp>
        <p:nvSpPr>
          <p:cNvPr id="49" name="Rectangle 48"/>
          <p:cNvSpPr/>
          <p:nvPr/>
        </p:nvSpPr>
        <p:spPr>
          <a:xfrm>
            <a:off x="2632787" y="4746261"/>
            <a:ext cx="1358083" cy="1110842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endCxn id="54" idx="1"/>
          </p:cNvCxnSpPr>
          <p:nvPr/>
        </p:nvCxnSpPr>
        <p:spPr>
          <a:xfrm>
            <a:off x="3908492" y="5857104"/>
            <a:ext cx="2388192" cy="2144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296684" y="5594526"/>
            <a:ext cx="4970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Stereo </a:t>
            </a:r>
            <a:r>
              <a:rPr lang="en-US" sz="2800" dirty="0" smtClean="0"/>
              <a:t>camera </a:t>
            </a:r>
            <a:br>
              <a:rPr lang="en-US" sz="2800" dirty="0" smtClean="0"/>
            </a:br>
            <a:r>
              <a:rPr lang="en-US" sz="2800" dirty="0" smtClean="0"/>
              <a:t>(We use one only in this work)</a:t>
            </a:r>
            <a:endParaRPr lang="en-US" sz="2800" dirty="0"/>
          </a:p>
        </p:txBody>
      </p:sp>
      <p:sp>
        <p:nvSpPr>
          <p:cNvPr id="57" name="Oval 56"/>
          <p:cNvSpPr/>
          <p:nvPr/>
        </p:nvSpPr>
        <p:spPr>
          <a:xfrm>
            <a:off x="3199557" y="4891244"/>
            <a:ext cx="519304" cy="519304"/>
          </a:xfrm>
          <a:prstGeom prst="ellipse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57" idx="6"/>
          </p:cNvCxnSpPr>
          <p:nvPr/>
        </p:nvCxnSpPr>
        <p:spPr>
          <a:xfrm flipV="1">
            <a:off x="3718861" y="4161917"/>
            <a:ext cx="2400561" cy="9889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152295" y="3900307"/>
            <a:ext cx="2737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On-axis ring light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04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54" grpId="0"/>
      <p:bldP spid="57" grpId="0" animBg="1"/>
      <p:bldP spid="6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Real Data Evaluation – Feature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Detecting glints and pupil center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31" y="2859314"/>
            <a:ext cx="10420938" cy="300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9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Averaged Gaze Estimation Error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7" y="1690688"/>
            <a:ext cx="5801784" cy="4351338"/>
          </a:xfrm>
        </p:spPr>
      </p:pic>
      <p:sp>
        <p:nvSpPr>
          <p:cNvPr id="5" name="Rectangle 4"/>
          <p:cNvSpPr/>
          <p:nvPr/>
        </p:nvSpPr>
        <p:spPr>
          <a:xfrm>
            <a:off x="4213561" y="6042026"/>
            <a:ext cx="3764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at </a:t>
            </a:r>
            <a:r>
              <a:rPr lang="en-US" sz="3200" dirty="0"/>
              <a:t>calibration </a:t>
            </a:r>
            <a:r>
              <a:rPr lang="en-US" sz="3200" dirty="0" smtClean="0"/>
              <a:t>position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050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Averaged Gaze Estimation Error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475" y="1943894"/>
            <a:ext cx="4991325" cy="4114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3894"/>
            <a:ext cx="4991325" cy="4114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96295" y="6183690"/>
            <a:ext cx="4323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Calibrated at </a:t>
            </a:r>
            <a:r>
              <a:rPr lang="en-US" sz="2400" dirty="0" smtClean="0"/>
              <a:t>600mm </a:t>
            </a:r>
            <a:r>
              <a:rPr lang="en-US" sz="2400" dirty="0"/>
              <a:t>from screen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172020" y="6183691"/>
            <a:ext cx="4323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Calibrated at 500mm from screen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686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learning-based approach for simultaneously compensating (1) spatially varying errors and (2) errors induced from head movements</a:t>
            </a:r>
          </a:p>
          <a:p>
            <a:endParaRPr lang="en-US" dirty="0"/>
          </a:p>
          <a:p>
            <a:r>
              <a:rPr lang="en-US" dirty="0" smtClean="0"/>
              <a:t>Generalize previous work on compensating head movements using glint geometric transformation [</a:t>
            </a:r>
            <a:r>
              <a:rPr lang="en-US" dirty="0" err="1" smtClean="0"/>
              <a:t>Cerroaza</a:t>
            </a:r>
            <a:r>
              <a:rPr lang="en-US" dirty="0" smtClean="0"/>
              <a:t> et al. 2012] [</a:t>
            </a:r>
            <a:r>
              <a:rPr lang="en-US" dirty="0" err="1" smtClean="0"/>
              <a:t>Coutinho</a:t>
            </a:r>
            <a:r>
              <a:rPr lang="en-US" dirty="0" smtClean="0"/>
              <a:t> and Morimoto 2012] </a:t>
            </a:r>
          </a:p>
          <a:p>
            <a:endParaRPr lang="en-US" dirty="0" smtClean="0"/>
          </a:p>
          <a:p>
            <a:r>
              <a:rPr lang="en-US" dirty="0" smtClean="0"/>
              <a:t>Leveraging simulated data avoid the tedious data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subject-dependent parameters in the learning and inference the adaptive </a:t>
            </a:r>
            <a:r>
              <a:rPr lang="en-US" dirty="0" err="1" smtClean="0"/>
              <a:t>homography</a:t>
            </a:r>
            <a:r>
              <a:rPr lang="en-US" dirty="0" smtClean="0"/>
              <a:t> adaptation</a:t>
            </a:r>
          </a:p>
          <a:p>
            <a:endParaRPr lang="en-US" dirty="0" smtClean="0"/>
          </a:p>
          <a:p>
            <a:r>
              <a:rPr lang="en-US" dirty="0" smtClean="0"/>
              <a:t>Integrate binocular information, please </a:t>
            </a:r>
            <a:r>
              <a:rPr lang="en-US" dirty="0"/>
              <a:t>see </a:t>
            </a:r>
            <a:r>
              <a:rPr lang="en-US" dirty="0" smtClean="0"/>
              <a:t>poster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Zhengyou Zhang, Qin </a:t>
            </a:r>
            <a:r>
              <a:rPr lang="en-US" i="1" dirty="0" smtClean="0"/>
              <a:t>Cai</a:t>
            </a:r>
            <a:r>
              <a:rPr lang="en-US" dirty="0" smtClean="0"/>
              <a:t>, Improving </a:t>
            </a:r>
            <a:r>
              <a:rPr lang="en-US" dirty="0"/>
              <a:t>Cross-Ratio-Based Eye Tracking Techniques by Leveraging the Binocular Fixation Constraint</a:t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Extensive user </a:t>
            </a:r>
            <a:r>
              <a:rPr lang="en-US" dirty="0"/>
              <a:t>study using </a:t>
            </a:r>
            <a:r>
              <a:rPr lang="en-US" dirty="0" smtClean="0"/>
              <a:t>a physical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7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Gaze Estimation using </a:t>
            </a:r>
            <a:br>
              <a:rPr lang="en-US" dirty="0" smtClean="0"/>
            </a:br>
            <a:r>
              <a:rPr lang="en-US" dirty="0" smtClean="0"/>
              <a:t>Pupil Center and Corneal Reflections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687376" y="1905802"/>
            <a:ext cx="3666424" cy="2106586"/>
          </a:xfrm>
          <a:prstGeom prst="round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Interpolation-based</a:t>
            </a:r>
            <a:endParaRPr lang="en-US" sz="4000" dirty="0"/>
          </a:p>
        </p:txBody>
      </p:sp>
      <p:sp>
        <p:nvSpPr>
          <p:cNvPr id="11" name="Rounded Rectangle 10"/>
          <p:cNvSpPr/>
          <p:nvPr/>
        </p:nvSpPr>
        <p:spPr>
          <a:xfrm>
            <a:off x="4272814" y="4205314"/>
            <a:ext cx="3666424" cy="2106586"/>
          </a:xfrm>
          <a:prstGeom prst="round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Cross-Ratio based</a:t>
            </a:r>
            <a:endParaRPr lang="en-US" sz="4000" dirty="0"/>
          </a:p>
        </p:txBody>
      </p:sp>
      <p:sp>
        <p:nvSpPr>
          <p:cNvPr id="12" name="Rounded Rectangle 11"/>
          <p:cNvSpPr/>
          <p:nvPr/>
        </p:nvSpPr>
        <p:spPr>
          <a:xfrm>
            <a:off x="838200" y="1905802"/>
            <a:ext cx="3666424" cy="2106586"/>
          </a:xfrm>
          <a:prstGeom prst="round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Model-based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3679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or questions?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000" y="1295401"/>
            <a:ext cx="11338560" cy="4881563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 smtClean="0"/>
              <a:t>				</a:t>
            </a:r>
            <a:endParaRPr lang="en-US" dirty="0"/>
          </a:p>
          <a:p>
            <a:pPr marL="342900" lvl="1" indent="0">
              <a:buNone/>
            </a:pPr>
            <a:r>
              <a:rPr lang="en-US" dirty="0" smtClean="0"/>
              <a:t>	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2" descr="http://jeyaganesh.in/blog/wp-content/uploads/2011/07/microsoft_research_logo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885" y="5079505"/>
            <a:ext cx="3335777" cy="219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35" y="6092956"/>
            <a:ext cx="3688080" cy="611767"/>
          </a:xfrm>
          <a:prstGeom prst="rect">
            <a:avLst/>
          </a:prstGeom>
        </p:spPr>
      </p:pic>
      <p:pic>
        <p:nvPicPr>
          <p:cNvPr id="8" name="Picture 5" descr="C:\Users\Jia-Bin Huang\Downloads\jbhuang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99" y="1624589"/>
            <a:ext cx="1965961" cy="16459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34" y="3843933"/>
            <a:ext cx="1785651" cy="16459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5247" y="3514745"/>
            <a:ext cx="3038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linkClick r:id="rId8"/>
              </a:rPr>
              <a:t>Jia-Bin Huang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hlinkClick r:id="rId9"/>
              </a:rPr>
              <a:t>jbhuang1@Illinois.edu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39821" y="5571798"/>
            <a:ext cx="3038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linkClick r:id="rId10"/>
              </a:rPr>
              <a:t>Narendra Ahuja</a:t>
            </a:r>
            <a:endParaRPr lang="en-US" sz="1400" baseline="30000" dirty="0"/>
          </a:p>
          <a:p>
            <a:pPr algn="ctr"/>
            <a:r>
              <a:rPr lang="en-US" sz="1400" dirty="0">
                <a:hlinkClick r:id="rId11"/>
              </a:rPr>
              <a:t>n-ahuja@Illinois.edu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592566" y="5569736"/>
            <a:ext cx="3038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12"/>
              </a:rPr>
              <a:t>Zhengyou Zhang </a:t>
            </a:r>
          </a:p>
          <a:p>
            <a:pPr algn="ctr"/>
            <a:r>
              <a:rPr lang="en-US" sz="1400" dirty="0" smtClean="0">
                <a:hlinkClick r:id="rId12"/>
              </a:rPr>
              <a:t>zhang@microsoft.com</a:t>
            </a:r>
            <a:endParaRPr lang="en-US" sz="1400" dirty="0"/>
          </a:p>
        </p:txBody>
      </p:sp>
      <p:pic>
        <p:nvPicPr>
          <p:cNvPr id="1026" name="Picture 2" descr="Qin Cai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880" y="1624589"/>
            <a:ext cx="1645920" cy="1645920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195793" y="3471212"/>
            <a:ext cx="1811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hlinkClick r:id="rId14"/>
              </a:rPr>
              <a:t>Qin Cai</a:t>
            </a:r>
            <a:endParaRPr lang="en-US" sz="1200" baseline="30000" dirty="0"/>
          </a:p>
          <a:p>
            <a:pPr algn="ctr"/>
            <a:r>
              <a:rPr lang="en-US" sz="1400" dirty="0" smtClean="0">
                <a:hlinkClick r:id="rId14"/>
              </a:rPr>
              <a:t>qincai@microsoft.com</a:t>
            </a:r>
            <a:endParaRPr lang="en-US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743" y="1700356"/>
            <a:ext cx="1467613" cy="1645920"/>
          </a:xfrm>
          <a:prstGeom prst="rect">
            <a:avLst/>
          </a:prstGeom>
          <a:solidFill>
            <a:srgbClr val="000000">
              <a:shade val="95000"/>
            </a:srgbClr>
          </a:solidFill>
          <a:ln w="381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8928286" y="3513642"/>
            <a:ext cx="1628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hlinkClick r:id="rId16"/>
              </a:rPr>
              <a:t>Zicheng Liu</a:t>
            </a:r>
            <a:endParaRPr lang="en-US" sz="1400" dirty="0" smtClean="0"/>
          </a:p>
          <a:p>
            <a:pPr algn="ctr"/>
            <a:r>
              <a:rPr lang="en-US" sz="1400" dirty="0" smtClean="0">
                <a:hlinkClick r:id="rId16"/>
              </a:rPr>
              <a:t>zliu@microsoft.com</a:t>
            </a:r>
            <a:endParaRPr lang="en-US" sz="1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87722" y="3775252"/>
            <a:ext cx="1320042" cy="1645920"/>
          </a:xfrm>
          <a:prstGeom prst="rect">
            <a:avLst/>
          </a:prstGeom>
          <a:solidFill>
            <a:srgbClr val="000000">
              <a:shade val="95000"/>
            </a:srgbClr>
          </a:solidFill>
          <a:ln w="381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497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Gaze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 smtClean="0"/>
              <a:t>Detailed geometric modeling between light sources, corneal, and camera [</a:t>
            </a:r>
            <a:r>
              <a:rPr lang="en-US" dirty="0" err="1"/>
              <a:t>Guestrin</a:t>
            </a:r>
            <a:r>
              <a:rPr lang="en-US" dirty="0"/>
              <a:t> and </a:t>
            </a:r>
            <a:r>
              <a:rPr lang="en-US" dirty="0" err="1"/>
              <a:t>Eizenman</a:t>
            </a:r>
            <a:r>
              <a:rPr lang="en-US" dirty="0"/>
              <a:t>, 2006</a:t>
            </a:r>
            <a:r>
              <a:rPr lang="en-US" dirty="0" smtClean="0"/>
              <a:t>]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Accurate (reported performance &lt; 1</a:t>
            </a:r>
            <a:r>
              <a:rPr lang="en-US" baseline="30000" dirty="0" smtClean="0"/>
              <a:t>o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3D gaze direction</a:t>
            </a:r>
          </a:p>
          <a:p>
            <a:pPr lvl="1"/>
            <a:r>
              <a:rPr lang="en-US" dirty="0" smtClean="0"/>
              <a:t>Head pose invariant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Need careful hardware calibration</a:t>
            </a:r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/>
          <a:srcRect l="6060" r="6060"/>
          <a:stretch>
            <a:fillRect/>
          </a:stretch>
        </p:blipFill>
        <p:spPr>
          <a:xfrm>
            <a:off x="6305900" y="3400824"/>
            <a:ext cx="5047900" cy="27761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69029" y="6311899"/>
            <a:ext cx="41216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Figure from [</a:t>
            </a:r>
            <a:r>
              <a:rPr lang="en-US" sz="1600" dirty="0" err="1" smtClean="0"/>
              <a:t>Guestrin</a:t>
            </a:r>
            <a:r>
              <a:rPr lang="en-US" sz="1600" dirty="0" smtClean="0"/>
              <a:t> </a:t>
            </a:r>
            <a:r>
              <a:rPr lang="en-US" sz="1600" dirty="0"/>
              <a:t>and </a:t>
            </a:r>
            <a:r>
              <a:rPr lang="en-US" sz="1600" dirty="0" err="1"/>
              <a:t>Eizenman</a:t>
            </a:r>
            <a:r>
              <a:rPr lang="en-US" sz="1600" dirty="0"/>
              <a:t>, 2006]</a:t>
            </a:r>
          </a:p>
        </p:txBody>
      </p:sp>
    </p:spTree>
    <p:extLst>
      <p:ext uri="{BB962C8B-B14F-4D97-AF65-F5344CB8AC3E}">
        <p14:creationId xmlns:p14="http://schemas.microsoft.com/office/powerpoint/2010/main" val="266111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Interpolation-based Gaze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Learn polynomial regression from subject-dependent calibration</a:t>
            </a:r>
          </a:p>
          <a:p>
            <a:r>
              <a:rPr lang="en-US" dirty="0" smtClean="0"/>
              <a:t>Directly map from normalized to Point of Regard (2D </a:t>
            </a:r>
            <a:r>
              <a:rPr lang="en-US" dirty="0" err="1" smtClean="0"/>
              <a:t>PoR</a:t>
            </a:r>
            <a:r>
              <a:rPr lang="en-US" dirty="0" smtClean="0"/>
              <a:t>)  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 err="1"/>
              <a:t>Cerrolaza</a:t>
            </a:r>
            <a:r>
              <a:rPr lang="en-US" dirty="0"/>
              <a:t> et al., 2008]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Simple to implement</a:t>
            </a:r>
          </a:p>
          <a:p>
            <a:pPr lvl="1"/>
            <a:r>
              <a:rPr lang="en-US" dirty="0" smtClean="0"/>
              <a:t>No need for hardware calibration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Head pose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4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Cross-Ratio based Gaze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4894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Gaze estimation by exploiting invariance of a plane </a:t>
            </a:r>
            <a:r>
              <a:rPr lang="en-US" sz="3200" dirty="0" err="1" smtClean="0"/>
              <a:t>projectivity</a:t>
            </a:r>
            <a:r>
              <a:rPr lang="en-US" sz="3200" dirty="0" smtClean="0"/>
              <a:t> [</a:t>
            </a:r>
            <a:r>
              <a:rPr lang="en-US" sz="3200" dirty="0" err="1" smtClean="0"/>
              <a:t>Yoo</a:t>
            </a:r>
            <a:r>
              <a:rPr lang="en-US" sz="3200" dirty="0" smtClean="0"/>
              <a:t> et al. 2002]</a:t>
            </a:r>
          </a:p>
          <a:p>
            <a:endParaRPr lang="en-US" sz="3200" dirty="0"/>
          </a:p>
          <a:p>
            <a:r>
              <a:rPr lang="en-US" sz="3200" dirty="0" smtClean="0"/>
              <a:t>Pros</a:t>
            </a:r>
          </a:p>
          <a:p>
            <a:pPr lvl="1"/>
            <a:r>
              <a:rPr lang="en-US" sz="2800" dirty="0"/>
              <a:t>Simple to implement</a:t>
            </a:r>
          </a:p>
          <a:p>
            <a:pPr lvl="1"/>
            <a:r>
              <a:rPr lang="en-US" sz="2800" dirty="0"/>
              <a:t>No need for hardware </a:t>
            </a:r>
            <a:r>
              <a:rPr lang="en-US" sz="2800" dirty="0" smtClean="0"/>
              <a:t>calibration</a:t>
            </a:r>
          </a:p>
          <a:p>
            <a:pPr lvl="1"/>
            <a:r>
              <a:rPr lang="en-US" sz="2800" dirty="0" smtClean="0"/>
              <a:t>Head pose invariant</a:t>
            </a:r>
          </a:p>
          <a:p>
            <a:r>
              <a:rPr lang="en-US" sz="3200" dirty="0" smtClean="0"/>
              <a:t>Cons</a:t>
            </a:r>
          </a:p>
          <a:p>
            <a:pPr lvl="1"/>
            <a:r>
              <a:rPr lang="en-US" sz="2800" dirty="0" smtClean="0"/>
              <a:t>Large subject dependent bias occur</a:t>
            </a:r>
            <a:br>
              <a:rPr lang="en-US" sz="2800" dirty="0" smtClean="0"/>
            </a:br>
            <a:r>
              <a:rPr lang="en-US" sz="2800" dirty="0" smtClean="0"/>
              <a:t>because simplifying assumptions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pic>
        <p:nvPicPr>
          <p:cNvPr id="5" name="內容版面配置區 4" descr="螢幕快照 2013-06-07 上午9.53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54" r="-9954"/>
          <a:stretch>
            <a:fillRect/>
          </a:stretch>
        </p:blipFill>
        <p:spPr>
          <a:xfrm>
            <a:off x="6256421" y="2764629"/>
            <a:ext cx="6204680" cy="34123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32404" y="6142623"/>
            <a:ext cx="40527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Figure from [</a:t>
            </a:r>
            <a:r>
              <a:rPr lang="en-US" sz="1600" dirty="0" err="1" smtClean="0"/>
              <a:t>Coutinho</a:t>
            </a:r>
            <a:r>
              <a:rPr lang="en-US" sz="1600" dirty="0" smtClean="0"/>
              <a:t> and Morimoto 2012]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0342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Form of Cross-Ratio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430" y="5837289"/>
            <a:ext cx="7208739" cy="725338"/>
          </a:xfrm>
          <a:prstGeom prst="rect">
            <a:avLst/>
          </a:prstGeom>
        </p:spPr>
      </p:pic>
      <p:pic>
        <p:nvPicPr>
          <p:cNvPr id="5" name="內容版面配置區 4" descr="螢幕快照 2013-06-07 上午9.53.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54" r="-9954"/>
          <a:stretch>
            <a:fillRect/>
          </a:stretch>
        </p:blipFill>
        <p:spPr>
          <a:xfrm>
            <a:off x="2868430" y="1825625"/>
            <a:ext cx="6455140" cy="35500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496" y="4995856"/>
            <a:ext cx="1104900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8921" y="1945128"/>
            <a:ext cx="1162050" cy="63817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20352638">
            <a:off x="5269450" y="4969915"/>
            <a:ext cx="1633220" cy="326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3591333">
            <a:off x="5816016" y="2428444"/>
            <a:ext cx="1904210" cy="382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08866" y="5142443"/>
            <a:ext cx="116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Image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238550" y="3888729"/>
            <a:ext cx="1667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Corneal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2785050" y="2433027"/>
            <a:ext cx="1667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Display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168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Two </a:t>
            </a:r>
            <a:r>
              <a:rPr lang="en-US" sz="4000" dirty="0" smtClean="0"/>
              <a:t>Sources of Errors [Kang et al. 2008]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Angular deviation </a:t>
            </a:r>
            <a:r>
              <a:rPr lang="en-US" sz="3200" dirty="0" smtClean="0"/>
              <a:t>of visual axis and optical </a:t>
            </a:r>
            <a:r>
              <a:rPr lang="en-US" sz="3200" dirty="0" smtClean="0"/>
              <a:t>axis</a:t>
            </a:r>
            <a:endParaRPr lang="en-US" dirty="0" smtClean="0"/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Virtual image of pupil center is </a:t>
            </a:r>
            <a:r>
              <a:rPr lang="en-US" sz="3200" b="1" dirty="0" smtClean="0">
                <a:solidFill>
                  <a:srgbClr val="00B050"/>
                </a:solidFill>
              </a:rPr>
              <a:t>not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rgbClr val="00B050"/>
                </a:solidFill>
              </a:rPr>
              <a:t>coplanar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sz="3200" dirty="0" smtClean="0"/>
              <a:t>with corneal reflections</a:t>
            </a:r>
          </a:p>
        </p:txBody>
      </p:sp>
    </p:spTree>
    <p:extLst>
      <p:ext uri="{BB962C8B-B14F-4D97-AF65-F5344CB8AC3E}">
        <p14:creationId xmlns:p14="http://schemas.microsoft.com/office/powerpoint/2010/main" val="326733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2753</TotalTime>
  <Words>764</Words>
  <Application>Microsoft Office PowerPoint</Application>
  <PresentationFormat>Widescreen</PresentationFormat>
  <Paragraphs>198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Calibri</vt:lpstr>
      <vt:lpstr>新細明體</vt:lpstr>
      <vt:lpstr>新細明體</vt:lpstr>
      <vt:lpstr>Arial</vt:lpstr>
      <vt:lpstr>Calibri Light</vt:lpstr>
      <vt:lpstr>Times New Roman</vt:lpstr>
      <vt:lpstr>Office Theme</vt:lpstr>
      <vt:lpstr>Toward Accurate and Robust Cross-Ratio based Gaze Trackers Through  Learning from Simulation</vt:lpstr>
      <vt:lpstr>PowerPoint Presentation</vt:lpstr>
      <vt:lpstr>Geometric Model of an Eye</vt:lpstr>
      <vt:lpstr>Gaze Estimation using  Pupil Center and Corneal Reflections</vt:lpstr>
      <vt:lpstr>Model-based Gaze Estimation</vt:lpstr>
      <vt:lpstr>Interpolation-based Gaze Estimation</vt:lpstr>
      <vt:lpstr>Cross-Ratio based Gaze Estimation</vt:lpstr>
      <vt:lpstr>The Basic Form of Cross-Ratio Method</vt:lpstr>
      <vt:lpstr>Two Sources of Errors [Kang et al. 2008]</vt:lpstr>
      <vt:lpstr>Improve Accuracy for Stationary Head</vt:lpstr>
      <vt:lpstr>Improve Robustness for Head Movements</vt:lpstr>
      <vt:lpstr>PowerPoint Presentation</vt:lpstr>
      <vt:lpstr>How? The Main Idea</vt:lpstr>
      <vt:lpstr>Adaptive Homograph Mapping</vt:lpstr>
      <vt:lpstr>Training Adaptive Homography Mapping</vt:lpstr>
      <vt:lpstr>Minimizing the Objective Function</vt:lpstr>
      <vt:lpstr>Visualize the Training Process</vt:lpstr>
      <vt:lpstr>RMSE Error Comparisons Using  Different Training Models</vt:lpstr>
      <vt:lpstr>Linear Regression</vt:lpstr>
      <vt:lpstr>Linear Regression</vt:lpstr>
      <vt:lpstr>Quadratic Regression</vt:lpstr>
      <vt:lpstr>Quadratic Regression </vt:lpstr>
      <vt:lpstr>Experimental Results – Synthetic data </vt:lpstr>
      <vt:lpstr>Stationary Head  Varying corneal radius</vt:lpstr>
      <vt:lpstr>Stationary Head Varying pupil-corneal distance</vt:lpstr>
      <vt:lpstr>Stationary Head Varying (horizontal) angle between optical/visual axis</vt:lpstr>
      <vt:lpstr>Stationary Head Varying (vertical) angle between optical/visual axis</vt:lpstr>
      <vt:lpstr>Head Movements Parallel to the Screen</vt:lpstr>
      <vt:lpstr>Head Movement along Depth Variation</vt:lpstr>
      <vt:lpstr>Tested at Another Head Position</vt:lpstr>
      <vt:lpstr>Noise Sensitivity Analysis</vt:lpstr>
      <vt:lpstr>Effect of Sensor Resolution (at calibration)</vt:lpstr>
      <vt:lpstr>Effect of Sensor Resolution (at new position)</vt:lpstr>
      <vt:lpstr>Real Data Evaluation –  Programmable Hardware Setup</vt:lpstr>
      <vt:lpstr>Real Data Evaluation – Feature Detection</vt:lpstr>
      <vt:lpstr>Averaged Gaze Estimation Error </vt:lpstr>
      <vt:lpstr>Averaged Gaze Estimation Error </vt:lpstr>
      <vt:lpstr>Conclusions</vt:lpstr>
      <vt:lpstr>Future Work</vt:lpstr>
      <vt:lpstr>Comments or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</dc:title>
  <dc:creator>Huang Jia-Bin</dc:creator>
  <cp:lastModifiedBy>Huang Jia-Bin</cp:lastModifiedBy>
  <cp:revision>50</cp:revision>
  <dcterms:created xsi:type="dcterms:W3CDTF">2014-03-20T17:34:39Z</dcterms:created>
  <dcterms:modified xsi:type="dcterms:W3CDTF">2014-03-23T06:41:56Z</dcterms:modified>
</cp:coreProperties>
</file>