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72" r:id="rId4"/>
    <p:sldId id="273" r:id="rId5"/>
    <p:sldId id="275" r:id="rId6"/>
    <p:sldId id="276" r:id="rId7"/>
    <p:sldId id="277" r:id="rId8"/>
    <p:sldId id="261" r:id="rId9"/>
    <p:sldId id="278" r:id="rId10"/>
    <p:sldId id="263" r:id="rId11"/>
    <p:sldId id="264" r:id="rId12"/>
    <p:sldId id="265" r:id="rId13"/>
    <p:sldId id="267" r:id="rId14"/>
    <p:sldId id="269" r:id="rId15"/>
    <p:sldId id="258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8ABC49"/>
    <a:srgbClr val="1976D2"/>
    <a:srgbClr val="282C34"/>
    <a:srgbClr val="719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bou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JS" TargetMode="External"/><Relationship Id="rId7" Type="http://schemas.openxmlformats.org/officeDocument/2006/relationships/hyperlink" Target="http://developer.telerik.com/featured/will-angular-2-be-a-success-you-bet/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yntaxsuccess.com/viewarticle/angular-2.0-unit-testing" TargetMode="External"/><Relationship Id="rId5" Type="http://schemas.openxmlformats.org/officeDocument/2006/relationships/hyperlink" Target="https://medium.freecodecamp.com/angular-2-versus-react-there-will-be-blood-66595faafd51" TargetMode="External"/><Relationship Id="rId4" Type="http://schemas.openxmlformats.org/officeDocument/2006/relationships/hyperlink" Target="http://www.gurustop.net/blog/2015/10/07/angularjs2-internet-explorer-suppor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application_framework" TargetMode="External"/><Relationship Id="rId7" Type="http://schemas.openxmlformats.org/officeDocument/2006/relationships/hyperlink" Target="https://en.wikipedia.org/wiki/Rich_Internet_Application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testing" TargetMode="External"/><Relationship Id="rId5" Type="http://schemas.openxmlformats.org/officeDocument/2006/relationships/hyperlink" Target="https://en.wikipedia.org/wiki/Single-page_application" TargetMode="External"/><Relationship Id="rId4" Type="http://schemas.openxmlformats.org/officeDocument/2006/relationships/hyperlink" Target="https://en.wikipedia.org/wiki/Goog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7311" y="2574446"/>
            <a:ext cx="3716224" cy="1448217"/>
          </a:xfrm>
        </p:spPr>
        <p:txBody>
          <a:bodyPr>
            <a:normAutofit/>
          </a:bodyPr>
          <a:lstStyle/>
          <a:p>
            <a:pPr algn="l"/>
            <a:r>
              <a:rPr lang="en-CA" b="0" dirty="0" err="1"/>
              <a:t>ngular</a:t>
            </a:r>
            <a:endParaRPr lang="en-US" b="0" dirty="0"/>
          </a:p>
        </p:txBody>
      </p:sp>
      <p:pic>
        <p:nvPicPr>
          <p:cNvPr id="2052" name="Picture 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86" y="2250805"/>
            <a:ext cx="1927861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902" y="5717904"/>
            <a:ext cx="632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Presenters:</a:t>
            </a:r>
            <a:br>
              <a:rPr lang="en-CA" dirty="0" smtClean="0">
                <a:solidFill>
                  <a:schemeClr val="bg1"/>
                </a:solidFill>
              </a:rPr>
            </a:br>
            <a:r>
              <a:rPr lang="en-CA" dirty="0" smtClean="0">
                <a:solidFill>
                  <a:schemeClr val="bg1"/>
                </a:solidFill>
              </a:rPr>
              <a:t>Justin Bicknell</a:t>
            </a:r>
            <a:br>
              <a:rPr lang="en-CA" dirty="0" smtClean="0">
                <a:solidFill>
                  <a:schemeClr val="bg1"/>
                </a:solidFill>
              </a:rPr>
            </a:br>
            <a:r>
              <a:rPr lang="en-CA" dirty="0" smtClean="0">
                <a:solidFill>
                  <a:schemeClr val="bg1"/>
                </a:solidFill>
              </a:rPr>
              <a:t>Colin Kirk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Browser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s://pbs.twimg.com/media/CQqbS9GVAAATWSj.pn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2828030"/>
            <a:ext cx="96012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test libraries should work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(Jasmine was used in the Angular.io tutorial)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configure to run on live-server which automatically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refreshes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Dependency Injection makes objects within the application </a:t>
            </a:r>
            <a:r>
              <a:rPr lang="en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mockable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Able to test everything 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 of test framework dependencies can be overwhelming and hard to follow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(mostly because they are still under development)</a:t>
            </a:r>
          </a:p>
        </p:txBody>
      </p:sp>
    </p:spTree>
    <p:extLst>
      <p:ext uri="{BB962C8B-B14F-4D97-AF65-F5344CB8AC3E}">
        <p14:creationId xmlns:p14="http://schemas.microsoft.com/office/powerpoint/2010/main" val="27641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Optimized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today's JavaScript virtual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machines using an advanced change detection algorithm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 the first view of your application on node.js, .NET, PHP and other servers for near-instant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rendering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router delivers automatic code-splitting</a:t>
            </a:r>
          </a:p>
          <a:p>
            <a:r>
              <a:rPr lang="en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RxJS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Observables offer push-model data flows letting you optimize the change detection strategy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 of the box support for web workers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Ridiculously large community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long-time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angular developers and new adopters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Built by the same people who built Angular 1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ngUpgrade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ngForward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offers detailed and seamless upgrade strategies from Angular 1 to 2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to community, collaborating closely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18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Careful, methodical reinvention of mature, comprehensive framework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Less churn after release than other frameworks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team making decisions about future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1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399"/>
            <a:ext cx="9431448" cy="4596898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concepts and structure to our backend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Lots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contributors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https://angular.io/about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/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fatigue / reduced Churn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lvl="1">
              <a:spcBef>
                <a:spcPts val="1400"/>
              </a:spcBef>
              <a:spcAft>
                <a:spcPts val="0"/>
              </a:spcAft>
            </a:pPr>
            <a:r>
              <a:rPr lang="en-CA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Advocates </a:t>
            </a:r>
            <a:r>
              <a:rPr lang="en-CA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use of industry best practices such as: dependency injection, unit testing, service layers, interfaces and separation of concerns. 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tatic type checking with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TypeScript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Consistent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documentation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Angular 2’s design embraces web component’s standard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(rendering cross-platform native UI for iOS and Android)</a:t>
            </a:r>
          </a:p>
        </p:txBody>
      </p:sp>
    </p:spTree>
    <p:extLst>
      <p:ext uri="{BB962C8B-B14F-4D97-AF65-F5344CB8AC3E}">
        <p14:creationId xmlns:p14="http://schemas.microsoft.com/office/powerpoint/2010/main" val="108399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syntax takes some getting used to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highlighting within Template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 CSS strings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Many errors are caught at runtime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 came out with a release candidate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 parts of the API and Template format during our investigation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coding errors will not produce runtime or compiler errors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(very uncommon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Does not contain any built-in handlers for state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4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95" y="2057400"/>
            <a:ext cx="9872871" cy="4038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://en.wikipedia.org/wiki/AngularJS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www.gurustop.net/blog/2015/10/07/angularjs2-internet-explorer-support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medium.freecodecamp.com/angular-2-versus-react-there-will-be-blood-66595faafd51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www.syntaxsuccess.com/viewarticle/angular-2.0-unit-testing</a:t>
            </a:r>
            <a:endParaRPr lang="en-US" dirty="0" smtClean="0"/>
          </a:p>
          <a:p>
            <a:r>
              <a:rPr lang="en-US" dirty="0">
                <a:hlinkClick r:id="rId7"/>
              </a:rPr>
              <a:t>http://developer.telerik.com/featured/will-angular-2-be-a-success-you-bet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AngularJS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is an 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hlinkClick r:id="rId2" tooltip="Open-source software"/>
              </a:rPr>
              <a:t>open-source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hlinkClick r:id="rId3" tooltip="Web application framework"/>
              </a:rPr>
              <a:t>web application framework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mainly maintained by 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hlinkClick r:id="rId4" tooltip="Google"/>
              </a:rPr>
              <a:t>Google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and by a community of individuals and corporations to address many of the challenges encountered in developing 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hlinkClick r:id="rId5" tooltip="Single-page application"/>
              </a:rPr>
              <a:t>single-page applications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It aims to simplify both the development and the 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hlinkClick r:id="rId6" tooltip="Software testing"/>
              </a:rPr>
              <a:t>testing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of such applications by providing a framework for client-side architectures, along with components commonly used in 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hlinkClick r:id="rId7" tooltip="Rich Internet Application"/>
              </a:rPr>
              <a:t>rich Internet applications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3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Fundamentals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20" y="2102315"/>
            <a:ext cx="79819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Hierarchy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https://angular.io/resources/images/devguide/architecture/component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78" y="2531346"/>
            <a:ext cx="354139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14403" y="2678109"/>
            <a:ext cx="6062250" cy="243062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Projects contain a single root </a:t>
            </a:r>
            <a:r>
              <a:rPr lang="en-CA" dirty="0">
                <a:solidFill>
                  <a:srgbClr val="1CADE4"/>
                </a:solidFill>
              </a:rPr>
              <a:t>Component</a:t>
            </a:r>
          </a:p>
          <a:p>
            <a:r>
              <a:rPr lang="en-CA" dirty="0">
                <a:solidFill>
                  <a:srgbClr val="1CADE4"/>
                </a:solidFill>
              </a:rPr>
              <a:t>Components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 a </a:t>
            </a:r>
            <a:r>
              <a:rPr lang="en-CA" dirty="0" smtClean="0">
                <a:solidFill>
                  <a:srgbClr val="1CADE4"/>
                </a:solidFill>
              </a:rPr>
              <a:t>Template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in its   metadata</a:t>
            </a:r>
          </a:p>
          <a:p>
            <a:r>
              <a:rPr lang="en-CA" dirty="0">
                <a:solidFill>
                  <a:srgbClr val="1CADE4"/>
                </a:solidFill>
              </a:rPr>
              <a:t>Templates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may contain </a:t>
            </a:r>
            <a:r>
              <a:rPr lang="en-CA" dirty="0" smtClean="0">
                <a:solidFill>
                  <a:srgbClr val="1CADE4"/>
                </a:solidFill>
              </a:rPr>
              <a:t>Directives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which change the behaviour or appearance of the DOM</a:t>
            </a:r>
            <a:endParaRPr lang="en-CA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19" y="2304882"/>
            <a:ext cx="3099955" cy="18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799406"/>
            <a:ext cx="6062250" cy="208597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rgbClr val="1CADE4"/>
                </a:solidFill>
              </a:rPr>
              <a:t>Components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CA" dirty="0">
                <a:solidFill>
                  <a:srgbClr val="1CADE4"/>
                </a:solidFill>
              </a:rPr>
              <a:t>Templates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communicate through their bindings</a:t>
            </a:r>
            <a:endParaRPr lang="en-CA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rgbClr val="1CADE4"/>
                </a:solidFill>
              </a:rPr>
              <a:t>Property-bindings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CA" dirty="0">
                <a:solidFill>
                  <a:srgbClr val="1CADE4"/>
                </a:solidFill>
              </a:rPr>
              <a:t>Event-bindings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one-way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CA" dirty="0">
                <a:solidFill>
                  <a:srgbClr val="1CADE4"/>
                </a:solidFill>
              </a:rPr>
              <a:t>Component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expose specific properties or methods to other </a:t>
            </a:r>
            <a:r>
              <a:rPr lang="en-CA" dirty="0">
                <a:solidFill>
                  <a:srgbClr val="1CADE4"/>
                </a:solidFill>
              </a:rPr>
              <a:t>Components</a:t>
            </a:r>
          </a:p>
        </p:txBody>
      </p:sp>
      <p:pic>
        <p:nvPicPr>
          <p:cNvPr id="4098" name="Picture 2" descr="Parent/Child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90" y="4586362"/>
            <a:ext cx="2719412" cy="12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/ Dependency Injection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734091"/>
            <a:ext cx="6237408" cy="3013565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1CADE4"/>
                </a:solidFill>
              </a:rPr>
              <a:t>Services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business logic and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commonly make requests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your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  <a:endParaRPr lang="en-CA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rgbClr val="1CADE4"/>
                </a:solidFill>
              </a:rPr>
              <a:t>Services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be </a:t>
            </a:r>
            <a:r>
              <a:rPr lang="en-CA" dirty="0" smtClean="0">
                <a:solidFill>
                  <a:srgbClr val="1CADE4"/>
                </a:solidFill>
              </a:rPr>
              <a:t>Injected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into </a:t>
            </a:r>
            <a:r>
              <a:rPr lang="en-CA" dirty="0">
                <a:solidFill>
                  <a:srgbClr val="1CADE4"/>
                </a:solidFill>
              </a:rPr>
              <a:t>Components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approach increases testability across the whole application</a:t>
            </a:r>
            <a:endParaRPr lang="en-CA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8" y="2967357"/>
            <a:ext cx="4147705" cy="18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  <a:r>
              <a:rPr lang="en-CA" dirty="0"/>
              <a:t>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3434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Fairly easy to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 similar concepts and structure to our backend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Lots of training videos already 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</a:rPr>
              <a:t>(e.g. </a:t>
            </a:r>
            <a:r>
              <a:rPr lang="en-CA" dirty="0" err="1">
                <a:solidFill>
                  <a:schemeClr val="bg1">
                    <a:lumMod val="75000"/>
                  </a:schemeClr>
                </a:solidFill>
              </a:rPr>
              <a:t>Udemy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75000"/>
                  </a:schemeClr>
                </a:solidFill>
              </a:rPr>
              <a:t>Youtube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</a:rPr>
              <a:t>, Lynda.com)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Angular.io contains a thorough tutorial project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Already contains 7500+ stack overflow questions 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</a:rPr>
              <a:t>(200k+ for </a:t>
            </a:r>
            <a:r>
              <a:rPr lang="en-CA" dirty="0" err="1">
                <a:solidFill>
                  <a:schemeClr val="bg1">
                    <a:lumMod val="75000"/>
                  </a:schemeClr>
                </a:solidFill>
              </a:rPr>
              <a:t>AngularJs</a:t>
            </a:r>
            <a:r>
              <a:rPr lang="en-CA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syntax gets some getting used to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 changes have been made to their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since we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began</a:t>
            </a:r>
          </a:p>
        </p:txBody>
      </p:sp>
    </p:spTree>
    <p:extLst>
      <p:ext uri="{BB962C8B-B14F-4D97-AF65-F5344CB8AC3E}">
        <p14:creationId xmlns:p14="http://schemas.microsoft.com/office/powerpoint/2010/main" val="17070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Syntax / Legibility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89576" y="5497156"/>
            <a:ext cx="5004955" cy="931807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Code is easy </a:t>
            </a:r>
            <a:r>
              <a:rPr lang="en-CA" dirty="0">
                <a:solidFill>
                  <a:schemeClr val="bg1"/>
                </a:solidFill>
              </a:rPr>
              <a:t>to read and comprehend</a:t>
            </a:r>
            <a:endParaRPr lang="en-CA" u="sng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Favors composition over inheritance</a:t>
            </a:r>
            <a:endParaRPr lang="en-CA" u="sn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9" y="1965960"/>
            <a:ext cx="5865385" cy="3149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16346" y="5497156"/>
            <a:ext cx="6062250" cy="152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Template and CSS</a:t>
            </a:r>
            <a:r>
              <a:rPr lang="en-CA" dirty="0" smtClean="0">
                <a:solidFill>
                  <a:schemeClr val="bg1"/>
                </a:solidFill>
              </a:rPr>
              <a:t> </a:t>
            </a:r>
            <a:r>
              <a:rPr lang="en-CA" dirty="0" smtClean="0">
                <a:solidFill>
                  <a:schemeClr val="bg1"/>
                </a:solidFill>
              </a:rPr>
              <a:t>can </a:t>
            </a:r>
            <a:r>
              <a:rPr lang="en-CA" dirty="0" smtClean="0">
                <a:solidFill>
                  <a:schemeClr val="bg1"/>
                </a:solidFill>
              </a:rPr>
              <a:t>contain syntax highlighting when in separate files</a:t>
            </a:r>
            <a:endParaRPr lang="en-CA" u="sng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10" y="1313288"/>
            <a:ext cx="4867088" cy="38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Debugging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388666" cy="4038600"/>
          </a:xfrm>
        </p:spPr>
        <p:txBody>
          <a:bodyPr/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highlighting occurs for compiler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errors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errors in browser console are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well-documented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errors don’t always come with line numbers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Compiled .MAP files allow for 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TypeScript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debugging</a:t>
            </a:r>
          </a:p>
          <a:p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73" y="1965960"/>
            <a:ext cx="569674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841</TotalTime>
  <Words>550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Corbel</vt:lpstr>
      <vt:lpstr>Basis</vt:lpstr>
      <vt:lpstr>ngular</vt:lpstr>
      <vt:lpstr>Overview</vt:lpstr>
      <vt:lpstr>Fundamentals</vt:lpstr>
      <vt:lpstr>Component Hierarchy</vt:lpstr>
      <vt:lpstr>Component</vt:lpstr>
      <vt:lpstr>Services / Dependency Injection</vt:lpstr>
      <vt:lpstr>Learning Curve</vt:lpstr>
      <vt:lpstr>Syntax / Legibility</vt:lpstr>
      <vt:lpstr>Debugging</vt:lpstr>
      <vt:lpstr>Browser Support</vt:lpstr>
      <vt:lpstr>Testing Support</vt:lpstr>
      <vt:lpstr>Performance</vt:lpstr>
      <vt:lpstr>Developer Support</vt:lpstr>
      <vt:lpstr>Stability</vt:lpstr>
      <vt:lpstr>Pros</vt:lpstr>
      <vt:lpstr>Cons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Colin Kirk</dc:creator>
  <cp:lastModifiedBy>Colin Kirk</cp:lastModifiedBy>
  <cp:revision>86</cp:revision>
  <dcterms:created xsi:type="dcterms:W3CDTF">2016-05-06T21:16:11Z</dcterms:created>
  <dcterms:modified xsi:type="dcterms:W3CDTF">2016-05-11T21:31:59Z</dcterms:modified>
</cp:coreProperties>
</file>