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61" r:id="rId9"/>
    <p:sldId id="278" r:id="rId10"/>
    <p:sldId id="263" r:id="rId11"/>
    <p:sldId id="264" r:id="rId12"/>
    <p:sldId id="265" r:id="rId13"/>
    <p:sldId id="267" r:id="rId14"/>
    <p:sldId id="269" r:id="rId15"/>
    <p:sldId id="258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C49"/>
    <a:srgbClr val="1CADE4"/>
    <a:srgbClr val="1976D2"/>
    <a:srgbClr val="719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bou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J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yntaxsuccess.com/viewarticle/angular-2.0-unit-testing" TargetMode="External"/><Relationship Id="rId5" Type="http://schemas.openxmlformats.org/officeDocument/2006/relationships/hyperlink" Target="https://medium.freecodecamp.com/angular-2-versus-react-there-will-be-blood-66595faafd51" TargetMode="External"/><Relationship Id="rId4" Type="http://schemas.openxmlformats.org/officeDocument/2006/relationships/hyperlink" Target="http://www.gurustop.net/blog/2015/10/07/angularjs2-internet-explorer-supp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framework" TargetMode="External"/><Relationship Id="rId7" Type="http://schemas.openxmlformats.org/officeDocument/2006/relationships/hyperlink" Target="https://en.wikipedia.org/wiki/Rich_Internet_Application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Goog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7311" y="2574446"/>
            <a:ext cx="3716224" cy="1448217"/>
          </a:xfrm>
        </p:spPr>
        <p:txBody>
          <a:bodyPr>
            <a:normAutofit/>
          </a:bodyPr>
          <a:lstStyle/>
          <a:p>
            <a:pPr algn="l"/>
            <a:r>
              <a:rPr lang="en-CA" b="0" dirty="0" err="1"/>
              <a:t>ngular</a:t>
            </a:r>
            <a:endParaRPr lang="en-US" b="0" dirty="0"/>
          </a:p>
        </p:txBody>
      </p:sp>
      <p:pic>
        <p:nvPicPr>
          <p:cNvPr id="2052" name="Picture 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86" y="2250805"/>
            <a:ext cx="1927861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902" y="5717904"/>
            <a:ext cx="632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Presenters:</a:t>
            </a:r>
            <a:br>
              <a:rPr lang="en-CA" dirty="0" smtClean="0">
                <a:solidFill>
                  <a:schemeClr val="bg1"/>
                </a:solidFill>
              </a:rPr>
            </a:br>
            <a:r>
              <a:rPr lang="en-CA" dirty="0" smtClean="0">
                <a:solidFill>
                  <a:schemeClr val="bg1"/>
                </a:solidFill>
              </a:rPr>
              <a:t>Justin Bicknell</a:t>
            </a:r>
            <a:br>
              <a:rPr lang="en-CA" dirty="0" smtClean="0">
                <a:solidFill>
                  <a:schemeClr val="bg1"/>
                </a:solidFill>
              </a:rPr>
            </a:br>
            <a:r>
              <a:rPr lang="en-CA" dirty="0" smtClean="0">
                <a:solidFill>
                  <a:schemeClr val="bg1"/>
                </a:solidFill>
              </a:rPr>
              <a:t>Colin Kirk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pbs.twimg.com/media/CQqbS9GVAAATWSj.pn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828030"/>
            <a:ext cx="96012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test libraries should 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(Jasmine was used in the Angular.io tutorial)</a:t>
            </a:r>
          </a:p>
          <a:p>
            <a:r>
              <a:rPr lang="en-CA" dirty="0"/>
              <a:t>Can configure to run on live-server which automatically </a:t>
            </a:r>
            <a:r>
              <a:rPr lang="en-CA" dirty="0" smtClean="0"/>
              <a:t>refreshes</a:t>
            </a:r>
          </a:p>
          <a:p>
            <a:r>
              <a:rPr lang="en-CA" dirty="0" smtClean="0">
                <a:solidFill>
                  <a:srgbClr val="1CADE4"/>
                </a:solidFill>
              </a:rPr>
              <a:t>Dependency Injection makes objects within the application </a:t>
            </a:r>
            <a:r>
              <a:rPr lang="en-CA" dirty="0" err="1" smtClean="0">
                <a:solidFill>
                  <a:srgbClr val="1CADE4"/>
                </a:solidFill>
              </a:rPr>
              <a:t>mockable</a:t>
            </a:r>
            <a:endParaRPr lang="en-CA" dirty="0" smtClean="0">
              <a:solidFill>
                <a:srgbClr val="1CADE4"/>
              </a:solidFill>
            </a:endParaRPr>
          </a:p>
          <a:p>
            <a:r>
              <a:rPr lang="en-CA" dirty="0" smtClean="0">
                <a:solidFill>
                  <a:srgbClr val="1CADE4"/>
                </a:solidFill>
              </a:rPr>
              <a:t>Able to test everything </a:t>
            </a:r>
          </a:p>
          <a:p>
            <a:r>
              <a:rPr lang="en-CA" dirty="0" smtClean="0">
                <a:solidFill>
                  <a:srgbClr val="1CADE4"/>
                </a:solidFill>
              </a:rPr>
              <a:t>Setup of test </a:t>
            </a:r>
            <a:r>
              <a:rPr lang="en-CA" dirty="0" smtClean="0">
                <a:solidFill>
                  <a:srgbClr val="1CADE4"/>
                </a:solidFill>
              </a:rPr>
              <a:t>framework </a:t>
            </a:r>
            <a:r>
              <a:rPr lang="en-CA" dirty="0" smtClean="0">
                <a:solidFill>
                  <a:srgbClr val="1CADE4"/>
                </a:solidFill>
              </a:rPr>
              <a:t>dependencies can be overwhelming and hard to </a:t>
            </a:r>
            <a:r>
              <a:rPr lang="en-CA" dirty="0" smtClean="0">
                <a:solidFill>
                  <a:srgbClr val="1CADE4"/>
                </a:solidFill>
              </a:rPr>
              <a:t>follow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(mostly because they are still under development)</a:t>
            </a:r>
          </a:p>
        </p:txBody>
      </p:sp>
    </p:spTree>
    <p:extLst>
      <p:ext uri="{BB962C8B-B14F-4D97-AF65-F5344CB8AC3E}">
        <p14:creationId xmlns:p14="http://schemas.microsoft.com/office/powerpoint/2010/main" val="2764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Optimized </a:t>
            </a:r>
            <a:r>
              <a:rPr lang="en-CA" dirty="0"/>
              <a:t>for today's JavaScript virtual </a:t>
            </a:r>
            <a:r>
              <a:rPr lang="en-CA" dirty="0" smtClean="0"/>
              <a:t>machines using an advanced change detection algorithm</a:t>
            </a:r>
          </a:p>
          <a:p>
            <a:r>
              <a:rPr lang="en-CA" dirty="0"/>
              <a:t>Serve the first view of your application on node.js, .NET, PHP and other servers for near-instant </a:t>
            </a:r>
            <a:r>
              <a:rPr lang="en-CA" dirty="0" smtClean="0"/>
              <a:t>rendering</a:t>
            </a:r>
          </a:p>
          <a:p>
            <a:r>
              <a:rPr lang="en-CA" dirty="0" smtClean="0"/>
              <a:t>Component router delivers automatic code-splitting</a:t>
            </a:r>
          </a:p>
          <a:p>
            <a:r>
              <a:rPr lang="en-CA" dirty="0" err="1" smtClean="0"/>
              <a:t>RxJS</a:t>
            </a:r>
            <a:r>
              <a:rPr lang="en-CA" dirty="0" smtClean="0"/>
              <a:t> Observables offer push-model data flows letting you optimize the change detection strategy</a:t>
            </a:r>
          </a:p>
          <a:p>
            <a:r>
              <a:rPr lang="en-CA" dirty="0" smtClean="0"/>
              <a:t>Out of the box </a:t>
            </a:r>
            <a:r>
              <a:rPr lang="en-CA" smtClean="0"/>
              <a:t>support for web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Ridiculously large community of long time angular developers and new adopters</a:t>
            </a:r>
          </a:p>
          <a:p>
            <a:r>
              <a:rPr lang="en-US" dirty="0" smtClean="0"/>
              <a:t>Built by the same people who built Angular 1</a:t>
            </a:r>
          </a:p>
          <a:p>
            <a:r>
              <a:rPr lang="en-US" dirty="0" err="1" smtClean="0"/>
              <a:t>ngUpgrade</a:t>
            </a:r>
            <a:r>
              <a:rPr lang="en-US" dirty="0" smtClean="0"/>
              <a:t> and </a:t>
            </a:r>
            <a:r>
              <a:rPr lang="en-US" dirty="0" err="1" smtClean="0"/>
              <a:t>ngForward</a:t>
            </a:r>
            <a:r>
              <a:rPr lang="en-US" dirty="0" smtClean="0"/>
              <a:t> offers detailed and seamless upgrade strategies from Angular 1 to 2</a:t>
            </a:r>
          </a:p>
          <a:p>
            <a:r>
              <a:rPr lang="en-US" dirty="0" smtClean="0"/>
              <a:t>Open to community, collaborating closely</a:t>
            </a:r>
          </a:p>
          <a:p>
            <a:pPr marL="45720" indent="0">
              <a:buNone/>
            </a:pP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Careful, methodical reinvention of mature, comprehensive framework</a:t>
            </a:r>
          </a:p>
          <a:p>
            <a:r>
              <a:rPr lang="en-US" dirty="0" smtClean="0"/>
              <a:t>Less churn after release than other frameworks</a:t>
            </a:r>
          </a:p>
          <a:p>
            <a:r>
              <a:rPr lang="en-US" dirty="0" smtClean="0"/>
              <a:t>Single team making decisions about future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1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399"/>
            <a:ext cx="9431448" cy="4596898"/>
          </a:xfrm>
        </p:spPr>
        <p:txBody>
          <a:bodyPr>
            <a:normAutofit/>
          </a:bodyPr>
          <a:lstStyle/>
          <a:p>
            <a:r>
              <a:rPr lang="en-CA" dirty="0" smtClean="0"/>
              <a:t>Similar concepts and structure to our backend</a:t>
            </a:r>
          </a:p>
          <a:p>
            <a:r>
              <a:rPr lang="en-CA" dirty="0" smtClean="0"/>
              <a:t>Lots </a:t>
            </a:r>
            <a:r>
              <a:rPr lang="en-CA" dirty="0"/>
              <a:t>of contributors (</a:t>
            </a:r>
            <a:r>
              <a:rPr lang="en-CA" dirty="0">
                <a:hlinkClick r:id="rId2"/>
              </a:rPr>
              <a:t>https://angular.io/about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)</a:t>
            </a:r>
            <a:endParaRPr lang="en-CA" dirty="0"/>
          </a:p>
          <a:p>
            <a:r>
              <a:rPr lang="en-CA" dirty="0"/>
              <a:t>Low </a:t>
            </a:r>
            <a:r>
              <a:rPr lang="en-CA" dirty="0" smtClean="0"/>
              <a:t>JavaScript fatigue / reduced Churn</a:t>
            </a:r>
            <a:endParaRPr lang="en-CA" dirty="0"/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CA" sz="2200" dirty="0" smtClean="0"/>
              <a:t>Advocates </a:t>
            </a:r>
            <a:r>
              <a:rPr lang="en-CA" sz="2200" dirty="0"/>
              <a:t>for the use of industry best practices such as: dependency injection, unit testing, service layers, interfaces and separation of concerns.  </a:t>
            </a:r>
          </a:p>
          <a:p>
            <a:r>
              <a:rPr lang="en-US" dirty="0" smtClean="0"/>
              <a:t>S</a:t>
            </a:r>
            <a:r>
              <a:rPr lang="en-US" dirty="0"/>
              <a:t>tatic type checking with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 smtClean="0"/>
              <a:t>Consistent </a:t>
            </a:r>
            <a:r>
              <a:rPr lang="en-US" dirty="0"/>
              <a:t>documentation</a:t>
            </a:r>
          </a:p>
          <a:p>
            <a:r>
              <a:rPr lang="en-US" dirty="0" smtClean="0"/>
              <a:t>Angular 2’s design embraces web component’s standard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(rendering cross-platform native UI for iOS and Android)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9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</a:t>
            </a:r>
            <a:r>
              <a:rPr lang="en-CA" dirty="0" smtClean="0"/>
              <a:t>syntax takes some getting used to</a:t>
            </a:r>
          </a:p>
          <a:p>
            <a:r>
              <a:rPr lang="en-CA" dirty="0" smtClean="0"/>
              <a:t>No </a:t>
            </a:r>
            <a:r>
              <a:rPr lang="en-CA" dirty="0"/>
              <a:t>syntax highlighting within </a:t>
            </a:r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</a:t>
            </a:r>
            <a:r>
              <a:rPr lang="en-CA" dirty="0" smtClean="0"/>
              <a:t>or CSS strings</a:t>
            </a:r>
          </a:p>
          <a:p>
            <a:r>
              <a:rPr lang="en-CA" dirty="0" smtClean="0"/>
              <a:t>Many errors are caught at runtime</a:t>
            </a:r>
            <a:endParaRPr lang="en-CA" dirty="0"/>
          </a:p>
          <a:p>
            <a:r>
              <a:rPr lang="en-CA" dirty="0"/>
              <a:t>Just came out with a release candidate</a:t>
            </a:r>
          </a:p>
          <a:p>
            <a:r>
              <a:rPr lang="en-CA" dirty="0"/>
              <a:t>Modified parts of the API and </a:t>
            </a:r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format during our investigation</a:t>
            </a:r>
          </a:p>
          <a:p>
            <a:r>
              <a:rPr lang="en-CA" dirty="0"/>
              <a:t>Some coding errors will not produce runtime or compiler errors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(very uncommon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CA" dirty="0" smtClean="0"/>
              <a:t>Does not contain any built-in handlers for state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95" y="2057400"/>
            <a:ext cx="9872871" cy="4038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://en.wikipedia.org/wiki/AngularJS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www.gurustop.net/blog/2015/10/07/angularjs2-internet-explorer-support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medium.freecodecamp.com/angular-2-versus-react-there-will-be-blood-66595faafd51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www.syntaxsuccess.com/viewarticle/angular-2.0-unit-testing</a:t>
            </a:r>
            <a:endParaRPr lang="en-US" dirty="0" smtClean="0"/>
          </a:p>
          <a:p>
            <a:r>
              <a:rPr lang="en-US" dirty="0"/>
              <a:t>http://developer.telerik.com/featured/will-angular-2-be-a-success-you-bet/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/>
              <a:t>AngularJS</a:t>
            </a:r>
            <a:r>
              <a:rPr lang="en-CA" dirty="0"/>
              <a:t> is an </a:t>
            </a:r>
            <a:r>
              <a:rPr lang="en-CA" dirty="0">
                <a:solidFill>
                  <a:srgbClr val="8ABC49"/>
                </a:solidFill>
                <a:hlinkClick r:id="rId2" tooltip="Open-source software"/>
              </a:rPr>
              <a:t>open-source</a:t>
            </a:r>
            <a:r>
              <a:rPr lang="en-CA" dirty="0"/>
              <a:t> </a:t>
            </a:r>
            <a:r>
              <a:rPr lang="en-CA" dirty="0">
                <a:hlinkClick r:id="rId3" tooltip="Web application framework"/>
              </a:rPr>
              <a:t>web application framework</a:t>
            </a:r>
            <a:r>
              <a:rPr lang="en-CA" dirty="0"/>
              <a:t> mainly maintained by </a:t>
            </a:r>
            <a:r>
              <a:rPr lang="en-CA" dirty="0">
                <a:hlinkClick r:id="rId4" tooltip="Google"/>
              </a:rPr>
              <a:t>Google</a:t>
            </a:r>
            <a:r>
              <a:rPr lang="en-CA" dirty="0"/>
              <a:t> and by a community of individuals and corporations to address many of the challenges encountered in developing </a:t>
            </a:r>
            <a:r>
              <a:rPr lang="en-CA" dirty="0">
                <a:hlinkClick r:id="rId5" tooltip="Single-page application"/>
              </a:rPr>
              <a:t>single-page applications</a:t>
            </a:r>
            <a:r>
              <a:rPr lang="en-CA" dirty="0"/>
              <a:t>. It aims to simplify both the development and the </a:t>
            </a:r>
            <a:r>
              <a:rPr lang="en-CA" dirty="0">
                <a:hlinkClick r:id="rId6" tooltip="Software testing"/>
              </a:rPr>
              <a:t>testing</a:t>
            </a:r>
            <a:r>
              <a:rPr lang="en-CA" dirty="0"/>
              <a:t> of such applications by providing a framework for client-side architectures, along with components commonly used in </a:t>
            </a:r>
            <a:r>
              <a:rPr lang="en-CA" dirty="0">
                <a:hlinkClick r:id="rId7" tooltip="Rich Internet Application"/>
              </a:rPr>
              <a:t>rich Internet applications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Fundamentals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20" y="2102315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Hierarchy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https://angular.io/resources/images/devguide/architecture/component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78" y="2531346"/>
            <a:ext cx="354139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14403" y="2678109"/>
            <a:ext cx="6062250" cy="2430624"/>
          </a:xfrm>
        </p:spPr>
        <p:txBody>
          <a:bodyPr>
            <a:normAutofit/>
          </a:bodyPr>
          <a:lstStyle/>
          <a:p>
            <a:r>
              <a:rPr lang="en-CA" dirty="0"/>
              <a:t>Projects contain a single root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</a:p>
          <a:p>
            <a:r>
              <a:rPr lang="en-CA" u="sng" dirty="0">
                <a:solidFill>
                  <a:srgbClr val="8ABC49"/>
                </a:solidFill>
              </a:rPr>
              <a:t>Components</a:t>
            </a:r>
            <a:r>
              <a:rPr lang="en-CA" dirty="0"/>
              <a:t> contain a </a:t>
            </a:r>
            <a:r>
              <a:rPr lang="en-CA" u="sng" dirty="0" smtClean="0">
                <a:solidFill>
                  <a:srgbClr val="8ABC49"/>
                </a:solidFill>
              </a:rPr>
              <a:t>Template</a:t>
            </a:r>
            <a:r>
              <a:rPr lang="en-CA" dirty="0" smtClean="0"/>
              <a:t> </a:t>
            </a:r>
            <a:r>
              <a:rPr lang="en-CA" dirty="0"/>
              <a:t>defined in its   metadata</a:t>
            </a:r>
          </a:p>
          <a:p>
            <a:r>
              <a:rPr lang="en-CA" u="sng" dirty="0">
                <a:solidFill>
                  <a:srgbClr val="8ABC49"/>
                </a:solidFill>
              </a:rPr>
              <a:t>Templates</a:t>
            </a:r>
            <a:r>
              <a:rPr lang="en-CA" dirty="0"/>
              <a:t> may contain </a:t>
            </a:r>
            <a:r>
              <a:rPr lang="en-CA" u="sng" dirty="0" smtClean="0">
                <a:solidFill>
                  <a:srgbClr val="8ABC49"/>
                </a:solidFill>
              </a:rPr>
              <a:t>Directives</a:t>
            </a:r>
            <a:r>
              <a:rPr lang="en-CA" dirty="0" smtClean="0"/>
              <a:t> which change the behaviour or appearance of the DOM</a:t>
            </a:r>
            <a:endParaRPr lang="en-CA" u="sng" dirty="0">
              <a:solidFill>
                <a:srgbClr val="8ABC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19" y="2304882"/>
            <a:ext cx="3099955" cy="18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967357"/>
            <a:ext cx="6062250" cy="2085976"/>
          </a:xfrm>
        </p:spPr>
        <p:txBody>
          <a:bodyPr>
            <a:normAutofit lnSpcReduction="10000"/>
          </a:bodyPr>
          <a:lstStyle/>
          <a:p>
            <a:r>
              <a:rPr lang="en-CA" u="sng" dirty="0">
                <a:solidFill>
                  <a:srgbClr val="8ABC49"/>
                </a:solidFill>
              </a:rPr>
              <a:t>Components </a:t>
            </a:r>
            <a:r>
              <a:rPr lang="en-CA" dirty="0"/>
              <a:t>and </a:t>
            </a:r>
            <a:r>
              <a:rPr lang="en-CA" u="sng" dirty="0">
                <a:solidFill>
                  <a:srgbClr val="8ABC49"/>
                </a:solidFill>
              </a:rPr>
              <a:t>Templates</a:t>
            </a:r>
            <a:r>
              <a:rPr lang="en-CA" dirty="0"/>
              <a:t> communicate through their bindings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>
                <a:solidFill>
                  <a:srgbClr val="8ABC49"/>
                </a:solidFill>
              </a:rPr>
              <a:t>Property-bindings</a:t>
            </a:r>
            <a:r>
              <a:rPr lang="en-CA" dirty="0"/>
              <a:t> and </a:t>
            </a:r>
            <a:r>
              <a:rPr lang="en-CA" u="sng" dirty="0">
                <a:solidFill>
                  <a:srgbClr val="8ABC49"/>
                </a:solidFill>
              </a:rPr>
              <a:t>Event-bindings</a:t>
            </a:r>
            <a:r>
              <a:rPr lang="en-CA" dirty="0"/>
              <a:t> are one-way</a:t>
            </a:r>
          </a:p>
          <a:p>
            <a:r>
              <a:rPr lang="en-CA" dirty="0"/>
              <a:t>A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  <a:r>
              <a:rPr lang="en-CA" dirty="0"/>
              <a:t> can expose specific properties or methods to other </a:t>
            </a:r>
            <a:r>
              <a:rPr lang="en-CA" u="sng" dirty="0">
                <a:solidFill>
                  <a:srgbClr val="8ABC49"/>
                </a:solidFill>
              </a:rPr>
              <a:t>Components</a:t>
            </a:r>
          </a:p>
        </p:txBody>
      </p:sp>
      <p:pic>
        <p:nvPicPr>
          <p:cNvPr id="4098" name="Picture 2" descr="Parent/Child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90" y="4586362"/>
            <a:ext cx="2719412" cy="12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/ Dependency Injection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734091"/>
            <a:ext cx="6237408" cy="3013565"/>
          </a:xfrm>
        </p:spPr>
        <p:txBody>
          <a:bodyPr>
            <a:normAutofit/>
          </a:bodyPr>
          <a:lstStyle/>
          <a:p>
            <a:r>
              <a:rPr lang="en-CA" u="sng" dirty="0">
                <a:solidFill>
                  <a:srgbClr val="8ABC49"/>
                </a:solidFill>
              </a:rPr>
              <a:t>Services </a:t>
            </a:r>
            <a:r>
              <a:rPr lang="en-CA" dirty="0"/>
              <a:t>contain your business logic and </a:t>
            </a:r>
            <a:r>
              <a:rPr lang="en-CA" dirty="0" smtClean="0"/>
              <a:t>commonly make requests </a:t>
            </a:r>
            <a:r>
              <a:rPr lang="en-CA" dirty="0"/>
              <a:t>to your </a:t>
            </a:r>
            <a:r>
              <a:rPr lang="en-CA" dirty="0" smtClean="0"/>
              <a:t>server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>
                <a:solidFill>
                  <a:srgbClr val="8ABC49"/>
                </a:solidFill>
              </a:rPr>
              <a:t>Services </a:t>
            </a:r>
            <a:r>
              <a:rPr lang="en-CA" dirty="0"/>
              <a:t>are </a:t>
            </a:r>
            <a:r>
              <a:rPr lang="en-CA" u="sng" dirty="0" smtClean="0">
                <a:solidFill>
                  <a:srgbClr val="8ABC49"/>
                </a:solidFill>
              </a:rPr>
              <a:t>Injected </a:t>
            </a:r>
            <a:r>
              <a:rPr lang="en-CA" dirty="0"/>
              <a:t>into </a:t>
            </a:r>
            <a:r>
              <a:rPr lang="en-CA" u="sng" dirty="0">
                <a:solidFill>
                  <a:srgbClr val="8ABC49"/>
                </a:solidFill>
              </a:rPr>
              <a:t>Components</a:t>
            </a:r>
          </a:p>
          <a:p>
            <a:r>
              <a:rPr lang="en-CA" dirty="0"/>
              <a:t>This approach increases testability across the whole application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5122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8" y="2967357"/>
            <a:ext cx="4147705" cy="18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r>
              <a:rPr lang="en-CA" dirty="0"/>
              <a:t>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34347"/>
          </a:xfrm>
        </p:spPr>
        <p:txBody>
          <a:bodyPr>
            <a:normAutofit/>
          </a:bodyPr>
          <a:lstStyle/>
          <a:p>
            <a:r>
              <a:rPr lang="en-CA" dirty="0"/>
              <a:t>Fairly easy to </a:t>
            </a:r>
            <a:r>
              <a:rPr lang="en-CA" dirty="0" smtClean="0"/>
              <a:t>pick</a:t>
            </a:r>
          </a:p>
          <a:p>
            <a:r>
              <a:rPr lang="en-CA" dirty="0" smtClean="0"/>
              <a:t>Has similar concepts and structure to our backend</a:t>
            </a:r>
            <a:endParaRPr lang="en-CA" dirty="0"/>
          </a:p>
          <a:p>
            <a:r>
              <a:rPr lang="en-CA" dirty="0"/>
              <a:t>Lots of training videos already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(e.g.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Udemy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Youtube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Lynda.com)</a:t>
            </a:r>
          </a:p>
          <a:p>
            <a:r>
              <a:rPr lang="en-CA" dirty="0"/>
              <a:t>Angular.io contains a thorough tutorial project</a:t>
            </a:r>
          </a:p>
          <a:p>
            <a:r>
              <a:rPr lang="en-CA" dirty="0"/>
              <a:t>Already contains 7500+ stack overflow questions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(200k+ for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AngularJs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CA" dirty="0" smtClean="0"/>
              <a:t>HTML </a:t>
            </a:r>
            <a:r>
              <a:rPr lang="en-CA" dirty="0"/>
              <a:t>template syntax gets some getting used to</a:t>
            </a:r>
          </a:p>
          <a:p>
            <a:r>
              <a:rPr lang="en-CA" dirty="0"/>
              <a:t>Positive changes have been made to their </a:t>
            </a:r>
            <a:r>
              <a:rPr lang="en-CA" u="sng" dirty="0" smtClean="0">
                <a:solidFill>
                  <a:srgbClr val="8ABC49"/>
                </a:solidFill>
              </a:rPr>
              <a:t>Template</a:t>
            </a:r>
            <a:r>
              <a:rPr lang="en-CA" dirty="0" smtClean="0"/>
              <a:t> </a:t>
            </a:r>
            <a:r>
              <a:rPr lang="en-CA" dirty="0"/>
              <a:t>API since we </a:t>
            </a:r>
            <a:r>
              <a:rPr lang="en-CA" dirty="0" smtClean="0"/>
              <a:t>began</a:t>
            </a:r>
          </a:p>
        </p:txBody>
      </p:sp>
    </p:spTree>
    <p:extLst>
      <p:ext uri="{BB962C8B-B14F-4D97-AF65-F5344CB8AC3E}">
        <p14:creationId xmlns:p14="http://schemas.microsoft.com/office/powerpoint/2010/main" val="17070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Syntax / Legibility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89576" y="5329566"/>
            <a:ext cx="5004955" cy="931807"/>
          </a:xfrm>
        </p:spPr>
        <p:txBody>
          <a:bodyPr>
            <a:normAutofit/>
          </a:bodyPr>
          <a:lstStyle/>
          <a:p>
            <a:r>
              <a:rPr lang="en-CA" dirty="0" smtClean="0"/>
              <a:t>Code is easy </a:t>
            </a:r>
            <a:r>
              <a:rPr lang="en-CA" dirty="0"/>
              <a:t>to read and comprehend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dirty="0" smtClean="0"/>
              <a:t>Favors composition over inheritance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9" y="1965960"/>
            <a:ext cx="5865385" cy="3149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4779" y="5329566"/>
            <a:ext cx="6062250" cy="152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u="sng" dirty="0" smtClean="0">
                <a:solidFill>
                  <a:srgbClr val="8ABC49"/>
                </a:solidFill>
              </a:rPr>
              <a:t>Template </a:t>
            </a:r>
            <a:r>
              <a:rPr lang="en-CA" dirty="0" smtClean="0">
                <a:solidFill>
                  <a:srgbClr val="1CADE4"/>
                </a:solidFill>
              </a:rPr>
              <a:t>and</a:t>
            </a:r>
            <a:r>
              <a:rPr lang="en-CA" u="sng" dirty="0" smtClean="0">
                <a:solidFill>
                  <a:srgbClr val="8ABC49"/>
                </a:solidFill>
              </a:rPr>
              <a:t> CSS </a:t>
            </a:r>
            <a:r>
              <a:rPr lang="en-CA" dirty="0" smtClean="0"/>
              <a:t>can contain syntax highlighting when in separate files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10" y="1313288"/>
            <a:ext cx="4867088" cy="38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388666" cy="4038600"/>
          </a:xfrm>
        </p:spPr>
        <p:txBody>
          <a:bodyPr/>
          <a:lstStyle/>
          <a:p>
            <a:r>
              <a:rPr lang="en-CA" dirty="0"/>
              <a:t>Syntax highlighting occurs for compiler </a:t>
            </a:r>
            <a:r>
              <a:rPr lang="en-CA" dirty="0" smtClean="0"/>
              <a:t>errors</a:t>
            </a:r>
            <a:endParaRPr lang="en-CA" dirty="0"/>
          </a:p>
          <a:p>
            <a:r>
              <a:rPr lang="en-CA" dirty="0"/>
              <a:t>Runtime errors in browser console are </a:t>
            </a:r>
            <a:r>
              <a:rPr lang="en-CA" dirty="0" smtClean="0"/>
              <a:t>well-documented</a:t>
            </a:r>
          </a:p>
          <a:p>
            <a:r>
              <a:rPr lang="en-CA" dirty="0" smtClean="0"/>
              <a:t>Runtime errors don’t always come with line numbers</a:t>
            </a:r>
            <a:endParaRPr lang="en-CA" dirty="0"/>
          </a:p>
          <a:p>
            <a:r>
              <a:rPr lang="en-CA" dirty="0"/>
              <a:t>Compiled .MAP files allow for </a:t>
            </a:r>
            <a:r>
              <a:rPr lang="en-CA" dirty="0" err="1"/>
              <a:t>TypeScript</a:t>
            </a:r>
            <a:r>
              <a:rPr lang="en-CA" dirty="0"/>
              <a:t> debugging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73" y="1965960"/>
            <a:ext cx="569674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828</TotalTime>
  <Words>550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Corbel</vt:lpstr>
      <vt:lpstr>Basis</vt:lpstr>
      <vt:lpstr>ngular</vt:lpstr>
      <vt:lpstr>Overview</vt:lpstr>
      <vt:lpstr>Fundamentals</vt:lpstr>
      <vt:lpstr>Component Hierarchy</vt:lpstr>
      <vt:lpstr>Component</vt:lpstr>
      <vt:lpstr>Services / Dependency Injection</vt:lpstr>
      <vt:lpstr>Learning Curve</vt:lpstr>
      <vt:lpstr>Syntax / Legibility</vt:lpstr>
      <vt:lpstr>Debugging</vt:lpstr>
      <vt:lpstr>Browser Support</vt:lpstr>
      <vt:lpstr>Testing Support</vt:lpstr>
      <vt:lpstr>Performance</vt:lpstr>
      <vt:lpstr>Developer Support</vt:lpstr>
      <vt:lpstr>Stability</vt:lpstr>
      <vt:lpstr>Pros</vt:lpstr>
      <vt:lpstr>Cons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Colin Kirk</dc:creator>
  <cp:lastModifiedBy>Justin Bicknell</cp:lastModifiedBy>
  <cp:revision>77</cp:revision>
  <dcterms:created xsi:type="dcterms:W3CDTF">2016-05-06T21:16:11Z</dcterms:created>
  <dcterms:modified xsi:type="dcterms:W3CDTF">2016-05-11T17:17:08Z</dcterms:modified>
</cp:coreProperties>
</file>