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sldIdLst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7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F7AE-FD4E-45AA-850A-2890B5FF566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F314-7110-46DF-B3D0-96CD0EB1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26" Type="http://schemas.openxmlformats.org/officeDocument/2006/relationships/image" Target="../media/image2.emf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1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1.xml"/><Relationship Id="rId17" Type="http://schemas.openxmlformats.org/officeDocument/2006/relationships/customXml" Target="../../customXml/item17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0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2.xml"/><Relationship Id="rId24" Type="http://schemas.openxmlformats.org/officeDocument/2006/relationships/hyperlink" Target="http://www.bing.com/" TargetMode="Externa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23" Type="http://schemas.openxmlformats.org/officeDocument/2006/relationships/slideLayout" Target="../slideLayouts/slideLayout6.xml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ibbonApplication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3" name="WindowTitle"/>
                <p:cNvSpPr txBox="1"/>
                <p:nvPr/>
              </p:nvSpPr>
              <p:spPr>
                <a:xfrm>
                  <a:off x="272875" y="65818"/>
                  <a:ext cx="237962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Add Cortana Voice Launch Support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Content"/>
          <p:cNvSpPr/>
          <p:nvPr>
            <p:custDataLst>
              <p:custData r:id="rId2"/>
            </p:custDataLst>
          </p:nvPr>
        </p:nvSpPr>
        <p:spPr>
          <a:xfrm>
            <a:off x="8008218" y="1005861"/>
            <a:ext cx="2384641" cy="53083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This step adds a handler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Application.OnActivated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if one doesn’t exist or modifies the existing handler if it does.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handler checks to see if the application was activated by a voice command and if so passes the command to the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VoiceCommandActivator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for processing.</a:t>
            </a:r>
          </a:p>
          <a:p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Recommendation</a:t>
            </a:r>
            <a:endParaRPr lang="en-US" sz="1200" b="1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This step is recommended because no call to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VoiceCommandActivator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could be found in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Application.OnActivated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for the current project.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More Info</a:t>
            </a:r>
            <a:endParaRPr lang="en-US" sz="1200" b="1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more information about this step and the modifications that will be made to your project please see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24"/>
              </a:rPr>
              <a:t>Cortana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24"/>
              </a:rPr>
              <a:t>OnActivated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5" name="ScrollbarVertical"/>
          <p:cNvGrpSpPr/>
          <p:nvPr>
            <p:custDataLst>
              <p:custData r:id="rId3"/>
            </p:custDataLst>
          </p:nvPr>
        </p:nvGrpSpPr>
        <p:grpSpPr>
          <a:xfrm>
            <a:off x="10392938" y="1005861"/>
            <a:ext cx="147989" cy="5308312"/>
            <a:chOff x="4632931" y="1543109"/>
            <a:chExt cx="11720" cy="3562291"/>
          </a:xfrm>
        </p:grpSpPr>
        <p:sp>
          <p:nvSpPr>
            <p:cNvPr id="46" name="Background"/>
            <p:cNvSpPr>
              <a:spLocks/>
            </p:cNvSpPr>
            <p:nvPr/>
          </p:nvSpPr>
          <p:spPr>
            <a:xfrm>
              <a:off x="4632931" y="1543109"/>
              <a:ext cx="117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7" name="Slider"/>
            <p:cNvSpPr>
              <a:spLocks/>
            </p:cNvSpPr>
            <p:nvPr/>
          </p:nvSpPr>
          <p:spPr>
            <a:xfrm>
              <a:off x="4632931" y="1842087"/>
              <a:ext cx="117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636292" y="1562647"/>
              <a:ext cx="5069" cy="4295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636295" y="5045634"/>
              <a:ext cx="5069" cy="4295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Content"/>
          <p:cNvSpPr/>
          <p:nvPr>
            <p:custDataLst>
              <p:custData r:id="rId4"/>
            </p:custDataLst>
          </p:nvPr>
        </p:nvSpPr>
        <p:spPr>
          <a:xfrm>
            <a:off x="8012854" y="6430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</a:p>
        </p:txBody>
      </p:sp>
      <p:sp>
        <p:nvSpPr>
          <p:cNvPr id="51" name="Content"/>
          <p:cNvSpPr/>
          <p:nvPr>
            <p:custDataLst>
              <p:custData r:id="rId5"/>
            </p:custDataLst>
          </p:nvPr>
        </p:nvSpPr>
        <p:spPr>
          <a:xfrm>
            <a:off x="9302327" y="6430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>
          <a:xfrm>
            <a:off x="-2787" y="6877251"/>
            <a:ext cx="1457347" cy="194843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Recipe Confirmation Dialog</a:t>
            </a:r>
            <a:endParaRPr lang="en-US" sz="800" dirty="0"/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405221401"/>
              </p:ext>
            </p:extLst>
          </p:nvPr>
        </p:nvGraphicFramePr>
        <p:xfrm>
          <a:off x="1753013" y="1005861"/>
          <a:ext cx="6101202" cy="528325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0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3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Add Voice Command Definition</a:t>
                      </a:r>
                      <a:r>
                        <a:rPr lang="en-US" sz="1100" baseline="0" dirty="0" smtClean="0"/>
                        <a:t> File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 Enable Microphone Capability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Modify </a:t>
                      </a:r>
                      <a:r>
                        <a:rPr lang="en-US" sz="1100" dirty="0" err="1" smtClean="0"/>
                        <a:t>Application.OnActivated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Display Documentation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913556072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140606977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156161214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906017916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3823665714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741174567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986722413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724832785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661467641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3762222454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744557255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885129947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1753013" y="492051"/>
            <a:ext cx="871705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recipe adds the ability to launch your application by voice command using Cortana. The steps below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 the required files and capabilities to your application to support these features.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CheckBoxUnchecked"/>
          <p:cNvGrpSpPr/>
          <p:nvPr>
            <p:custDataLst>
              <p:custData r:id="rId8"/>
            </p:custDataLst>
          </p:nvPr>
        </p:nvGrpSpPr>
        <p:grpSpPr>
          <a:xfrm>
            <a:off x="1875137" y="1039164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/>
            <p:cNvSpPr>
              <a:spLocks/>
            </p:cNvSpPr>
            <p:nvPr/>
          </p:nvSpPr>
          <p:spPr>
            <a:xfrm>
              <a:off x="5179843" y="2146834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CheckBoxChecked"/>
          <p:cNvGrpSpPr/>
          <p:nvPr>
            <p:custDataLst>
              <p:custData r:id="rId9"/>
            </p:custDataLst>
          </p:nvPr>
        </p:nvGrpSpPr>
        <p:grpSpPr>
          <a:xfrm>
            <a:off x="1846919" y="1299614"/>
            <a:ext cx="249822" cy="230832"/>
            <a:chOff x="4317072" y="3312427"/>
            <a:chExt cx="249822" cy="230832"/>
          </a:xfrm>
        </p:grpSpPr>
        <p:grpSp>
          <p:nvGrpSpPr>
            <p:cNvPr id="60" name="Group 59"/>
            <p:cNvGrpSpPr/>
            <p:nvPr/>
          </p:nvGrpSpPr>
          <p:grpSpPr>
            <a:xfrm>
              <a:off x="4354457" y="3312427"/>
              <a:ext cx="212437" cy="230832"/>
              <a:chOff x="5179847" y="2087451"/>
              <a:chExt cx="199096" cy="216403"/>
            </a:xfrm>
          </p:grpSpPr>
          <p:sp>
            <p:nvSpPr>
              <p:cNvPr id="62" name="Content"/>
              <p:cNvSpPr txBox="1">
                <a:spLocks/>
              </p:cNvSpPr>
              <p:nvPr/>
            </p:nvSpPr>
            <p:spPr>
              <a:xfrm>
                <a:off x="5179847" y="2087451"/>
                <a:ext cx="1990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heckBox"/>
              <p:cNvSpPr>
                <a:spLocks/>
              </p:cNvSpPr>
              <p:nvPr/>
            </p:nvSpPr>
            <p:spPr>
              <a:xfrm>
                <a:off x="5179855" y="2146836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CheckBoxChecked"/>
          <p:cNvGrpSpPr/>
          <p:nvPr>
            <p:custDataLst>
              <p:custData r:id="rId10"/>
            </p:custDataLst>
          </p:nvPr>
        </p:nvGrpSpPr>
        <p:grpSpPr>
          <a:xfrm>
            <a:off x="1846919" y="1603840"/>
            <a:ext cx="249822" cy="230832"/>
            <a:chOff x="4317072" y="3312427"/>
            <a:chExt cx="249822" cy="230832"/>
          </a:xfrm>
        </p:grpSpPr>
        <p:grpSp>
          <p:nvGrpSpPr>
            <p:cNvPr id="65" name="Group 64"/>
            <p:cNvGrpSpPr/>
            <p:nvPr/>
          </p:nvGrpSpPr>
          <p:grpSpPr>
            <a:xfrm>
              <a:off x="4354457" y="3312427"/>
              <a:ext cx="212437" cy="230832"/>
              <a:chOff x="5179847" y="2087451"/>
              <a:chExt cx="199096" cy="216403"/>
            </a:xfrm>
          </p:grpSpPr>
          <p:sp>
            <p:nvSpPr>
              <p:cNvPr id="67" name="Content"/>
              <p:cNvSpPr txBox="1">
                <a:spLocks/>
              </p:cNvSpPr>
              <p:nvPr/>
            </p:nvSpPr>
            <p:spPr>
              <a:xfrm>
                <a:off x="5179847" y="2087451"/>
                <a:ext cx="1990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CheckBox"/>
              <p:cNvSpPr>
                <a:spLocks/>
              </p:cNvSpPr>
              <p:nvPr/>
            </p:nvSpPr>
            <p:spPr>
              <a:xfrm>
                <a:off x="5179855" y="2146836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Freeform 124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313529" y="1049513"/>
            <a:ext cx="58218" cy="196396"/>
          </a:xfrm>
          <a:custGeom>
            <a:avLst/>
            <a:gdLst>
              <a:gd name="T0" fmla="*/ 16 w 17"/>
              <a:gd name="T1" fmla="*/ 0 h 69"/>
              <a:gd name="T2" fmla="*/ 14 w 17"/>
              <a:gd name="T3" fmla="*/ 47 h 69"/>
              <a:gd name="T4" fmla="*/ 2 w 17"/>
              <a:gd name="T5" fmla="*/ 47 h 69"/>
              <a:gd name="T6" fmla="*/ 0 w 17"/>
              <a:gd name="T7" fmla="*/ 0 h 69"/>
              <a:gd name="T8" fmla="*/ 16 w 17"/>
              <a:gd name="T9" fmla="*/ 0 h 69"/>
              <a:gd name="T10" fmla="*/ 17 w 17"/>
              <a:gd name="T11" fmla="*/ 61 h 69"/>
              <a:gd name="T12" fmla="*/ 15 w 17"/>
              <a:gd name="T13" fmla="*/ 67 h 69"/>
              <a:gd name="T14" fmla="*/ 8 w 17"/>
              <a:gd name="T15" fmla="*/ 69 h 69"/>
              <a:gd name="T16" fmla="*/ 2 w 17"/>
              <a:gd name="T17" fmla="*/ 67 h 69"/>
              <a:gd name="T18" fmla="*/ 0 w 17"/>
              <a:gd name="T19" fmla="*/ 61 h 69"/>
              <a:gd name="T20" fmla="*/ 2 w 17"/>
              <a:gd name="T21" fmla="*/ 56 h 69"/>
              <a:gd name="T22" fmla="*/ 8 w 17"/>
              <a:gd name="T23" fmla="*/ 54 h 69"/>
              <a:gd name="T24" fmla="*/ 14 w 17"/>
              <a:gd name="T25" fmla="*/ 56 h 69"/>
              <a:gd name="T26" fmla="*/ 17 w 17"/>
              <a:gd name="T27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69">
                <a:moveTo>
                  <a:pt x="16" y="0"/>
                </a:moveTo>
                <a:cubicBezTo>
                  <a:pt x="14" y="47"/>
                  <a:pt x="14" y="47"/>
                  <a:pt x="14" y="47"/>
                </a:cubicBezTo>
                <a:cubicBezTo>
                  <a:pt x="2" y="47"/>
                  <a:pt x="2" y="47"/>
                  <a:pt x="2" y="47"/>
                </a:cubicBezTo>
                <a:cubicBezTo>
                  <a:pt x="0" y="0"/>
                  <a:pt x="0" y="0"/>
                  <a:pt x="0" y="0"/>
                </a:cubicBezTo>
                <a:lnTo>
                  <a:pt x="16" y="0"/>
                </a:lnTo>
                <a:close/>
                <a:moveTo>
                  <a:pt x="17" y="61"/>
                </a:moveTo>
                <a:cubicBezTo>
                  <a:pt x="17" y="64"/>
                  <a:pt x="16" y="66"/>
                  <a:pt x="15" y="67"/>
                </a:cubicBezTo>
                <a:cubicBezTo>
                  <a:pt x="13" y="69"/>
                  <a:pt x="11" y="69"/>
                  <a:pt x="8" y="69"/>
                </a:cubicBezTo>
                <a:cubicBezTo>
                  <a:pt x="6" y="69"/>
                  <a:pt x="4" y="69"/>
                  <a:pt x="2" y="67"/>
                </a:cubicBezTo>
                <a:cubicBezTo>
                  <a:pt x="0" y="65"/>
                  <a:pt x="0" y="64"/>
                  <a:pt x="0" y="61"/>
                </a:cubicBezTo>
                <a:cubicBezTo>
                  <a:pt x="0" y="59"/>
                  <a:pt x="0" y="57"/>
                  <a:pt x="2" y="56"/>
                </a:cubicBezTo>
                <a:cubicBezTo>
                  <a:pt x="4" y="54"/>
                  <a:pt x="6" y="54"/>
                  <a:pt x="8" y="54"/>
                </a:cubicBezTo>
                <a:cubicBezTo>
                  <a:pt x="11" y="54"/>
                  <a:pt x="13" y="54"/>
                  <a:pt x="14" y="56"/>
                </a:cubicBezTo>
                <a:cubicBezTo>
                  <a:pt x="16" y="57"/>
                  <a:pt x="17" y="59"/>
                  <a:pt x="17" y="61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0" name="Picture 69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238971" y="1302745"/>
            <a:ext cx="225096" cy="222975"/>
          </a:xfrm>
          <a:prstGeom prst="rect">
            <a:avLst/>
          </a:prstGeom>
        </p:spPr>
      </p:pic>
      <p:pic>
        <p:nvPicPr>
          <p:cNvPr id="71" name="Picture 70"/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237365" y="1589895"/>
            <a:ext cx="225096" cy="222975"/>
          </a:xfrm>
          <a:prstGeom prst="rect">
            <a:avLst/>
          </a:prstGeom>
        </p:spPr>
      </p:pic>
      <p:sp>
        <p:nvSpPr>
          <p:cNvPr id="72" name="Content"/>
          <p:cNvSpPr/>
          <p:nvPr>
            <p:custDataLst>
              <p:custData r:id="rId15"/>
            </p:custDataLst>
          </p:nvPr>
        </p:nvSpPr>
        <p:spPr>
          <a:xfrm>
            <a:off x="-9611" y="1627816"/>
            <a:ext cx="1494479" cy="789263"/>
          </a:xfrm>
          <a:prstGeom prst="wedgeRoundRectCallout">
            <a:avLst>
              <a:gd name="adj1" fmla="val 97170"/>
              <a:gd name="adj2" fmla="val -71190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WhatIfExecutionResult</a:t>
            </a:r>
            <a:r>
              <a:rPr lang="en-US" sz="1050" dirty="0" smtClean="0"/>
              <a:t>.</a:t>
            </a:r>
            <a:r>
              <a:rPr lang="en-US" sz="1050" dirty="0"/>
              <a:t> </a:t>
            </a:r>
            <a:r>
              <a:rPr lang="en-US" sz="1050" dirty="0" smtClean="0"/>
              <a:t>Recommendation</a:t>
            </a:r>
          </a:p>
        </p:txBody>
      </p:sp>
      <p:sp>
        <p:nvSpPr>
          <p:cNvPr id="73" name="Content"/>
          <p:cNvSpPr/>
          <p:nvPr>
            <p:custDataLst>
              <p:custData r:id="rId16"/>
            </p:custDataLst>
          </p:nvPr>
        </p:nvSpPr>
        <p:spPr>
          <a:xfrm>
            <a:off x="-2787" y="814577"/>
            <a:ext cx="1494479" cy="789263"/>
          </a:xfrm>
          <a:prstGeom prst="wedgeRoundRectCallout">
            <a:avLst>
              <a:gd name="adj1" fmla="val 75273"/>
              <a:gd name="adj2" fmla="val -6555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IFeatureActivity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r>
              <a:rPr lang="en-US" sz="1050" dirty="0" err="1" smtClean="0"/>
              <a:t>IsEnabled</a:t>
            </a:r>
            <a:endParaRPr lang="en-US" sz="1050" dirty="0" smtClean="0"/>
          </a:p>
        </p:txBody>
      </p:sp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-2787" y="0"/>
            <a:ext cx="1494479" cy="789263"/>
          </a:xfrm>
          <a:prstGeom prst="wedgeRoundRectCallout">
            <a:avLst>
              <a:gd name="adj1" fmla="val 69476"/>
              <a:gd name="adj2" fmla="val -27287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IFeatureActivity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r>
              <a:rPr lang="en-US" sz="1050" dirty="0" smtClean="0"/>
              <a:t>Title</a:t>
            </a:r>
          </a:p>
        </p:txBody>
      </p:sp>
      <p:sp>
        <p:nvSpPr>
          <p:cNvPr id="75" name="Content"/>
          <p:cNvSpPr/>
          <p:nvPr>
            <p:custDataLst>
              <p:custData r:id="rId18"/>
            </p:custDataLst>
          </p:nvPr>
        </p:nvSpPr>
        <p:spPr>
          <a:xfrm>
            <a:off x="0" y="2739087"/>
            <a:ext cx="1494479" cy="789263"/>
          </a:xfrm>
          <a:prstGeom prst="wedgeRoundRectCallout">
            <a:avLst>
              <a:gd name="adj1" fmla="val 123577"/>
              <a:gd name="adj2" fmla="val -144362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IFeatureActivity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r>
              <a:rPr lang="en-US" sz="1050" dirty="0" smtClean="0"/>
              <a:t>Title</a:t>
            </a:r>
          </a:p>
        </p:txBody>
      </p:sp>
      <p:sp>
        <p:nvSpPr>
          <p:cNvPr id="76" name="Content"/>
          <p:cNvSpPr/>
          <p:nvPr>
            <p:custDataLst>
              <p:custData r:id="rId19"/>
            </p:custDataLst>
          </p:nvPr>
        </p:nvSpPr>
        <p:spPr>
          <a:xfrm>
            <a:off x="10693436" y="1176256"/>
            <a:ext cx="1494479" cy="789263"/>
          </a:xfrm>
          <a:prstGeom prst="wedgeRoundRectCallout">
            <a:avLst>
              <a:gd name="adj1" fmla="val -90249"/>
              <a:gd name="adj2" fmla="val -22410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IFeatureActivity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r>
              <a:rPr lang="en-US" sz="1050" dirty="0" smtClean="0"/>
              <a:t>Description</a:t>
            </a:r>
          </a:p>
        </p:txBody>
      </p:sp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10691750" y="3429000"/>
            <a:ext cx="1494479" cy="789263"/>
          </a:xfrm>
          <a:prstGeom prst="wedgeRoundRectCallout">
            <a:avLst>
              <a:gd name="adj1" fmla="val -94202"/>
              <a:gd name="adj2" fmla="val -19971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WhatIfExecutionResult</a:t>
            </a:r>
            <a:r>
              <a:rPr lang="en-US" sz="1050" dirty="0" smtClean="0"/>
              <a:t>.</a:t>
            </a:r>
            <a:r>
              <a:rPr lang="en-US" sz="1050" dirty="0"/>
              <a:t> </a:t>
            </a:r>
            <a:r>
              <a:rPr lang="en-US" sz="1050" dirty="0" err="1" smtClean="0"/>
              <a:t>RecommendationDescription</a:t>
            </a:r>
            <a:endParaRPr lang="en-US" sz="1050" dirty="0" smtClean="0"/>
          </a:p>
        </p:txBody>
      </p:sp>
      <p:sp>
        <p:nvSpPr>
          <p:cNvPr id="78" name="Content"/>
          <p:cNvSpPr/>
          <p:nvPr>
            <p:custDataLst>
              <p:custData r:id="rId21"/>
            </p:custDataLst>
          </p:nvPr>
        </p:nvSpPr>
        <p:spPr>
          <a:xfrm>
            <a:off x="10693436" y="5287112"/>
            <a:ext cx="1498564" cy="789263"/>
          </a:xfrm>
          <a:prstGeom prst="wedgeRoundRectCallout">
            <a:avLst>
              <a:gd name="adj1" fmla="val -79876"/>
              <a:gd name="adj2" fmla="val -18752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IFeatureActivity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r>
              <a:rPr lang="en-US" sz="1050" dirty="0" err="1" smtClean="0"/>
              <a:t>MoreInfoLink</a:t>
            </a:r>
            <a:endParaRPr lang="en-US" sz="1050" dirty="0" smtClean="0"/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10691750" y="358448"/>
            <a:ext cx="1494479" cy="789263"/>
          </a:xfrm>
          <a:prstGeom prst="wedgeRoundRectCallout">
            <a:avLst>
              <a:gd name="adj1" fmla="val -72860"/>
              <a:gd name="adj2" fmla="val -18751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/>
              <a:t>IFeatureActivity</a:t>
            </a:r>
            <a:r>
              <a:rPr lang="en-US" sz="1050" dirty="0" smtClean="0"/>
              <a:t>.</a:t>
            </a:r>
            <a:br>
              <a:rPr lang="en-US" sz="1050" dirty="0" smtClean="0"/>
            </a:br>
            <a:r>
              <a:rPr lang="en-US" sz="1050" dirty="0" smtClean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805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E260922A-CF83-4D84-A45E-9E2FC4E4B36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28E4D1F-C235-4357-8D59-F3DA000C371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A07E78F-131E-4F25-9A23-618ACAAC3FF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0D25BEC-7D6C-41FF-8888-4D74EA82D2F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CDBEAAD-97CB-43C7-B62A-1793107A2DF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F5A785F-91D5-46A4-9E69-02E2B6C7F0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5122A1-B2D2-422E-A246-F5B796930CF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6961123-C773-4134-9484-E4A9CFF8A17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E92AAF-87B2-4AC1-978B-26D501576C7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54E49E3-FEA7-4119-96ED-15E9DAB287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3C76236-5B00-40BB-A153-1988A429A1C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897CAB1-8E5E-473B-AEA0-D4663009B4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95811D-BE4F-4294-B708-986AE555CD4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C071BBB-03D0-495C-89D3-9C39F3A211C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710C322-8123-415B-BDB2-36889D9225D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C499956-6137-44FE-9AEE-C29262B1BE1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54209-4CF4-4EF0-82BD-7C5C5EAED4D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42C692-4963-4762-BD5B-028DA27421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CB561C-3925-4A8B-A045-BACE4A3A72B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E3E510C-9270-4AF1-B476-CE7DB190E7C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790E8AA-8A47-4682-9EA2-E91F0E4A1B3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6EF55F9-34A8-4950-9D89-E7569BE2867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9D44BC8-C0CE-4E0A-A931-5D98FA2D16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Recipe Confirmation 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Bienz</dc:creator>
  <cp:lastModifiedBy>Jared Bienz</cp:lastModifiedBy>
  <cp:revision>12</cp:revision>
  <dcterms:created xsi:type="dcterms:W3CDTF">2015-07-12T19:27:57Z</dcterms:created>
  <dcterms:modified xsi:type="dcterms:W3CDTF">2015-07-12T20:49:33Z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