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0" r:id="rId2"/>
    <p:sldId id="256" r:id="rId3"/>
    <p:sldId id="261" r:id="rId4"/>
    <p:sldId id="262" r:id="rId5"/>
    <p:sldId id="263" r:id="rId6"/>
    <p:sldId id="257" r:id="rId7"/>
    <p:sldId id="258" r:id="rId8"/>
    <p:sldId id="259" r:id="rId9"/>
    <p:sldId id="264" r:id="rId10"/>
    <p:sldId id="266" r:id="rId11"/>
    <p:sldId id="265" r:id="rId12"/>
    <p:sldId id="267" r:id="rId13"/>
    <p:sldId id="268"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8" autoAdjust="0"/>
    <p:restoredTop sz="78242"/>
  </p:normalViewPr>
  <p:slideViewPr>
    <p:cSldViewPr snapToGrid="0">
      <p:cViewPr>
        <p:scale>
          <a:sx n="100" d="100"/>
          <a:sy n="100" d="100"/>
        </p:scale>
        <p:origin x="1016"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48337-00DF-0641-8327-49AB3EAE4377}" type="datetimeFigureOut">
              <a:rPr lang="en-US" smtClean="0"/>
              <a:t>4/23/2019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3FC5F-7FEF-B048-AD5D-535D4E61A856}" type="slidenum">
              <a:rPr lang="en-US" smtClean="0"/>
              <a:t>‹#›</a:t>
            </a:fld>
            <a:endParaRPr lang="en-US"/>
          </a:p>
        </p:txBody>
      </p:sp>
    </p:spTree>
    <p:extLst>
      <p:ext uri="{BB962C8B-B14F-4D97-AF65-F5344CB8AC3E}">
        <p14:creationId xmlns:p14="http://schemas.microsoft.com/office/powerpoint/2010/main" val="331451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this a table that would be good for main text? Or supplementary? Do we have other tables?</a:t>
            </a:r>
          </a:p>
        </p:txBody>
      </p:sp>
      <p:sp>
        <p:nvSpPr>
          <p:cNvPr id="4" name="Slide Number Placeholder 3"/>
          <p:cNvSpPr>
            <a:spLocks noGrp="1"/>
          </p:cNvSpPr>
          <p:nvPr>
            <p:ph type="sldNum" sz="quarter" idx="5"/>
          </p:nvPr>
        </p:nvSpPr>
        <p:spPr/>
        <p:txBody>
          <a:bodyPr/>
          <a:lstStyle/>
          <a:p>
            <a:fld id="{55C3FC5F-7FEF-B048-AD5D-535D4E61A856}" type="slidenum">
              <a:rPr lang="en-US" smtClean="0"/>
              <a:t>1</a:t>
            </a:fld>
            <a:endParaRPr lang="en-US"/>
          </a:p>
        </p:txBody>
      </p:sp>
    </p:spTree>
    <p:extLst>
      <p:ext uri="{BB962C8B-B14F-4D97-AF65-F5344CB8AC3E}">
        <p14:creationId xmlns:p14="http://schemas.microsoft.com/office/powerpoint/2010/main" val="196641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wondering if there might be better ways to represent. The figure is sort of busy with histogram bars, semi-transparent distributions (I assume kernel densities?), and solid black vertical bars. The three colors are also a bit difficult to distinguish (especially for bars),</a:t>
            </a:r>
          </a:p>
          <a:p>
            <a:endParaRPr lang="en-US" dirty="0"/>
          </a:p>
          <a:p>
            <a:r>
              <a:rPr lang="en-US" dirty="0"/>
              <a:t>Maybe we could make remove the bars for reference sequences and just have density curves. And then put the </a:t>
            </a:r>
            <a:r>
              <a:rPr lang="en-US" dirty="0" err="1"/>
              <a:t>uknowns</a:t>
            </a:r>
            <a:r>
              <a:rPr lang="en-US" dirty="0"/>
              <a:t> from metagenomes as something different, like bars of in front? We should come up with different legend, too, instead of “?”</a:t>
            </a:r>
          </a:p>
          <a:p>
            <a:endParaRPr lang="en-US" dirty="0"/>
          </a:p>
          <a:p>
            <a:r>
              <a:rPr lang="en-US" dirty="0"/>
              <a:t>In some ways, the bot plot is easier to interpret. Could another category be created for unknowns?</a:t>
            </a:r>
          </a:p>
          <a:p>
            <a:endParaRPr lang="en-US" dirty="0"/>
          </a:p>
          <a:p>
            <a:endParaRPr lang="en-US" dirty="0"/>
          </a:p>
        </p:txBody>
      </p:sp>
      <p:sp>
        <p:nvSpPr>
          <p:cNvPr id="4" name="Slide Number Placeholder 3"/>
          <p:cNvSpPr>
            <a:spLocks noGrp="1"/>
          </p:cNvSpPr>
          <p:nvPr>
            <p:ph type="sldNum" sz="quarter" idx="5"/>
          </p:nvPr>
        </p:nvSpPr>
        <p:spPr/>
        <p:txBody>
          <a:bodyPr/>
          <a:lstStyle/>
          <a:p>
            <a:fld id="{55C3FC5F-7FEF-B048-AD5D-535D4E61A856}" type="slidenum">
              <a:rPr lang="en-US" smtClean="0"/>
              <a:t>2</a:t>
            </a:fld>
            <a:endParaRPr lang="en-US"/>
          </a:p>
        </p:txBody>
      </p:sp>
    </p:spTree>
    <p:extLst>
      <p:ext uri="{BB962C8B-B14F-4D97-AF65-F5344CB8AC3E}">
        <p14:creationId xmlns:p14="http://schemas.microsoft.com/office/powerpoint/2010/main" val="3000109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Few thoughts in addition to changes I’ve made in by mocking things up. </a:t>
            </a:r>
          </a:p>
          <a:p>
            <a:endParaRPr lang="en-US" dirty="0"/>
          </a:p>
          <a:p>
            <a:r>
              <a:rPr lang="en-US" dirty="0"/>
              <a:t>-- Can we make the violin lines darker? And bring those lines to the front of symbols?</a:t>
            </a:r>
          </a:p>
          <a:p>
            <a:r>
              <a:rPr lang="en-US" dirty="0"/>
              <a:t>-- Do we want to stick with “test data” throughout text and in figures? Makes sense to say at least once and will make sense from statistics perspective, but perhaps it’s better to say “metagenomic data” or something. </a:t>
            </a:r>
          </a:p>
          <a:p>
            <a:r>
              <a:rPr lang="en-US" dirty="0"/>
              <a:t>-- Do we want to think about a color scheme for </a:t>
            </a:r>
            <a:r>
              <a:rPr lang="en-US" dirty="0" err="1"/>
              <a:t>sporulators</a:t>
            </a:r>
            <a:r>
              <a:rPr lang="en-US" dirty="0"/>
              <a:t> and non-</a:t>
            </a:r>
            <a:r>
              <a:rPr lang="en-US" dirty="0" err="1"/>
              <a:t>sporulators</a:t>
            </a:r>
            <a:r>
              <a:rPr lang="en-US" dirty="0"/>
              <a:t> and stick with it throughout </a:t>
            </a:r>
            <a:r>
              <a:rPr lang="en-US" dirty="0" err="1"/>
              <a:t>ms</a:t>
            </a:r>
            <a:r>
              <a:rPr lang="en-US" dirty="0"/>
              <a:t>?</a:t>
            </a:r>
          </a:p>
          <a:p>
            <a:endParaRPr lang="en-US" dirty="0"/>
          </a:p>
          <a:p>
            <a:r>
              <a:rPr lang="en-US" dirty="0"/>
              <a:t>-- Want to clarify colors and axis labels because this is important:</a:t>
            </a:r>
          </a:p>
          <a:p>
            <a:endParaRPr lang="en-US" dirty="0"/>
          </a:p>
          <a:p>
            <a:r>
              <a:rPr lang="en-US" dirty="0"/>
              <a:t>On x-axis, when we say “</a:t>
            </a:r>
            <a:r>
              <a:rPr lang="en-US" dirty="0" err="1"/>
              <a:t>sporulators</a:t>
            </a:r>
            <a:r>
              <a:rPr lang="en-US" dirty="0"/>
              <a:t>” and “non-</a:t>
            </a:r>
            <a:r>
              <a:rPr lang="en-US" dirty="0" err="1"/>
              <a:t>sporulators</a:t>
            </a:r>
            <a:r>
              <a:rPr lang="en-US" dirty="0"/>
              <a:t>”, this is what W&amp;W predict, right? And colors correspond with our model? But our model is heavily influenced by the W&amp;W model right? Or just W&amp;W data? </a:t>
            </a:r>
          </a:p>
          <a:p>
            <a:endParaRPr lang="en-US" dirty="0"/>
          </a:p>
          <a:p>
            <a:r>
              <a:rPr lang="en-US" dirty="0"/>
              <a:t>Looks like there are only three genomes that get misclassified. Two things that we predict are </a:t>
            </a:r>
            <a:r>
              <a:rPr lang="en-US" dirty="0" err="1"/>
              <a:t>sporulators</a:t>
            </a:r>
            <a:r>
              <a:rPr lang="en-US" dirty="0"/>
              <a:t> are actually non-</a:t>
            </a:r>
            <a:r>
              <a:rPr lang="en-US" dirty="0" err="1"/>
              <a:t>sporulators</a:t>
            </a:r>
            <a:r>
              <a:rPr lang="en-US" dirty="0"/>
              <a:t>? Perhaps this is a result with would report on?</a:t>
            </a:r>
          </a:p>
          <a:p>
            <a:endParaRPr lang="en-US" dirty="0"/>
          </a:p>
          <a:p>
            <a:r>
              <a:rPr lang="en-US" dirty="0"/>
              <a:t>The distribution of test data is really interesting. There’s definitely a gap region. Interestingly, there’s a a set of genomes that are predicted to be non-</a:t>
            </a:r>
            <a:r>
              <a:rPr lang="en-US" dirty="0" err="1"/>
              <a:t>sporulators</a:t>
            </a:r>
            <a:r>
              <a:rPr lang="en-US" dirty="0"/>
              <a:t>, that group with </a:t>
            </a:r>
            <a:r>
              <a:rPr lang="en-US" dirty="0" err="1"/>
              <a:t>sporulators</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55C3FC5F-7FEF-B048-AD5D-535D4E61A856}" type="slidenum">
              <a:rPr lang="en-US" smtClean="0"/>
              <a:t>3</a:t>
            </a:fld>
            <a:endParaRPr lang="en-US"/>
          </a:p>
        </p:txBody>
      </p:sp>
    </p:spTree>
    <p:extLst>
      <p:ext uri="{BB962C8B-B14F-4D97-AF65-F5344CB8AC3E}">
        <p14:creationId xmlns:p14="http://schemas.microsoft.com/office/powerpoint/2010/main" val="4212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C3FC5F-7FEF-B048-AD5D-535D4E61A856}" type="slidenum">
              <a:rPr lang="en-US" smtClean="0"/>
              <a:t>5</a:t>
            </a:fld>
            <a:endParaRPr lang="en-US"/>
          </a:p>
        </p:txBody>
      </p:sp>
    </p:spTree>
    <p:extLst>
      <p:ext uri="{BB962C8B-B14F-4D97-AF65-F5344CB8AC3E}">
        <p14:creationId xmlns:p14="http://schemas.microsoft.com/office/powerpoint/2010/main" val="4272828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been talking about a a tree where we can see traits mapped out. Not sure how best to represent, but hard to read pasted file here. </a:t>
            </a:r>
          </a:p>
        </p:txBody>
      </p:sp>
      <p:sp>
        <p:nvSpPr>
          <p:cNvPr id="4" name="Slide Number Placeholder 3"/>
          <p:cNvSpPr>
            <a:spLocks noGrp="1"/>
          </p:cNvSpPr>
          <p:nvPr>
            <p:ph type="sldNum" sz="quarter" idx="5"/>
          </p:nvPr>
        </p:nvSpPr>
        <p:spPr/>
        <p:txBody>
          <a:bodyPr/>
          <a:lstStyle/>
          <a:p>
            <a:fld id="{55C3FC5F-7FEF-B048-AD5D-535D4E61A856}" type="slidenum">
              <a:rPr lang="en-US" smtClean="0"/>
              <a:t>6</a:t>
            </a:fld>
            <a:endParaRPr lang="en-US"/>
          </a:p>
        </p:txBody>
      </p:sp>
    </p:spTree>
    <p:extLst>
      <p:ext uri="{BB962C8B-B14F-4D97-AF65-F5344CB8AC3E}">
        <p14:creationId xmlns:p14="http://schemas.microsoft.com/office/powerpoint/2010/main" val="386036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version of one of the examples on this page. We’ve considered box plots, violins, and joy plots. The latter two provide ability to visualize multimodality (should we test for this?) Also need to consider what categories we’re going to include/exclude or lump/split. </a:t>
            </a:r>
          </a:p>
          <a:p>
            <a:endParaRPr lang="en-US" dirty="0"/>
          </a:p>
          <a:p>
            <a:r>
              <a:rPr lang="en-US" dirty="0"/>
              <a:t>We’ve also talked about color coding genomes, perhaps based on reference info from WW. For example, if it’s a </a:t>
            </a:r>
            <a:r>
              <a:rPr lang="en-US" dirty="0" err="1"/>
              <a:t>Lacto</a:t>
            </a:r>
            <a:r>
              <a:rPr lang="en-US" dirty="0"/>
              <a:t> strain, we might be able to classify as non-</a:t>
            </a:r>
            <a:r>
              <a:rPr lang="en-US" dirty="0" err="1"/>
              <a:t>sporulator</a:t>
            </a:r>
            <a:r>
              <a:rPr lang="en-US" dirty="0"/>
              <a:t>; vice versa for Bacillus. </a:t>
            </a:r>
          </a:p>
        </p:txBody>
      </p:sp>
      <p:sp>
        <p:nvSpPr>
          <p:cNvPr id="4" name="Slide Number Placeholder 3"/>
          <p:cNvSpPr>
            <a:spLocks noGrp="1"/>
          </p:cNvSpPr>
          <p:nvPr>
            <p:ph type="sldNum" sz="quarter" idx="5"/>
          </p:nvPr>
        </p:nvSpPr>
        <p:spPr/>
        <p:txBody>
          <a:bodyPr/>
          <a:lstStyle/>
          <a:p>
            <a:fld id="{55C3FC5F-7FEF-B048-AD5D-535D4E61A856}" type="slidenum">
              <a:rPr lang="en-US" smtClean="0"/>
              <a:t>7</a:t>
            </a:fld>
            <a:endParaRPr lang="en-US"/>
          </a:p>
        </p:txBody>
      </p:sp>
    </p:spTree>
    <p:extLst>
      <p:ext uri="{BB962C8B-B14F-4D97-AF65-F5344CB8AC3E}">
        <p14:creationId xmlns:p14="http://schemas.microsoft.com/office/powerpoint/2010/main" val="2348840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thought about different versions of figures for this part of paper. There are the regression models depicted here. </a:t>
            </a:r>
          </a:p>
          <a:p>
            <a:endParaRPr lang="en-US" dirty="0"/>
          </a:p>
          <a:p>
            <a:r>
              <a:rPr lang="en-US" dirty="0"/>
              <a:t>You also took a pic of the white board where we considered t-test/binary comparison. In other words, the question came up of whether or not we want to think that sporulation is a continuous vs. binary? Or stated differently, is sporulation dependent on a continuous number of genes?</a:t>
            </a:r>
          </a:p>
          <a:p>
            <a:endParaRPr lang="en-US" dirty="0"/>
          </a:p>
          <a:p>
            <a:r>
              <a:rPr lang="en-US" dirty="0"/>
              <a:t>We also talked about a contingency analysis. But I don’t recall the details about looking at expected vs. observed frequencies. </a:t>
            </a:r>
          </a:p>
        </p:txBody>
      </p:sp>
      <p:sp>
        <p:nvSpPr>
          <p:cNvPr id="4" name="Slide Number Placeholder 3"/>
          <p:cNvSpPr>
            <a:spLocks noGrp="1"/>
          </p:cNvSpPr>
          <p:nvPr>
            <p:ph type="sldNum" sz="quarter" idx="5"/>
          </p:nvPr>
        </p:nvSpPr>
        <p:spPr/>
        <p:txBody>
          <a:bodyPr/>
          <a:lstStyle/>
          <a:p>
            <a:fld id="{55C3FC5F-7FEF-B048-AD5D-535D4E61A856}" type="slidenum">
              <a:rPr lang="en-US" smtClean="0"/>
              <a:t>8</a:t>
            </a:fld>
            <a:endParaRPr lang="en-US"/>
          </a:p>
        </p:txBody>
      </p:sp>
    </p:spTree>
    <p:extLst>
      <p:ext uri="{BB962C8B-B14F-4D97-AF65-F5344CB8AC3E}">
        <p14:creationId xmlns:p14="http://schemas.microsoft.com/office/powerpoint/2010/main" val="139681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Cultured representative from the </a:t>
            </a:r>
            <a:r>
              <a:rPr lang="en-US" dirty="0" err="1"/>
              <a:t>Turibacter</a:t>
            </a:r>
            <a:r>
              <a:rPr lang="en-US" dirty="0"/>
              <a:t> we tested to be non-spore formers despite having a number of the sporulation genes. Here we predicted two uncultured genomes were </a:t>
            </a:r>
            <a:r>
              <a:rPr lang="en-US" dirty="0" err="1"/>
              <a:t>sporulators</a:t>
            </a:r>
            <a:r>
              <a:rPr lang="en-US" dirty="0"/>
              <a:t> by their gene content. Members of the same order “</a:t>
            </a:r>
            <a:r>
              <a:rPr lang="en-US" dirty="0" err="1"/>
              <a:t>Haloplasmatales</a:t>
            </a:r>
            <a:r>
              <a:rPr lang="en-US" dirty="0"/>
              <a:t>” include non-sporulating organisms without cell walls.</a:t>
            </a:r>
          </a:p>
          <a:p>
            <a:endParaRPr lang="en-US" dirty="0"/>
          </a:p>
          <a:p>
            <a:r>
              <a:rPr lang="en-US" dirty="0"/>
              <a:t>DHNA is very closely related to genomes that were predicted to be </a:t>
            </a:r>
            <a:r>
              <a:rPr lang="en-US" dirty="0" err="1"/>
              <a:t>sporulators</a:t>
            </a:r>
            <a:r>
              <a:rPr lang="en-US" dirty="0"/>
              <a:t>.</a:t>
            </a:r>
          </a:p>
          <a:p>
            <a:endParaRPr lang="en-US" dirty="0"/>
          </a:p>
          <a:p>
            <a:r>
              <a:rPr lang="en-US" dirty="0"/>
              <a:t>Triangle with 8 loss could also be interpreted as “gain event”. Missing relatives likely.</a:t>
            </a:r>
          </a:p>
          <a:p>
            <a:endParaRPr lang="en-US" dirty="0"/>
          </a:p>
          <a:p>
            <a:r>
              <a:rPr lang="en-US" dirty="0"/>
              <a:t>FP929045 </a:t>
            </a:r>
            <a:r>
              <a:rPr lang="en-US" dirty="0" err="1"/>
              <a:t>Faecalibacterium</a:t>
            </a:r>
            <a:r>
              <a:rPr lang="en-US" dirty="0"/>
              <a:t> </a:t>
            </a:r>
            <a:r>
              <a:rPr lang="en-US" dirty="0" err="1"/>
              <a:t>prausnitzii</a:t>
            </a:r>
            <a:r>
              <a:rPr lang="en-US" dirty="0"/>
              <a:t> L2/6 makes spores but just misses the cutoff for “Likely </a:t>
            </a:r>
            <a:r>
              <a:rPr lang="en-US" dirty="0" err="1"/>
              <a:t>Sporulators</a:t>
            </a:r>
            <a:r>
              <a:rPr lang="en-US" dirty="0"/>
              <a:t>” at about 9% of weighted genes. Closely related genomes had a similarly percentage. I made the call to not cut any loss events in this cluster</a:t>
            </a:r>
          </a:p>
        </p:txBody>
      </p:sp>
      <p:sp>
        <p:nvSpPr>
          <p:cNvPr id="4" name="Slide Number Placeholder 3"/>
          <p:cNvSpPr>
            <a:spLocks noGrp="1"/>
          </p:cNvSpPr>
          <p:nvPr>
            <p:ph type="sldNum" sz="quarter" idx="5"/>
          </p:nvPr>
        </p:nvSpPr>
        <p:spPr/>
        <p:txBody>
          <a:bodyPr/>
          <a:lstStyle/>
          <a:p>
            <a:fld id="{55C3FC5F-7FEF-B048-AD5D-535D4E61A856}" type="slidenum">
              <a:rPr lang="en-US" smtClean="0"/>
              <a:t>10</a:t>
            </a:fld>
            <a:endParaRPr lang="en-US"/>
          </a:p>
        </p:txBody>
      </p:sp>
    </p:spTree>
    <p:extLst>
      <p:ext uri="{BB962C8B-B14F-4D97-AF65-F5344CB8AC3E}">
        <p14:creationId xmlns:p14="http://schemas.microsoft.com/office/powerpoint/2010/main" val="314971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4B0D3B-C4E5-4424-8CA9-924B6275F0C8}"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8BD27-CB7C-4DA4-841D-BADAEB15AC85}" type="slidenum">
              <a:rPr lang="en-US" smtClean="0"/>
              <a:t>‹#›</a:t>
            </a:fld>
            <a:endParaRPr lang="en-US"/>
          </a:p>
        </p:txBody>
      </p:sp>
    </p:spTree>
    <p:extLst>
      <p:ext uri="{BB962C8B-B14F-4D97-AF65-F5344CB8AC3E}">
        <p14:creationId xmlns:p14="http://schemas.microsoft.com/office/powerpoint/2010/main" val="284669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B0D3B-C4E5-4424-8CA9-924B6275F0C8}"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8BD27-CB7C-4DA4-841D-BADAEB15AC85}" type="slidenum">
              <a:rPr lang="en-US" smtClean="0"/>
              <a:t>‹#›</a:t>
            </a:fld>
            <a:endParaRPr lang="en-US"/>
          </a:p>
        </p:txBody>
      </p:sp>
    </p:spTree>
    <p:extLst>
      <p:ext uri="{BB962C8B-B14F-4D97-AF65-F5344CB8AC3E}">
        <p14:creationId xmlns:p14="http://schemas.microsoft.com/office/powerpoint/2010/main" val="423391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B0D3B-C4E5-4424-8CA9-924B6275F0C8}"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8BD27-CB7C-4DA4-841D-BADAEB15AC85}" type="slidenum">
              <a:rPr lang="en-US" smtClean="0"/>
              <a:t>‹#›</a:t>
            </a:fld>
            <a:endParaRPr lang="en-US"/>
          </a:p>
        </p:txBody>
      </p:sp>
    </p:spTree>
    <p:extLst>
      <p:ext uri="{BB962C8B-B14F-4D97-AF65-F5344CB8AC3E}">
        <p14:creationId xmlns:p14="http://schemas.microsoft.com/office/powerpoint/2010/main" val="56520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B0D3B-C4E5-4424-8CA9-924B6275F0C8}"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8BD27-CB7C-4DA4-841D-BADAEB15AC85}" type="slidenum">
              <a:rPr lang="en-US" smtClean="0"/>
              <a:t>‹#›</a:t>
            </a:fld>
            <a:endParaRPr lang="en-US"/>
          </a:p>
        </p:txBody>
      </p:sp>
    </p:spTree>
    <p:extLst>
      <p:ext uri="{BB962C8B-B14F-4D97-AF65-F5344CB8AC3E}">
        <p14:creationId xmlns:p14="http://schemas.microsoft.com/office/powerpoint/2010/main" val="346342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4B0D3B-C4E5-4424-8CA9-924B6275F0C8}"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98BD27-CB7C-4DA4-841D-BADAEB15AC85}" type="slidenum">
              <a:rPr lang="en-US" smtClean="0"/>
              <a:t>‹#›</a:t>
            </a:fld>
            <a:endParaRPr lang="en-US"/>
          </a:p>
        </p:txBody>
      </p:sp>
    </p:spTree>
    <p:extLst>
      <p:ext uri="{BB962C8B-B14F-4D97-AF65-F5344CB8AC3E}">
        <p14:creationId xmlns:p14="http://schemas.microsoft.com/office/powerpoint/2010/main" val="148831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4B0D3B-C4E5-4424-8CA9-924B6275F0C8}"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8BD27-CB7C-4DA4-841D-BADAEB15AC85}" type="slidenum">
              <a:rPr lang="en-US" smtClean="0"/>
              <a:t>‹#›</a:t>
            </a:fld>
            <a:endParaRPr lang="en-US"/>
          </a:p>
        </p:txBody>
      </p:sp>
    </p:spTree>
    <p:extLst>
      <p:ext uri="{BB962C8B-B14F-4D97-AF65-F5344CB8AC3E}">
        <p14:creationId xmlns:p14="http://schemas.microsoft.com/office/powerpoint/2010/main" val="157824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4B0D3B-C4E5-4424-8CA9-924B6275F0C8}"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98BD27-CB7C-4DA4-841D-BADAEB15AC85}" type="slidenum">
              <a:rPr lang="en-US" smtClean="0"/>
              <a:t>‹#›</a:t>
            </a:fld>
            <a:endParaRPr lang="en-US"/>
          </a:p>
        </p:txBody>
      </p:sp>
    </p:spTree>
    <p:extLst>
      <p:ext uri="{BB962C8B-B14F-4D97-AF65-F5344CB8AC3E}">
        <p14:creationId xmlns:p14="http://schemas.microsoft.com/office/powerpoint/2010/main" val="109918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B0D3B-C4E5-4424-8CA9-924B6275F0C8}" type="datetimeFigureOut">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98BD27-CB7C-4DA4-841D-BADAEB15AC85}" type="slidenum">
              <a:rPr lang="en-US" smtClean="0"/>
              <a:t>‹#›</a:t>
            </a:fld>
            <a:endParaRPr lang="en-US"/>
          </a:p>
        </p:txBody>
      </p:sp>
    </p:spTree>
    <p:extLst>
      <p:ext uri="{BB962C8B-B14F-4D97-AF65-F5344CB8AC3E}">
        <p14:creationId xmlns:p14="http://schemas.microsoft.com/office/powerpoint/2010/main" val="3908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B0D3B-C4E5-4424-8CA9-924B6275F0C8}" type="datetimeFigureOut">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98BD27-CB7C-4DA4-841D-BADAEB15AC85}" type="slidenum">
              <a:rPr lang="en-US" smtClean="0"/>
              <a:t>‹#›</a:t>
            </a:fld>
            <a:endParaRPr lang="en-US"/>
          </a:p>
        </p:txBody>
      </p:sp>
    </p:spTree>
    <p:extLst>
      <p:ext uri="{BB962C8B-B14F-4D97-AF65-F5344CB8AC3E}">
        <p14:creationId xmlns:p14="http://schemas.microsoft.com/office/powerpoint/2010/main" val="160785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4B0D3B-C4E5-4424-8CA9-924B6275F0C8}"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8BD27-CB7C-4DA4-841D-BADAEB15AC85}" type="slidenum">
              <a:rPr lang="en-US" smtClean="0"/>
              <a:t>‹#›</a:t>
            </a:fld>
            <a:endParaRPr lang="en-US"/>
          </a:p>
        </p:txBody>
      </p:sp>
    </p:spTree>
    <p:extLst>
      <p:ext uri="{BB962C8B-B14F-4D97-AF65-F5344CB8AC3E}">
        <p14:creationId xmlns:p14="http://schemas.microsoft.com/office/powerpoint/2010/main" val="17905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4B0D3B-C4E5-4424-8CA9-924B6275F0C8}"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98BD27-CB7C-4DA4-841D-BADAEB15AC85}" type="slidenum">
              <a:rPr lang="en-US" smtClean="0"/>
              <a:t>‹#›</a:t>
            </a:fld>
            <a:endParaRPr lang="en-US"/>
          </a:p>
        </p:txBody>
      </p:sp>
    </p:spTree>
    <p:extLst>
      <p:ext uri="{BB962C8B-B14F-4D97-AF65-F5344CB8AC3E}">
        <p14:creationId xmlns:p14="http://schemas.microsoft.com/office/powerpoint/2010/main" val="43728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B0D3B-C4E5-4424-8CA9-924B6275F0C8}" type="datetimeFigureOut">
              <a:rPr lang="en-US" smtClean="0"/>
              <a:t>4/23/2019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8BD27-CB7C-4DA4-841D-BADAEB15AC85}" type="slidenum">
              <a:rPr lang="en-US" smtClean="0"/>
              <a:t>‹#›</a:t>
            </a:fld>
            <a:endParaRPr lang="en-US"/>
          </a:p>
        </p:txBody>
      </p:sp>
    </p:spTree>
    <p:extLst>
      <p:ext uri="{BB962C8B-B14F-4D97-AF65-F5344CB8AC3E}">
        <p14:creationId xmlns:p14="http://schemas.microsoft.com/office/powerpoint/2010/main" val="1490027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F8CDC8-9205-EF4A-A228-85E090D87CD4}"/>
              </a:ext>
            </a:extLst>
          </p:cNvPr>
          <p:cNvPicPr>
            <a:picLocks noChangeAspect="1"/>
          </p:cNvPicPr>
          <p:nvPr/>
        </p:nvPicPr>
        <p:blipFill>
          <a:blip r:embed="rId3"/>
          <a:stretch>
            <a:fillRect/>
          </a:stretch>
        </p:blipFill>
        <p:spPr>
          <a:xfrm>
            <a:off x="1600200" y="1644650"/>
            <a:ext cx="5943600" cy="3568700"/>
          </a:xfrm>
          <a:prstGeom prst="rect">
            <a:avLst/>
          </a:prstGeom>
        </p:spPr>
      </p:pic>
    </p:spTree>
    <p:extLst>
      <p:ext uri="{BB962C8B-B14F-4D97-AF65-F5344CB8AC3E}">
        <p14:creationId xmlns:p14="http://schemas.microsoft.com/office/powerpoint/2010/main" val="1059855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D85CAB1-B257-463A-A1DA-DE2E4E70FB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110853"/>
            <a:ext cx="9144000" cy="4636294"/>
          </a:xfrm>
          <a:prstGeom prst="rect">
            <a:avLst/>
          </a:prstGeom>
        </p:spPr>
      </p:pic>
      <p:cxnSp>
        <p:nvCxnSpPr>
          <p:cNvPr id="7" name="Straight Connector 6">
            <a:extLst>
              <a:ext uri="{FF2B5EF4-FFF2-40B4-BE49-F238E27FC236}">
                <a16:creationId xmlns:a16="http://schemas.microsoft.com/office/drawing/2014/main" id="{D886E959-7C68-4AC5-B1E1-42CD378622A0}"/>
              </a:ext>
            </a:extLst>
          </p:cNvPr>
          <p:cNvCxnSpPr/>
          <p:nvPr/>
        </p:nvCxnSpPr>
        <p:spPr>
          <a:xfrm>
            <a:off x="4215339" y="2854277"/>
            <a:ext cx="9207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C01EB1-9C34-4768-A639-9CD239D80C63}"/>
              </a:ext>
            </a:extLst>
          </p:cNvPr>
          <p:cNvSpPr txBox="1"/>
          <p:nvPr/>
        </p:nvSpPr>
        <p:spPr>
          <a:xfrm>
            <a:off x="5461000" y="2101850"/>
            <a:ext cx="885825" cy="369332"/>
          </a:xfrm>
          <a:prstGeom prst="rect">
            <a:avLst/>
          </a:prstGeom>
          <a:noFill/>
        </p:spPr>
        <p:txBody>
          <a:bodyPr wrap="square" rtlCol="0">
            <a:spAutoFit/>
          </a:bodyPr>
          <a:lstStyle/>
          <a:p>
            <a:r>
              <a:rPr lang="en-US" dirty="0"/>
              <a:t>RF39</a:t>
            </a:r>
          </a:p>
        </p:txBody>
      </p:sp>
      <p:cxnSp>
        <p:nvCxnSpPr>
          <p:cNvPr id="9" name="Straight Connector 8">
            <a:extLst>
              <a:ext uri="{FF2B5EF4-FFF2-40B4-BE49-F238E27FC236}">
                <a16:creationId xmlns:a16="http://schemas.microsoft.com/office/drawing/2014/main" id="{43AAE243-D604-4772-8A5C-AE2449AC809C}"/>
              </a:ext>
            </a:extLst>
          </p:cNvPr>
          <p:cNvCxnSpPr/>
          <p:nvPr/>
        </p:nvCxnSpPr>
        <p:spPr>
          <a:xfrm>
            <a:off x="4911725" y="2526347"/>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7D01E9-A4F4-4AC4-8307-3A80CF6923B7}"/>
              </a:ext>
            </a:extLst>
          </p:cNvPr>
          <p:cNvCxnSpPr/>
          <p:nvPr/>
        </p:nvCxnSpPr>
        <p:spPr>
          <a:xfrm>
            <a:off x="4922838" y="2508885"/>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3ADBE6-3A18-4929-AE8B-DDF86568AE73}"/>
              </a:ext>
            </a:extLst>
          </p:cNvPr>
          <p:cNvCxnSpPr/>
          <p:nvPr/>
        </p:nvCxnSpPr>
        <p:spPr>
          <a:xfrm>
            <a:off x="5032375" y="2409825"/>
            <a:ext cx="92075"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79AA06D-0503-478C-A3F2-5F4EFDEE1354}"/>
              </a:ext>
            </a:extLst>
          </p:cNvPr>
          <p:cNvSpPr txBox="1"/>
          <p:nvPr/>
        </p:nvSpPr>
        <p:spPr>
          <a:xfrm>
            <a:off x="4679949" y="2071072"/>
            <a:ext cx="1257300" cy="215444"/>
          </a:xfrm>
          <a:prstGeom prst="rect">
            <a:avLst/>
          </a:prstGeom>
          <a:noFill/>
        </p:spPr>
        <p:txBody>
          <a:bodyPr wrap="square" rtlCol="0">
            <a:spAutoFit/>
          </a:bodyPr>
          <a:lstStyle/>
          <a:p>
            <a:r>
              <a:rPr lang="en-US" sz="800" dirty="0" err="1"/>
              <a:t>Turibacter</a:t>
            </a:r>
            <a:endParaRPr lang="en-US" sz="800" dirty="0"/>
          </a:p>
        </p:txBody>
      </p:sp>
      <p:cxnSp>
        <p:nvCxnSpPr>
          <p:cNvPr id="13" name="Straight Connector 12">
            <a:extLst>
              <a:ext uri="{FF2B5EF4-FFF2-40B4-BE49-F238E27FC236}">
                <a16:creationId xmlns:a16="http://schemas.microsoft.com/office/drawing/2014/main" id="{00ADCE64-3726-48F9-A632-8EA065E3DF9A}"/>
              </a:ext>
            </a:extLst>
          </p:cNvPr>
          <p:cNvCxnSpPr/>
          <p:nvPr/>
        </p:nvCxnSpPr>
        <p:spPr>
          <a:xfrm>
            <a:off x="4110038" y="2925762"/>
            <a:ext cx="9207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Star: 5 Points 13">
            <a:extLst>
              <a:ext uri="{FF2B5EF4-FFF2-40B4-BE49-F238E27FC236}">
                <a16:creationId xmlns:a16="http://schemas.microsoft.com/office/drawing/2014/main" id="{A62E6D02-DA7E-4452-8140-6A8C1ACCA129}"/>
              </a:ext>
            </a:extLst>
          </p:cNvPr>
          <p:cNvSpPr/>
          <p:nvPr/>
        </p:nvSpPr>
        <p:spPr>
          <a:xfrm>
            <a:off x="4156075" y="2825065"/>
            <a:ext cx="50270"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45DB3F2-2325-45DF-812E-86167FD11934}"/>
              </a:ext>
            </a:extLst>
          </p:cNvPr>
          <p:cNvCxnSpPr/>
          <p:nvPr/>
        </p:nvCxnSpPr>
        <p:spPr>
          <a:xfrm>
            <a:off x="5184776" y="2826653"/>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8C59D7-22B1-4916-8F9D-F3D6B69621BF}"/>
              </a:ext>
            </a:extLst>
          </p:cNvPr>
          <p:cNvCxnSpPr/>
          <p:nvPr/>
        </p:nvCxnSpPr>
        <p:spPr>
          <a:xfrm>
            <a:off x="4149195" y="2785005"/>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254EFE3-9597-4BE5-BA1F-7FF7C0984B85}"/>
              </a:ext>
            </a:extLst>
          </p:cNvPr>
          <p:cNvCxnSpPr/>
          <p:nvPr/>
        </p:nvCxnSpPr>
        <p:spPr>
          <a:xfrm>
            <a:off x="4230687" y="2870784"/>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E6652A3-8100-4C8C-B0F5-2655DADD1CDE}"/>
              </a:ext>
            </a:extLst>
          </p:cNvPr>
          <p:cNvCxnSpPr/>
          <p:nvPr/>
        </p:nvCxnSpPr>
        <p:spPr>
          <a:xfrm>
            <a:off x="4184649" y="2688167"/>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C0B232-C699-43E5-BE2E-0B360FB524B8}"/>
              </a:ext>
            </a:extLst>
          </p:cNvPr>
          <p:cNvCxnSpPr/>
          <p:nvPr/>
        </p:nvCxnSpPr>
        <p:spPr>
          <a:xfrm>
            <a:off x="4230687" y="3092449"/>
            <a:ext cx="92075"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Star: 5 Points 22">
            <a:extLst>
              <a:ext uri="{FF2B5EF4-FFF2-40B4-BE49-F238E27FC236}">
                <a16:creationId xmlns:a16="http://schemas.microsoft.com/office/drawing/2014/main" id="{292878E9-0A59-4C51-B990-BAAF87DD5880}"/>
              </a:ext>
            </a:extLst>
          </p:cNvPr>
          <p:cNvSpPr/>
          <p:nvPr/>
        </p:nvSpPr>
        <p:spPr>
          <a:xfrm>
            <a:off x="4307414" y="2480628"/>
            <a:ext cx="50270"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3E47CE6A-2532-4B94-A39D-D51632EB616C}"/>
              </a:ext>
            </a:extLst>
          </p:cNvPr>
          <p:cNvSpPr/>
          <p:nvPr/>
        </p:nvSpPr>
        <p:spPr>
          <a:xfrm>
            <a:off x="4418539" y="2332990"/>
            <a:ext cx="50270"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DB8B1017-6C3B-4036-9731-B5AE5680AE8D}"/>
              </a:ext>
            </a:extLst>
          </p:cNvPr>
          <p:cNvSpPr/>
          <p:nvPr/>
        </p:nvSpPr>
        <p:spPr>
          <a:xfrm>
            <a:off x="4907492" y="2240797"/>
            <a:ext cx="50270"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25D006B-87A1-4729-AE06-D57D1B63FC4B}"/>
              </a:ext>
            </a:extLst>
          </p:cNvPr>
          <p:cNvCxnSpPr/>
          <p:nvPr/>
        </p:nvCxnSpPr>
        <p:spPr>
          <a:xfrm>
            <a:off x="4630736" y="2421572"/>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34EC856-7CC4-466F-BE66-01DC40807017}"/>
              </a:ext>
            </a:extLst>
          </p:cNvPr>
          <p:cNvCxnSpPr/>
          <p:nvPr/>
        </p:nvCxnSpPr>
        <p:spPr>
          <a:xfrm>
            <a:off x="4624386" y="2405062"/>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7104154-5CDB-4D87-9590-066016132248}"/>
              </a:ext>
            </a:extLst>
          </p:cNvPr>
          <p:cNvCxnSpPr/>
          <p:nvPr/>
        </p:nvCxnSpPr>
        <p:spPr>
          <a:xfrm>
            <a:off x="4622807" y="2554919"/>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6D2285-1F10-4E6D-9103-C73B0108F09D}"/>
              </a:ext>
            </a:extLst>
          </p:cNvPr>
          <p:cNvCxnSpPr/>
          <p:nvPr/>
        </p:nvCxnSpPr>
        <p:spPr>
          <a:xfrm>
            <a:off x="4627561" y="2542222"/>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FA28E93-54ED-4326-AA98-4E463DB40268}"/>
              </a:ext>
            </a:extLst>
          </p:cNvPr>
          <p:cNvCxnSpPr/>
          <p:nvPr/>
        </p:nvCxnSpPr>
        <p:spPr>
          <a:xfrm>
            <a:off x="4624391" y="2527935"/>
            <a:ext cx="92075"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Star: 5 Points 31">
            <a:extLst>
              <a:ext uri="{FF2B5EF4-FFF2-40B4-BE49-F238E27FC236}">
                <a16:creationId xmlns:a16="http://schemas.microsoft.com/office/drawing/2014/main" id="{60CF0396-BF7F-459A-96D8-0C4476F5FE9C}"/>
              </a:ext>
            </a:extLst>
          </p:cNvPr>
          <p:cNvSpPr/>
          <p:nvPr/>
        </p:nvSpPr>
        <p:spPr>
          <a:xfrm>
            <a:off x="4521730" y="2409821"/>
            <a:ext cx="50270"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FBDDF764-3A86-4E7B-8EA6-32C5A9D2B94C}"/>
              </a:ext>
            </a:extLst>
          </p:cNvPr>
          <p:cNvCxnSpPr/>
          <p:nvPr/>
        </p:nvCxnSpPr>
        <p:spPr>
          <a:xfrm>
            <a:off x="4829439" y="3389947"/>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6E5F74-4F6D-482E-8641-9B50AA0E60AF}"/>
              </a:ext>
            </a:extLst>
          </p:cNvPr>
          <p:cNvCxnSpPr/>
          <p:nvPr/>
        </p:nvCxnSpPr>
        <p:spPr>
          <a:xfrm>
            <a:off x="4840552" y="3372485"/>
            <a:ext cx="92075"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Star: 5 Points 34">
            <a:extLst>
              <a:ext uri="{FF2B5EF4-FFF2-40B4-BE49-F238E27FC236}">
                <a16:creationId xmlns:a16="http://schemas.microsoft.com/office/drawing/2014/main" id="{D37976D5-FC48-4911-ABA2-4DEB00FBFCC9}"/>
              </a:ext>
            </a:extLst>
          </p:cNvPr>
          <p:cNvSpPr/>
          <p:nvPr/>
        </p:nvSpPr>
        <p:spPr>
          <a:xfrm>
            <a:off x="4829439" y="3450987"/>
            <a:ext cx="50270"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tar: 5 Points 35">
            <a:extLst>
              <a:ext uri="{FF2B5EF4-FFF2-40B4-BE49-F238E27FC236}">
                <a16:creationId xmlns:a16="http://schemas.microsoft.com/office/drawing/2014/main" id="{C556F6CD-DAA2-4757-9C3C-251EB2B85464}"/>
              </a:ext>
            </a:extLst>
          </p:cNvPr>
          <p:cNvSpPr/>
          <p:nvPr/>
        </p:nvSpPr>
        <p:spPr>
          <a:xfrm>
            <a:off x="4982105" y="3720862"/>
            <a:ext cx="50270"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tar: 5 Points 36">
            <a:extLst>
              <a:ext uri="{FF2B5EF4-FFF2-40B4-BE49-F238E27FC236}">
                <a16:creationId xmlns:a16="http://schemas.microsoft.com/office/drawing/2014/main" id="{9D601DE8-B1A9-4EE0-A1DC-9D5D56CE8C38}"/>
              </a:ext>
            </a:extLst>
          </p:cNvPr>
          <p:cNvSpPr/>
          <p:nvPr/>
        </p:nvSpPr>
        <p:spPr>
          <a:xfrm>
            <a:off x="4767793" y="3662125"/>
            <a:ext cx="50270"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tar: 5 Points 37">
            <a:extLst>
              <a:ext uri="{FF2B5EF4-FFF2-40B4-BE49-F238E27FC236}">
                <a16:creationId xmlns:a16="http://schemas.microsoft.com/office/drawing/2014/main" id="{77AE570F-5D30-434C-A94B-209C99BC3CD3}"/>
              </a:ext>
            </a:extLst>
          </p:cNvPr>
          <p:cNvSpPr/>
          <p:nvPr/>
        </p:nvSpPr>
        <p:spPr>
          <a:xfrm>
            <a:off x="4676773" y="3849129"/>
            <a:ext cx="50270"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D37341C4-3FC5-4752-AE35-5D9361962B3A}"/>
              </a:ext>
            </a:extLst>
          </p:cNvPr>
          <p:cNvCxnSpPr/>
          <p:nvPr/>
        </p:nvCxnSpPr>
        <p:spPr>
          <a:xfrm>
            <a:off x="4560887" y="3942397"/>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4C7AA8E-1E56-4E76-BE34-E5CF4B0927FE}"/>
              </a:ext>
            </a:extLst>
          </p:cNvPr>
          <p:cNvCxnSpPr/>
          <p:nvPr/>
        </p:nvCxnSpPr>
        <p:spPr>
          <a:xfrm>
            <a:off x="4572000" y="3924935"/>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6261647-054A-4936-90AF-E7FDC931D502}"/>
              </a:ext>
            </a:extLst>
          </p:cNvPr>
          <p:cNvCxnSpPr/>
          <p:nvPr/>
        </p:nvCxnSpPr>
        <p:spPr>
          <a:xfrm>
            <a:off x="4514849" y="3797935"/>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D622552-4F6B-456B-A4E4-3CA807B35C24}"/>
              </a:ext>
            </a:extLst>
          </p:cNvPr>
          <p:cNvCxnSpPr/>
          <p:nvPr/>
        </p:nvCxnSpPr>
        <p:spPr>
          <a:xfrm>
            <a:off x="4418008" y="3942397"/>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D72AEA7-119A-4B2A-9084-9FE00B142640}"/>
              </a:ext>
            </a:extLst>
          </p:cNvPr>
          <p:cNvCxnSpPr/>
          <p:nvPr/>
        </p:nvCxnSpPr>
        <p:spPr>
          <a:xfrm>
            <a:off x="4212163" y="4126547"/>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2365B1-4B41-4809-9D4D-E3318324E13B}"/>
              </a:ext>
            </a:extLst>
          </p:cNvPr>
          <p:cNvCxnSpPr/>
          <p:nvPr/>
        </p:nvCxnSpPr>
        <p:spPr>
          <a:xfrm>
            <a:off x="4218512" y="4109719"/>
            <a:ext cx="92075"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Star: 5 Points 44">
            <a:extLst>
              <a:ext uri="{FF2B5EF4-FFF2-40B4-BE49-F238E27FC236}">
                <a16:creationId xmlns:a16="http://schemas.microsoft.com/office/drawing/2014/main" id="{157C2DF5-0D96-488F-997F-1D4097738DB4}"/>
              </a:ext>
            </a:extLst>
          </p:cNvPr>
          <p:cNvSpPr/>
          <p:nvPr/>
        </p:nvSpPr>
        <p:spPr>
          <a:xfrm>
            <a:off x="4021136" y="4126547"/>
            <a:ext cx="50270"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04ED8894-4B6D-4C28-945A-8D560547FF7C}"/>
              </a:ext>
            </a:extLst>
          </p:cNvPr>
          <p:cNvCxnSpPr/>
          <p:nvPr/>
        </p:nvCxnSpPr>
        <p:spPr>
          <a:xfrm>
            <a:off x="4025368" y="3797935"/>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C67B8BD-36C9-43B2-B495-A2CD9010F0F7}"/>
              </a:ext>
            </a:extLst>
          </p:cNvPr>
          <p:cNvCxnSpPr/>
          <p:nvPr/>
        </p:nvCxnSpPr>
        <p:spPr>
          <a:xfrm>
            <a:off x="3963985" y="3662997"/>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B01F609-015D-4C1B-9412-4A4C5495121A}"/>
              </a:ext>
            </a:extLst>
          </p:cNvPr>
          <p:cNvCxnSpPr/>
          <p:nvPr/>
        </p:nvCxnSpPr>
        <p:spPr>
          <a:xfrm>
            <a:off x="3975098" y="3645535"/>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5459628-55F4-49EF-B969-083B6B2D7CC3}"/>
              </a:ext>
            </a:extLst>
          </p:cNvPr>
          <p:cNvCxnSpPr/>
          <p:nvPr/>
        </p:nvCxnSpPr>
        <p:spPr>
          <a:xfrm>
            <a:off x="3939110" y="3697923"/>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C8783A-EAA4-4D35-9960-05069AD5C05C}"/>
              </a:ext>
            </a:extLst>
          </p:cNvPr>
          <p:cNvCxnSpPr/>
          <p:nvPr/>
        </p:nvCxnSpPr>
        <p:spPr>
          <a:xfrm>
            <a:off x="3950223" y="3680461"/>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CAA3D69-44B8-412F-B62D-04589810E11B}"/>
              </a:ext>
            </a:extLst>
          </p:cNvPr>
          <p:cNvCxnSpPr/>
          <p:nvPr/>
        </p:nvCxnSpPr>
        <p:spPr>
          <a:xfrm>
            <a:off x="3917947" y="3732847"/>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1865010-6A68-4EBD-A585-62749A7EA50E}"/>
              </a:ext>
            </a:extLst>
          </p:cNvPr>
          <p:cNvCxnSpPr/>
          <p:nvPr/>
        </p:nvCxnSpPr>
        <p:spPr>
          <a:xfrm>
            <a:off x="3929060" y="3715385"/>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C9B3B24-90A5-4012-8007-80D025649071}"/>
              </a:ext>
            </a:extLst>
          </p:cNvPr>
          <p:cNvCxnSpPr/>
          <p:nvPr/>
        </p:nvCxnSpPr>
        <p:spPr>
          <a:xfrm>
            <a:off x="3894660" y="3769360"/>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306B9B-26E2-4B91-8A8D-28CCEA656816}"/>
              </a:ext>
            </a:extLst>
          </p:cNvPr>
          <p:cNvCxnSpPr/>
          <p:nvPr/>
        </p:nvCxnSpPr>
        <p:spPr>
          <a:xfrm>
            <a:off x="3905773" y="3751898"/>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E258D84-61B0-4324-B994-5EDBCC4D88B7}"/>
              </a:ext>
            </a:extLst>
          </p:cNvPr>
          <p:cNvCxnSpPr>
            <a:cxnSpLocks/>
          </p:cNvCxnSpPr>
          <p:nvPr/>
        </p:nvCxnSpPr>
        <p:spPr>
          <a:xfrm>
            <a:off x="3539060" y="3826914"/>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4B53DC1-9568-44C9-BD37-6345EB80FAA4}"/>
              </a:ext>
            </a:extLst>
          </p:cNvPr>
          <p:cNvCxnSpPr>
            <a:cxnSpLocks/>
          </p:cNvCxnSpPr>
          <p:nvPr/>
        </p:nvCxnSpPr>
        <p:spPr>
          <a:xfrm>
            <a:off x="3562872" y="3840883"/>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1B41300-2C19-41B8-8593-799CB7DA551C}"/>
              </a:ext>
            </a:extLst>
          </p:cNvPr>
          <p:cNvCxnSpPr>
            <a:cxnSpLocks/>
          </p:cNvCxnSpPr>
          <p:nvPr/>
        </p:nvCxnSpPr>
        <p:spPr>
          <a:xfrm>
            <a:off x="3599908" y="3855485"/>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A674D1C-40EA-4FC6-A44A-18DC729CD938}"/>
              </a:ext>
            </a:extLst>
          </p:cNvPr>
          <p:cNvCxnSpPr>
            <a:cxnSpLocks/>
          </p:cNvCxnSpPr>
          <p:nvPr/>
        </p:nvCxnSpPr>
        <p:spPr>
          <a:xfrm>
            <a:off x="3631135" y="3871994"/>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196087A-EBA4-40B6-A732-47A1D2B3A89B}"/>
              </a:ext>
            </a:extLst>
          </p:cNvPr>
          <p:cNvCxnSpPr>
            <a:cxnSpLocks/>
          </p:cNvCxnSpPr>
          <p:nvPr/>
        </p:nvCxnSpPr>
        <p:spPr>
          <a:xfrm>
            <a:off x="3654947" y="3887237"/>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80D0E47-F4B6-41A1-B2D9-FD0460531B9D}"/>
              </a:ext>
            </a:extLst>
          </p:cNvPr>
          <p:cNvCxnSpPr>
            <a:cxnSpLocks/>
          </p:cNvCxnSpPr>
          <p:nvPr/>
        </p:nvCxnSpPr>
        <p:spPr>
          <a:xfrm>
            <a:off x="3677172" y="3901521"/>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38DFC14-D660-4633-8227-F30E278AF64C}"/>
              </a:ext>
            </a:extLst>
          </p:cNvPr>
          <p:cNvCxnSpPr>
            <a:cxnSpLocks/>
          </p:cNvCxnSpPr>
          <p:nvPr/>
        </p:nvCxnSpPr>
        <p:spPr>
          <a:xfrm>
            <a:off x="3677173" y="3824369"/>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51D3D27-3FAE-49E9-B805-4653D3FBD1EC}"/>
              </a:ext>
            </a:extLst>
          </p:cNvPr>
          <p:cNvCxnSpPr>
            <a:cxnSpLocks/>
          </p:cNvCxnSpPr>
          <p:nvPr/>
        </p:nvCxnSpPr>
        <p:spPr>
          <a:xfrm>
            <a:off x="3700985" y="3838338"/>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3F6D1DE-6B05-4813-BAAD-3A8FD58352CA}"/>
              </a:ext>
            </a:extLst>
          </p:cNvPr>
          <p:cNvCxnSpPr>
            <a:cxnSpLocks/>
          </p:cNvCxnSpPr>
          <p:nvPr/>
        </p:nvCxnSpPr>
        <p:spPr>
          <a:xfrm>
            <a:off x="3738021" y="3852940"/>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EA8815-837B-476F-B1ED-7D4F391F7A19}"/>
              </a:ext>
            </a:extLst>
          </p:cNvPr>
          <p:cNvCxnSpPr>
            <a:cxnSpLocks/>
          </p:cNvCxnSpPr>
          <p:nvPr/>
        </p:nvCxnSpPr>
        <p:spPr>
          <a:xfrm>
            <a:off x="3769248" y="3869449"/>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ACC8DDD-AF95-4572-A741-923938C3A89C}"/>
              </a:ext>
            </a:extLst>
          </p:cNvPr>
          <p:cNvCxnSpPr>
            <a:cxnSpLocks/>
          </p:cNvCxnSpPr>
          <p:nvPr/>
        </p:nvCxnSpPr>
        <p:spPr>
          <a:xfrm>
            <a:off x="3793060" y="3884692"/>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D2F7756-C27E-4EC3-81FD-CA808AD3DD8C}"/>
              </a:ext>
            </a:extLst>
          </p:cNvPr>
          <p:cNvCxnSpPr>
            <a:cxnSpLocks/>
          </p:cNvCxnSpPr>
          <p:nvPr/>
        </p:nvCxnSpPr>
        <p:spPr>
          <a:xfrm>
            <a:off x="3815285" y="3898976"/>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A3194CD-D896-4D21-BBD0-2C2AA09A808D}"/>
              </a:ext>
            </a:extLst>
          </p:cNvPr>
          <p:cNvCxnSpPr>
            <a:cxnSpLocks/>
          </p:cNvCxnSpPr>
          <p:nvPr/>
        </p:nvCxnSpPr>
        <p:spPr>
          <a:xfrm>
            <a:off x="3758658" y="3921201"/>
            <a:ext cx="92075"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Star: 5 Points 80">
            <a:extLst>
              <a:ext uri="{FF2B5EF4-FFF2-40B4-BE49-F238E27FC236}">
                <a16:creationId xmlns:a16="http://schemas.microsoft.com/office/drawing/2014/main" id="{A8C86362-AB62-485F-A7C6-F23F9BD2CB6C}"/>
              </a:ext>
            </a:extLst>
          </p:cNvPr>
          <p:cNvSpPr/>
          <p:nvPr/>
        </p:nvSpPr>
        <p:spPr>
          <a:xfrm>
            <a:off x="3587215" y="3645535"/>
            <a:ext cx="50270"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8722CBED-48E0-4C4A-9A70-65602A567826}"/>
              </a:ext>
            </a:extLst>
          </p:cNvPr>
          <p:cNvCxnSpPr/>
          <p:nvPr/>
        </p:nvCxnSpPr>
        <p:spPr>
          <a:xfrm>
            <a:off x="3793060" y="3429000"/>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650486D-0254-4599-BBF6-AC930DF65BD6}"/>
              </a:ext>
            </a:extLst>
          </p:cNvPr>
          <p:cNvCxnSpPr/>
          <p:nvPr/>
        </p:nvCxnSpPr>
        <p:spPr>
          <a:xfrm>
            <a:off x="3738022" y="3472179"/>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7295596-C017-4812-8BC7-89CE19E776FE}"/>
              </a:ext>
            </a:extLst>
          </p:cNvPr>
          <p:cNvCxnSpPr/>
          <p:nvPr/>
        </p:nvCxnSpPr>
        <p:spPr>
          <a:xfrm>
            <a:off x="3525819" y="3357879"/>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23EF112-91C8-4DC5-9689-94A0D9B28D7C}"/>
              </a:ext>
            </a:extLst>
          </p:cNvPr>
          <p:cNvCxnSpPr/>
          <p:nvPr/>
        </p:nvCxnSpPr>
        <p:spPr>
          <a:xfrm>
            <a:off x="3370244" y="3134042"/>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2D07F31-D25D-4C62-B1D8-9530AA79377F}"/>
              </a:ext>
            </a:extLst>
          </p:cNvPr>
          <p:cNvCxnSpPr/>
          <p:nvPr/>
        </p:nvCxnSpPr>
        <p:spPr>
          <a:xfrm>
            <a:off x="3370244" y="3162617"/>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5B8AC5D-F4C7-4E32-AAC5-163DBD2508C5}"/>
              </a:ext>
            </a:extLst>
          </p:cNvPr>
          <p:cNvCxnSpPr/>
          <p:nvPr/>
        </p:nvCxnSpPr>
        <p:spPr>
          <a:xfrm>
            <a:off x="3433744" y="2995929"/>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45CCA1B-0071-47E9-9864-9AD14C4522F7}"/>
              </a:ext>
            </a:extLst>
          </p:cNvPr>
          <p:cNvCxnSpPr/>
          <p:nvPr/>
        </p:nvCxnSpPr>
        <p:spPr>
          <a:xfrm>
            <a:off x="3433744" y="3024504"/>
            <a:ext cx="92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A823D9B-091F-4D52-BD88-76C2C0A81661}"/>
              </a:ext>
            </a:extLst>
          </p:cNvPr>
          <p:cNvCxnSpPr/>
          <p:nvPr/>
        </p:nvCxnSpPr>
        <p:spPr>
          <a:xfrm>
            <a:off x="3433743" y="2972117"/>
            <a:ext cx="920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640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CD3227-78D2-45DE-A286-DFA439400E6D}"/>
              </a:ext>
            </a:extLst>
          </p:cNvPr>
          <p:cNvGrpSpPr/>
          <p:nvPr/>
        </p:nvGrpSpPr>
        <p:grpSpPr>
          <a:xfrm>
            <a:off x="503237" y="1225554"/>
            <a:ext cx="8178799" cy="4406891"/>
            <a:chOff x="482600" y="1225554"/>
            <a:chExt cx="8178799" cy="4406891"/>
          </a:xfrm>
        </p:grpSpPr>
        <p:pic>
          <p:nvPicPr>
            <p:cNvPr id="5" name="Picture 4" descr="A close up of a map&#10;&#10;Description automatically generated">
              <a:extLst>
                <a:ext uri="{FF2B5EF4-FFF2-40B4-BE49-F238E27FC236}">
                  <a16:creationId xmlns:a16="http://schemas.microsoft.com/office/drawing/2014/main" id="{A7A44F7B-A971-43F2-AA20-7E1E17294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 y="1225554"/>
              <a:ext cx="8178799" cy="4406891"/>
            </a:xfrm>
            <a:prstGeom prst="rect">
              <a:avLst/>
            </a:prstGeom>
          </p:spPr>
        </p:pic>
        <p:sp>
          <p:nvSpPr>
            <p:cNvPr id="6" name="TextBox 5">
              <a:extLst>
                <a:ext uri="{FF2B5EF4-FFF2-40B4-BE49-F238E27FC236}">
                  <a16:creationId xmlns:a16="http://schemas.microsoft.com/office/drawing/2014/main" id="{39422415-FA19-4DBC-82B5-D27E0E539743}"/>
                </a:ext>
              </a:extLst>
            </p:cNvPr>
            <p:cNvSpPr txBox="1"/>
            <p:nvPr/>
          </p:nvSpPr>
          <p:spPr>
            <a:xfrm>
              <a:off x="5707380" y="1508760"/>
              <a:ext cx="1897380" cy="369332"/>
            </a:xfrm>
            <a:prstGeom prst="rect">
              <a:avLst/>
            </a:prstGeom>
            <a:noFill/>
          </p:spPr>
          <p:txBody>
            <a:bodyPr wrap="square" rtlCol="0">
              <a:spAutoFit/>
            </a:bodyPr>
            <a:lstStyle/>
            <a:p>
              <a:r>
                <a:rPr lang="en-US" dirty="0"/>
                <a:t>P&lt;0.000</a:t>
              </a:r>
            </a:p>
          </p:txBody>
        </p:sp>
      </p:grpSp>
    </p:spTree>
    <p:extLst>
      <p:ext uri="{BB962C8B-B14F-4D97-AF65-F5344CB8AC3E}">
        <p14:creationId xmlns:p14="http://schemas.microsoft.com/office/powerpoint/2010/main" val="298470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automatically generated">
            <a:extLst>
              <a:ext uri="{FF2B5EF4-FFF2-40B4-BE49-F238E27FC236}">
                <a16:creationId xmlns:a16="http://schemas.microsoft.com/office/drawing/2014/main" id="{D4D3862A-61B1-43F4-8939-125FFABE036D}"/>
              </a:ext>
            </a:extLst>
          </p:cNvPr>
          <p:cNvPicPr>
            <a:picLocks noChangeAspect="1"/>
          </p:cNvPicPr>
          <p:nvPr/>
        </p:nvPicPr>
        <p:blipFill>
          <a:blip r:embed="rId2"/>
          <a:stretch>
            <a:fillRect/>
          </a:stretch>
        </p:blipFill>
        <p:spPr>
          <a:xfrm>
            <a:off x="482600" y="1220725"/>
            <a:ext cx="8178799" cy="4416549"/>
          </a:xfrm>
          <a:prstGeom prst="rect">
            <a:avLst/>
          </a:prstGeom>
        </p:spPr>
      </p:pic>
    </p:spTree>
    <p:extLst>
      <p:ext uri="{BB962C8B-B14F-4D97-AF65-F5344CB8AC3E}">
        <p14:creationId xmlns:p14="http://schemas.microsoft.com/office/powerpoint/2010/main" val="381359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D6618E-26E6-4E5D-B2FE-62BF61D8F765}"/>
              </a:ext>
            </a:extLst>
          </p:cNvPr>
          <p:cNvPicPr>
            <a:picLocks noChangeAspect="1"/>
          </p:cNvPicPr>
          <p:nvPr/>
        </p:nvPicPr>
        <p:blipFill>
          <a:blip r:embed="rId2"/>
          <a:stretch>
            <a:fillRect/>
          </a:stretch>
        </p:blipFill>
        <p:spPr>
          <a:xfrm>
            <a:off x="482600" y="1220725"/>
            <a:ext cx="8178799" cy="4416549"/>
          </a:xfrm>
          <a:prstGeom prst="rect">
            <a:avLst/>
          </a:prstGeom>
        </p:spPr>
      </p:pic>
    </p:spTree>
    <p:extLst>
      <p:ext uri="{BB962C8B-B14F-4D97-AF65-F5344CB8AC3E}">
        <p14:creationId xmlns:p14="http://schemas.microsoft.com/office/powerpoint/2010/main" val="119648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717598D-72F9-4733-97B7-FA792D5A753F}"/>
              </a:ext>
            </a:extLst>
          </p:cNvPr>
          <p:cNvGrpSpPr/>
          <p:nvPr/>
        </p:nvGrpSpPr>
        <p:grpSpPr>
          <a:xfrm>
            <a:off x="482600" y="484123"/>
            <a:ext cx="8178799" cy="4416549"/>
            <a:chOff x="482600" y="484123"/>
            <a:chExt cx="8178799" cy="4416549"/>
          </a:xfrm>
        </p:grpSpPr>
        <p:pic>
          <p:nvPicPr>
            <p:cNvPr id="4" name="Picture 3">
              <a:extLst>
                <a:ext uri="{FF2B5EF4-FFF2-40B4-BE49-F238E27FC236}">
                  <a16:creationId xmlns:a16="http://schemas.microsoft.com/office/drawing/2014/main" id="{2DD6618E-26E6-4E5D-B2FE-62BF61D8F765}"/>
                </a:ext>
              </a:extLst>
            </p:cNvPr>
            <p:cNvPicPr>
              <a:picLocks noChangeAspect="1"/>
            </p:cNvPicPr>
            <p:nvPr/>
          </p:nvPicPr>
          <p:blipFill>
            <a:blip r:embed="rId2"/>
            <a:stretch>
              <a:fillRect/>
            </a:stretch>
          </p:blipFill>
          <p:spPr>
            <a:xfrm>
              <a:off x="482600" y="484123"/>
              <a:ext cx="8178799" cy="4416549"/>
            </a:xfrm>
            <a:prstGeom prst="rect">
              <a:avLst/>
            </a:prstGeom>
          </p:spPr>
        </p:pic>
        <p:pic>
          <p:nvPicPr>
            <p:cNvPr id="3" name="Picture 2" descr="A close up of a map&#10;&#10;Description automatically generated">
              <a:extLst>
                <a:ext uri="{FF2B5EF4-FFF2-40B4-BE49-F238E27FC236}">
                  <a16:creationId xmlns:a16="http://schemas.microsoft.com/office/drawing/2014/main" id="{24C5C9B9-019B-4D52-BE77-2F89BE40150C}"/>
                </a:ext>
              </a:extLst>
            </p:cNvPr>
            <p:cNvPicPr>
              <a:picLocks noChangeAspect="1"/>
            </p:cNvPicPr>
            <p:nvPr/>
          </p:nvPicPr>
          <p:blipFill rotWithShape="1">
            <a:blip r:embed="rId3"/>
            <a:srcRect l="23560" t="10969" r="18323" b="84282"/>
            <a:stretch/>
          </p:blipFill>
          <p:spPr>
            <a:xfrm>
              <a:off x="2416175" y="1639357"/>
              <a:ext cx="4753251" cy="209688"/>
            </a:xfrm>
            <a:prstGeom prst="rect">
              <a:avLst/>
            </a:prstGeom>
          </p:spPr>
        </p:pic>
      </p:grpSp>
      <p:sp>
        <p:nvSpPr>
          <p:cNvPr id="2" name="TextBox 1">
            <a:extLst>
              <a:ext uri="{FF2B5EF4-FFF2-40B4-BE49-F238E27FC236}">
                <a16:creationId xmlns:a16="http://schemas.microsoft.com/office/drawing/2014/main" id="{D6DC8228-2441-4ADA-B1AF-696233C7CA47}"/>
              </a:ext>
            </a:extLst>
          </p:cNvPr>
          <p:cNvSpPr txBox="1"/>
          <p:nvPr/>
        </p:nvSpPr>
        <p:spPr>
          <a:xfrm>
            <a:off x="1024467" y="4969931"/>
            <a:ext cx="7636932" cy="1754326"/>
          </a:xfrm>
          <a:prstGeom prst="rect">
            <a:avLst/>
          </a:prstGeom>
          <a:noFill/>
        </p:spPr>
        <p:txBody>
          <a:bodyPr wrap="square" rtlCol="0">
            <a:spAutoFit/>
          </a:bodyPr>
          <a:lstStyle/>
          <a:p>
            <a:r>
              <a:rPr lang="en-US" dirty="0"/>
              <a:t>Figure 4. Protein evolution across the expanded Firmicutes tree appears to be slower among </a:t>
            </a:r>
            <a:r>
              <a:rPr lang="en-US" dirty="0" err="1"/>
              <a:t>sporulators</a:t>
            </a:r>
            <a:r>
              <a:rPr lang="en-US" dirty="0"/>
              <a:t> (S) than </a:t>
            </a:r>
            <a:r>
              <a:rPr lang="en-US" dirty="0" err="1"/>
              <a:t>nonsporulators</a:t>
            </a:r>
            <a:r>
              <a:rPr lang="en-US" dirty="0"/>
              <a:t> (NS). Violin plots display distribution of branch length while the significance (p values) of the difference between the means are displayed above. Branch length were subsampled (n=300) and null distribution was generated by randomly shuffling NS and S predictions at tips of tree. </a:t>
            </a:r>
          </a:p>
        </p:txBody>
      </p:sp>
    </p:spTree>
    <p:extLst>
      <p:ext uri="{BB962C8B-B14F-4D97-AF65-F5344CB8AC3E}">
        <p14:creationId xmlns:p14="http://schemas.microsoft.com/office/powerpoint/2010/main" val="394685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87605C-E571-42F6-B35C-9AC21896064B}"/>
              </a:ext>
            </a:extLst>
          </p:cNvPr>
          <p:cNvSpPr txBox="1"/>
          <p:nvPr/>
        </p:nvSpPr>
        <p:spPr>
          <a:xfrm>
            <a:off x="96125" y="5842337"/>
            <a:ext cx="8546403" cy="1015663"/>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 1. </a:t>
            </a:r>
            <a:r>
              <a:rPr lang="en-US" sz="1200" dirty="0">
                <a:latin typeface="Times New Roman" panose="02020603050405020304" pitchFamily="18" charset="0"/>
                <a:cs typeface="Times New Roman" panose="02020603050405020304" pitchFamily="18" charset="0"/>
              </a:rPr>
              <a:t>Distribution of weighted percent prevalence of the sporulation gene in the reference and test datasets. Weighted percent values binned at every 1/170 are represented by the height of the dots. The shape of the distributions of reference </a:t>
            </a:r>
            <a:r>
              <a:rPr lang="en-US" sz="1200" dirty="0" err="1">
                <a:latin typeface="Times New Roman" panose="02020603050405020304" pitchFamily="18" charset="0"/>
                <a:cs typeface="Times New Roman" panose="02020603050405020304" pitchFamily="18" charset="0"/>
              </a:rPr>
              <a:t>sporulators</a:t>
            </a:r>
            <a:r>
              <a:rPr lang="en-US" sz="1200" dirty="0">
                <a:latin typeface="Times New Roman" panose="02020603050405020304" pitchFamily="18" charset="0"/>
                <a:cs typeface="Times New Roman" panose="02020603050405020304" pitchFamily="18" charset="0"/>
              </a:rPr>
              <a:t>, non-</a:t>
            </a:r>
            <a:r>
              <a:rPr lang="en-US" sz="1200" dirty="0" err="1">
                <a:latin typeface="Times New Roman" panose="02020603050405020304" pitchFamily="18" charset="0"/>
                <a:cs typeface="Times New Roman" panose="02020603050405020304" pitchFamily="18" charset="0"/>
              </a:rPr>
              <a:t>sporulators</a:t>
            </a:r>
            <a:r>
              <a:rPr lang="en-US" sz="1200" dirty="0">
                <a:latin typeface="Times New Roman" panose="02020603050405020304" pitchFamily="18" charset="0"/>
                <a:cs typeface="Times New Roman" panose="02020603050405020304" pitchFamily="18" charset="0"/>
              </a:rPr>
              <a:t>, and the test dataset are represented by the density graph. Vertical lines represent cutoff values for “Likely </a:t>
            </a:r>
            <a:r>
              <a:rPr lang="en-US" sz="1200" dirty="0" err="1">
                <a:latin typeface="Times New Roman" panose="02020603050405020304" pitchFamily="18" charset="0"/>
                <a:cs typeface="Times New Roman" panose="02020603050405020304" pitchFamily="18" charset="0"/>
              </a:rPr>
              <a:t>Sporulators</a:t>
            </a:r>
            <a:r>
              <a:rPr lang="en-US" sz="1200" dirty="0">
                <a:latin typeface="Times New Roman" panose="02020603050405020304" pitchFamily="18" charset="0"/>
                <a:cs typeface="Times New Roman" panose="02020603050405020304" pitchFamily="18" charset="0"/>
              </a:rPr>
              <a:t>” and “</a:t>
            </a:r>
            <a:r>
              <a:rPr lang="en-US" sz="1200" dirty="0" err="1">
                <a:latin typeface="Times New Roman" panose="02020603050405020304" pitchFamily="18" charset="0"/>
                <a:cs typeface="Times New Roman" panose="02020603050405020304" pitchFamily="18" charset="0"/>
              </a:rPr>
              <a:t>Sporulators</a:t>
            </a:r>
            <a:r>
              <a:rPr lang="en-US" sz="1200" dirty="0">
                <a:latin typeface="Times New Roman" panose="02020603050405020304" pitchFamily="18" charset="0"/>
                <a:cs typeface="Times New Roman" panose="02020603050405020304" pitchFamily="18" charset="0"/>
              </a:rPr>
              <a:t>”, respectively. Inlayed graph show significant difference between the weighted percent of </a:t>
            </a:r>
            <a:r>
              <a:rPr lang="en-US" sz="1200" dirty="0" err="1">
                <a:latin typeface="Times New Roman" panose="02020603050405020304" pitchFamily="18" charset="0"/>
                <a:cs typeface="Times New Roman" panose="02020603050405020304" pitchFamily="18" charset="0"/>
              </a:rPr>
              <a:t>sporulators</a:t>
            </a:r>
            <a:r>
              <a:rPr lang="en-US" sz="1200" dirty="0">
                <a:latin typeface="Times New Roman" panose="02020603050405020304" pitchFamily="18" charset="0"/>
                <a:cs typeface="Times New Roman" panose="02020603050405020304" pitchFamily="18" charset="0"/>
              </a:rPr>
              <a:t> and non </a:t>
            </a:r>
            <a:r>
              <a:rPr lang="en-US" sz="1200" dirty="0" err="1">
                <a:latin typeface="Times New Roman" panose="02020603050405020304" pitchFamily="18" charset="0"/>
                <a:cs typeface="Times New Roman" panose="02020603050405020304" pitchFamily="18" charset="0"/>
              </a:rPr>
              <a:t>sporulators</a:t>
            </a:r>
            <a:r>
              <a:rPr lang="en-US" sz="1200" dirty="0">
                <a:latin typeface="Times New Roman" panose="02020603050405020304" pitchFamily="18" charset="0"/>
                <a:cs typeface="Times New Roman" panose="02020603050405020304" pitchFamily="18" charset="0"/>
              </a:rPr>
              <a:t> in the reference dataset (Student’s t-test).   </a:t>
            </a:r>
          </a:p>
        </p:txBody>
      </p:sp>
      <p:pic>
        <p:nvPicPr>
          <p:cNvPr id="6" name="Picture 5">
            <a:extLst>
              <a:ext uri="{FF2B5EF4-FFF2-40B4-BE49-F238E27FC236}">
                <a16:creationId xmlns:a16="http://schemas.microsoft.com/office/drawing/2014/main" id="{819105F3-25CE-4C14-9843-0F353305F2EC}"/>
              </a:ext>
            </a:extLst>
          </p:cNvPr>
          <p:cNvPicPr>
            <a:picLocks noChangeAspect="1"/>
          </p:cNvPicPr>
          <p:nvPr/>
        </p:nvPicPr>
        <p:blipFill>
          <a:blip r:embed="rId3"/>
          <a:stretch>
            <a:fillRect/>
          </a:stretch>
        </p:blipFill>
        <p:spPr>
          <a:xfrm>
            <a:off x="447637" y="1224744"/>
            <a:ext cx="6630497" cy="4617593"/>
          </a:xfrm>
          <a:prstGeom prst="rect">
            <a:avLst/>
          </a:prstGeom>
        </p:spPr>
      </p:pic>
      <p:pic>
        <p:nvPicPr>
          <p:cNvPr id="7" name="Picture 6">
            <a:extLst>
              <a:ext uri="{FF2B5EF4-FFF2-40B4-BE49-F238E27FC236}">
                <a16:creationId xmlns:a16="http://schemas.microsoft.com/office/drawing/2014/main" id="{D8F256DD-3B8E-4210-82BD-971C1597D492}"/>
              </a:ext>
            </a:extLst>
          </p:cNvPr>
          <p:cNvPicPr>
            <a:picLocks noChangeAspect="1"/>
          </p:cNvPicPr>
          <p:nvPr/>
        </p:nvPicPr>
        <p:blipFill>
          <a:blip r:embed="rId4"/>
          <a:stretch>
            <a:fillRect/>
          </a:stretch>
        </p:blipFill>
        <p:spPr>
          <a:xfrm>
            <a:off x="4857466" y="2498793"/>
            <a:ext cx="3469628" cy="2050629"/>
          </a:xfrm>
          <a:prstGeom prst="rect">
            <a:avLst/>
          </a:prstGeom>
        </p:spPr>
      </p:pic>
    </p:spTree>
    <p:extLst>
      <p:ext uri="{BB962C8B-B14F-4D97-AF65-F5344CB8AC3E}">
        <p14:creationId xmlns:p14="http://schemas.microsoft.com/office/powerpoint/2010/main" val="1539562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3C9B3A-8D6D-C14C-8105-D88B09A5FBA6}"/>
              </a:ext>
            </a:extLst>
          </p:cNvPr>
          <p:cNvPicPr>
            <a:picLocks noChangeAspect="1"/>
          </p:cNvPicPr>
          <p:nvPr/>
        </p:nvPicPr>
        <p:blipFill rotWithShape="1">
          <a:blip r:embed="rId3"/>
          <a:srcRect r="51789"/>
          <a:stretch/>
        </p:blipFill>
        <p:spPr>
          <a:xfrm>
            <a:off x="428978" y="1139529"/>
            <a:ext cx="3499555" cy="3654001"/>
          </a:xfrm>
          <a:prstGeom prst="rect">
            <a:avLst/>
          </a:prstGeom>
        </p:spPr>
      </p:pic>
      <p:pic>
        <p:nvPicPr>
          <p:cNvPr id="5" name="Picture 4">
            <a:extLst>
              <a:ext uri="{FF2B5EF4-FFF2-40B4-BE49-F238E27FC236}">
                <a16:creationId xmlns:a16="http://schemas.microsoft.com/office/drawing/2014/main" id="{17CBC352-24D2-D647-810F-077A904947CC}"/>
              </a:ext>
            </a:extLst>
          </p:cNvPr>
          <p:cNvPicPr>
            <a:picLocks noChangeAspect="1"/>
          </p:cNvPicPr>
          <p:nvPr/>
        </p:nvPicPr>
        <p:blipFill rotWithShape="1">
          <a:blip r:embed="rId3"/>
          <a:srcRect l="47356" r="33282"/>
          <a:stretch/>
        </p:blipFill>
        <p:spPr>
          <a:xfrm>
            <a:off x="4323644" y="1139529"/>
            <a:ext cx="1405467" cy="3654001"/>
          </a:xfrm>
          <a:prstGeom prst="rect">
            <a:avLst/>
          </a:prstGeom>
        </p:spPr>
      </p:pic>
      <p:sp>
        <p:nvSpPr>
          <p:cNvPr id="6" name="TextBox 5">
            <a:extLst>
              <a:ext uri="{FF2B5EF4-FFF2-40B4-BE49-F238E27FC236}">
                <a16:creationId xmlns:a16="http://schemas.microsoft.com/office/drawing/2014/main" id="{B7755216-3938-8A4A-AD9E-4551B6DB3051}"/>
              </a:ext>
            </a:extLst>
          </p:cNvPr>
          <p:cNvSpPr txBox="1"/>
          <p:nvPr/>
        </p:nvSpPr>
        <p:spPr>
          <a:xfrm rot="16200000">
            <a:off x="-699911" y="2686755"/>
            <a:ext cx="3222613" cy="369332"/>
          </a:xfrm>
          <a:prstGeom prst="rect">
            <a:avLst/>
          </a:prstGeom>
          <a:solidFill>
            <a:schemeClr val="bg1"/>
          </a:solidFill>
        </p:spPr>
        <p:txBody>
          <a:bodyPr wrap="none" rtlCol="0">
            <a:spAutoFit/>
          </a:bodyPr>
          <a:lstStyle/>
          <a:p>
            <a:r>
              <a:rPr lang="en-US" dirty="0"/>
              <a:t>Proportion of sporulation genes </a:t>
            </a:r>
          </a:p>
        </p:txBody>
      </p:sp>
      <p:sp>
        <p:nvSpPr>
          <p:cNvPr id="7" name="TextBox 6">
            <a:extLst>
              <a:ext uri="{FF2B5EF4-FFF2-40B4-BE49-F238E27FC236}">
                <a16:creationId xmlns:a16="http://schemas.microsoft.com/office/drawing/2014/main" id="{B09106E9-7DE9-CA45-81FF-7847EB09F506}"/>
              </a:ext>
            </a:extLst>
          </p:cNvPr>
          <p:cNvSpPr txBox="1"/>
          <p:nvPr/>
        </p:nvSpPr>
        <p:spPr>
          <a:xfrm>
            <a:off x="2133599" y="1282692"/>
            <a:ext cx="1365957" cy="307777"/>
          </a:xfrm>
          <a:prstGeom prst="rect">
            <a:avLst/>
          </a:prstGeom>
          <a:solidFill>
            <a:schemeClr val="bg1"/>
          </a:solidFill>
        </p:spPr>
        <p:txBody>
          <a:bodyPr wrap="square" rtlCol="0">
            <a:spAutoFit/>
          </a:bodyPr>
          <a:lstStyle/>
          <a:p>
            <a:r>
              <a:rPr lang="en-US" sz="1400" dirty="0"/>
              <a:t>P &lt; 0.0001</a:t>
            </a:r>
          </a:p>
        </p:txBody>
      </p:sp>
      <p:pic>
        <p:nvPicPr>
          <p:cNvPr id="8" name="Picture 7">
            <a:extLst>
              <a:ext uri="{FF2B5EF4-FFF2-40B4-BE49-F238E27FC236}">
                <a16:creationId xmlns:a16="http://schemas.microsoft.com/office/drawing/2014/main" id="{35E62336-FE3C-FC43-B6CB-62DDAFD180ED}"/>
              </a:ext>
            </a:extLst>
          </p:cNvPr>
          <p:cNvPicPr>
            <a:picLocks noChangeAspect="1"/>
          </p:cNvPicPr>
          <p:nvPr/>
        </p:nvPicPr>
        <p:blipFill>
          <a:blip r:embed="rId4"/>
          <a:stretch>
            <a:fillRect/>
          </a:stretch>
        </p:blipFill>
        <p:spPr>
          <a:xfrm>
            <a:off x="1986844" y="4869999"/>
            <a:ext cx="2528711" cy="680416"/>
          </a:xfrm>
          <a:prstGeom prst="rect">
            <a:avLst/>
          </a:prstGeom>
        </p:spPr>
      </p:pic>
    </p:spTree>
    <p:extLst>
      <p:ext uri="{BB962C8B-B14F-4D97-AF65-F5344CB8AC3E}">
        <p14:creationId xmlns:p14="http://schemas.microsoft.com/office/powerpoint/2010/main" val="5330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4B472D-F251-4319-8339-E9DDDEDDBD61}"/>
              </a:ext>
            </a:extLst>
          </p:cNvPr>
          <p:cNvPicPr>
            <a:picLocks noChangeAspect="1"/>
          </p:cNvPicPr>
          <p:nvPr/>
        </p:nvPicPr>
        <p:blipFill rotWithShape="1">
          <a:blip r:embed="rId2"/>
          <a:srcRect l="-1" r="55463"/>
          <a:stretch/>
        </p:blipFill>
        <p:spPr>
          <a:xfrm>
            <a:off x="2886007" y="1898650"/>
            <a:ext cx="2277069" cy="2754782"/>
          </a:xfrm>
          <a:prstGeom prst="rect">
            <a:avLst/>
          </a:prstGeom>
        </p:spPr>
      </p:pic>
      <p:pic>
        <p:nvPicPr>
          <p:cNvPr id="6" name="Picture 5">
            <a:extLst>
              <a:ext uri="{FF2B5EF4-FFF2-40B4-BE49-F238E27FC236}">
                <a16:creationId xmlns:a16="http://schemas.microsoft.com/office/drawing/2014/main" id="{E877BE16-7E1F-48AE-B208-16E7614509EF}"/>
              </a:ext>
            </a:extLst>
          </p:cNvPr>
          <p:cNvPicPr>
            <a:picLocks noChangeAspect="1"/>
          </p:cNvPicPr>
          <p:nvPr/>
        </p:nvPicPr>
        <p:blipFill>
          <a:blip r:embed="rId3"/>
          <a:stretch>
            <a:fillRect/>
          </a:stretch>
        </p:blipFill>
        <p:spPr>
          <a:xfrm>
            <a:off x="3019289" y="4653432"/>
            <a:ext cx="3413126" cy="918391"/>
          </a:xfrm>
          <a:prstGeom prst="rect">
            <a:avLst/>
          </a:prstGeom>
        </p:spPr>
      </p:pic>
      <p:pic>
        <p:nvPicPr>
          <p:cNvPr id="7" name="Picture 6">
            <a:extLst>
              <a:ext uri="{FF2B5EF4-FFF2-40B4-BE49-F238E27FC236}">
                <a16:creationId xmlns:a16="http://schemas.microsoft.com/office/drawing/2014/main" id="{992125AF-2F8F-4C85-8741-36F14082EF2D}"/>
              </a:ext>
            </a:extLst>
          </p:cNvPr>
          <p:cNvPicPr>
            <a:picLocks noChangeAspect="1"/>
          </p:cNvPicPr>
          <p:nvPr/>
        </p:nvPicPr>
        <p:blipFill rotWithShape="1">
          <a:blip r:embed="rId2"/>
          <a:srcRect l="44637" r="34144"/>
          <a:stretch/>
        </p:blipFill>
        <p:spPr>
          <a:xfrm>
            <a:off x="5203158" y="1898650"/>
            <a:ext cx="1084850" cy="2754782"/>
          </a:xfrm>
          <a:prstGeom prst="rect">
            <a:avLst/>
          </a:prstGeom>
        </p:spPr>
      </p:pic>
    </p:spTree>
    <p:extLst>
      <p:ext uri="{BB962C8B-B14F-4D97-AF65-F5344CB8AC3E}">
        <p14:creationId xmlns:p14="http://schemas.microsoft.com/office/powerpoint/2010/main" val="420171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A2B7BA25-E9F9-4124-A7F4-021932271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5520"/>
            <a:ext cx="9144000" cy="4926960"/>
          </a:xfrm>
          <a:prstGeom prst="rect">
            <a:avLst/>
          </a:prstGeom>
        </p:spPr>
      </p:pic>
      <p:sp>
        <p:nvSpPr>
          <p:cNvPr id="6" name="TextBox 5">
            <a:extLst>
              <a:ext uri="{FF2B5EF4-FFF2-40B4-BE49-F238E27FC236}">
                <a16:creationId xmlns:a16="http://schemas.microsoft.com/office/drawing/2014/main" id="{DEC16092-1F1E-41F3-B38A-1FC8CCFFB442}"/>
              </a:ext>
            </a:extLst>
          </p:cNvPr>
          <p:cNvSpPr txBox="1"/>
          <p:nvPr/>
        </p:nvSpPr>
        <p:spPr>
          <a:xfrm>
            <a:off x="1606515" y="6082528"/>
            <a:ext cx="5385361" cy="369332"/>
          </a:xfrm>
          <a:prstGeom prst="rect">
            <a:avLst/>
          </a:prstGeom>
          <a:noFill/>
        </p:spPr>
        <p:txBody>
          <a:bodyPr wrap="square" rtlCol="0">
            <a:spAutoFit/>
          </a:bodyPr>
          <a:lstStyle/>
          <a:p>
            <a:r>
              <a:rPr lang="en-US" dirty="0"/>
              <a:t>With old tree root</a:t>
            </a:r>
          </a:p>
        </p:txBody>
      </p:sp>
    </p:spTree>
    <p:extLst>
      <p:ext uri="{BB962C8B-B14F-4D97-AF65-F5344CB8AC3E}">
        <p14:creationId xmlns:p14="http://schemas.microsoft.com/office/powerpoint/2010/main" val="153519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917535-0D9D-A347-BD53-7403D8C4CA4C}"/>
              </a:ext>
            </a:extLst>
          </p:cNvPr>
          <p:cNvPicPr>
            <a:picLocks noChangeAspect="1"/>
          </p:cNvPicPr>
          <p:nvPr/>
        </p:nvPicPr>
        <p:blipFill rotWithShape="1">
          <a:blip r:embed="rId3"/>
          <a:srcRect r="21335"/>
          <a:stretch/>
        </p:blipFill>
        <p:spPr>
          <a:xfrm>
            <a:off x="3059289" y="651680"/>
            <a:ext cx="1851378" cy="5961492"/>
          </a:xfrm>
          <a:prstGeom prst="rect">
            <a:avLst/>
          </a:prstGeom>
        </p:spPr>
      </p:pic>
    </p:spTree>
    <p:extLst>
      <p:ext uri="{BB962C8B-B14F-4D97-AF65-F5344CB8AC3E}">
        <p14:creationId xmlns:p14="http://schemas.microsoft.com/office/powerpoint/2010/main" val="9550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C45812-E498-8043-A60F-7C6420DB9F1C}"/>
              </a:ext>
            </a:extLst>
          </p:cNvPr>
          <p:cNvPicPr>
            <a:picLocks noChangeAspect="1"/>
          </p:cNvPicPr>
          <p:nvPr/>
        </p:nvPicPr>
        <p:blipFill>
          <a:blip r:embed="rId3"/>
          <a:stretch>
            <a:fillRect/>
          </a:stretch>
        </p:blipFill>
        <p:spPr>
          <a:xfrm>
            <a:off x="191461" y="919672"/>
            <a:ext cx="2787927" cy="1913152"/>
          </a:xfrm>
          <a:prstGeom prst="rect">
            <a:avLst/>
          </a:prstGeom>
        </p:spPr>
      </p:pic>
      <p:pic>
        <p:nvPicPr>
          <p:cNvPr id="3" name="Picture 2">
            <a:extLst>
              <a:ext uri="{FF2B5EF4-FFF2-40B4-BE49-F238E27FC236}">
                <a16:creationId xmlns:a16="http://schemas.microsoft.com/office/drawing/2014/main" id="{A24F89C9-EFE4-984E-9319-29F6C5C5C794}"/>
              </a:ext>
            </a:extLst>
          </p:cNvPr>
          <p:cNvPicPr>
            <a:picLocks noChangeAspect="1"/>
          </p:cNvPicPr>
          <p:nvPr/>
        </p:nvPicPr>
        <p:blipFill>
          <a:blip r:embed="rId4"/>
          <a:stretch>
            <a:fillRect/>
          </a:stretch>
        </p:blipFill>
        <p:spPr>
          <a:xfrm>
            <a:off x="342024" y="2875314"/>
            <a:ext cx="2637364" cy="1832110"/>
          </a:xfrm>
          <a:prstGeom prst="rect">
            <a:avLst/>
          </a:prstGeom>
        </p:spPr>
      </p:pic>
      <p:pic>
        <p:nvPicPr>
          <p:cNvPr id="4" name="Picture 3">
            <a:extLst>
              <a:ext uri="{FF2B5EF4-FFF2-40B4-BE49-F238E27FC236}">
                <a16:creationId xmlns:a16="http://schemas.microsoft.com/office/drawing/2014/main" id="{B6C9745A-B824-4848-B827-9A36E26AA99F}"/>
              </a:ext>
            </a:extLst>
          </p:cNvPr>
          <p:cNvPicPr>
            <a:picLocks noChangeAspect="1"/>
          </p:cNvPicPr>
          <p:nvPr/>
        </p:nvPicPr>
        <p:blipFill>
          <a:blip r:embed="rId5"/>
          <a:stretch>
            <a:fillRect/>
          </a:stretch>
        </p:blipFill>
        <p:spPr>
          <a:xfrm>
            <a:off x="61345" y="4707424"/>
            <a:ext cx="3081426" cy="2094518"/>
          </a:xfrm>
          <a:prstGeom prst="rect">
            <a:avLst/>
          </a:prstGeom>
        </p:spPr>
      </p:pic>
      <p:pic>
        <p:nvPicPr>
          <p:cNvPr id="5" name="Picture 4">
            <a:extLst>
              <a:ext uri="{FF2B5EF4-FFF2-40B4-BE49-F238E27FC236}">
                <a16:creationId xmlns:a16="http://schemas.microsoft.com/office/drawing/2014/main" id="{C8C07B2C-8D1A-F849-87E5-EFEE4444F491}"/>
              </a:ext>
            </a:extLst>
          </p:cNvPr>
          <p:cNvPicPr>
            <a:picLocks noChangeAspect="1"/>
          </p:cNvPicPr>
          <p:nvPr/>
        </p:nvPicPr>
        <p:blipFill>
          <a:blip r:embed="rId6"/>
          <a:stretch>
            <a:fillRect/>
          </a:stretch>
        </p:blipFill>
        <p:spPr>
          <a:xfrm>
            <a:off x="5183459" y="3995807"/>
            <a:ext cx="3429964" cy="2483767"/>
          </a:xfrm>
          <a:prstGeom prst="rect">
            <a:avLst/>
          </a:prstGeom>
        </p:spPr>
      </p:pic>
      <p:grpSp>
        <p:nvGrpSpPr>
          <p:cNvPr id="6" name="Group 5">
            <a:extLst>
              <a:ext uri="{FF2B5EF4-FFF2-40B4-BE49-F238E27FC236}">
                <a16:creationId xmlns:a16="http://schemas.microsoft.com/office/drawing/2014/main" id="{5CED1401-46A5-EA45-9D97-581E2853B612}"/>
              </a:ext>
            </a:extLst>
          </p:cNvPr>
          <p:cNvGrpSpPr/>
          <p:nvPr/>
        </p:nvGrpSpPr>
        <p:grpSpPr>
          <a:xfrm>
            <a:off x="3131025" y="894114"/>
            <a:ext cx="2796540" cy="3962400"/>
            <a:chOff x="0" y="0"/>
            <a:chExt cx="2796540" cy="3962400"/>
          </a:xfrm>
        </p:grpSpPr>
        <p:sp>
          <p:nvSpPr>
            <p:cNvPr id="7" name="Text Box 26">
              <a:extLst>
                <a:ext uri="{FF2B5EF4-FFF2-40B4-BE49-F238E27FC236}">
                  <a16:creationId xmlns:a16="http://schemas.microsoft.com/office/drawing/2014/main" id="{88354355-81E4-7E4E-8967-892153F92AFB}"/>
                </a:ext>
              </a:extLst>
            </p:cNvPr>
            <p:cNvSpPr txBox="1"/>
            <p:nvPr/>
          </p:nvSpPr>
          <p:spPr>
            <a:xfrm>
              <a:off x="312420" y="2766060"/>
              <a:ext cx="2406015" cy="119634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Fig 5. Proportion of sporulation genes in assembled firmicute genomes (</a:t>
              </a:r>
              <a:r>
                <a:rPr lang="en-US" sz="1200">
                  <a:effectLst/>
                  <a:latin typeface="Times New Roman" panose="02020603050405020304" pitchFamily="18" charset="0"/>
                  <a:ea typeface="Calibri" panose="020F0502020204030204" pitchFamily="34" charset="0"/>
                  <a:cs typeface="Times New Roman" panose="02020603050405020304" pitchFamily="18" charset="0"/>
                  <a:sym typeface="Symbol" pitchFamily="2" charset="2"/>
                </a:rPr>
                <a:t></a:t>
              </a:r>
              <a:r>
                <a:rPr lang="en-US" sz="1200">
                  <a:effectLst/>
                  <a:latin typeface="Times New Roman" panose="02020603050405020304" pitchFamily="18" charset="0"/>
                  <a:ea typeface="Calibri" panose="020F0502020204030204" pitchFamily="34" charset="0"/>
                  <a:cs typeface="Times New Roman" panose="02020603050405020304" pitchFamily="18" charset="0"/>
                </a:rPr>
                <a:t>) from different ecosystem types based on a proposed “core set” of sporulation genes (Kawai et al. 2015).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711B3C0-3620-6A43-90C3-58A99CAD47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2796540" cy="2819400"/>
            </a:xfrm>
            <a:prstGeom prst="rect">
              <a:avLst/>
            </a:prstGeom>
          </p:spPr>
        </p:pic>
      </p:grpSp>
    </p:spTree>
    <p:extLst>
      <p:ext uri="{BB962C8B-B14F-4D97-AF65-F5344CB8AC3E}">
        <p14:creationId xmlns:p14="http://schemas.microsoft.com/office/powerpoint/2010/main" val="187037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460FB1-C2D5-6F47-825D-C890E60829BA}"/>
              </a:ext>
            </a:extLst>
          </p:cNvPr>
          <p:cNvPicPr>
            <a:picLocks noChangeAspect="1"/>
          </p:cNvPicPr>
          <p:nvPr/>
        </p:nvPicPr>
        <p:blipFill>
          <a:blip r:embed="rId3"/>
          <a:stretch>
            <a:fillRect/>
          </a:stretch>
        </p:blipFill>
        <p:spPr>
          <a:xfrm>
            <a:off x="19050" y="565150"/>
            <a:ext cx="3803660" cy="2392539"/>
          </a:xfrm>
          <a:prstGeom prst="rect">
            <a:avLst/>
          </a:prstGeom>
        </p:spPr>
      </p:pic>
      <p:pic>
        <p:nvPicPr>
          <p:cNvPr id="5" name="Picture 4">
            <a:extLst>
              <a:ext uri="{FF2B5EF4-FFF2-40B4-BE49-F238E27FC236}">
                <a16:creationId xmlns:a16="http://schemas.microsoft.com/office/drawing/2014/main" id="{8FD952FE-B859-6D47-8130-2BBC09293691}"/>
              </a:ext>
            </a:extLst>
          </p:cNvPr>
          <p:cNvPicPr>
            <a:picLocks noChangeAspect="1"/>
          </p:cNvPicPr>
          <p:nvPr/>
        </p:nvPicPr>
        <p:blipFill>
          <a:blip r:embed="rId4"/>
          <a:stretch>
            <a:fillRect/>
          </a:stretch>
        </p:blipFill>
        <p:spPr>
          <a:xfrm>
            <a:off x="3992738" y="753533"/>
            <a:ext cx="3658287" cy="2204156"/>
          </a:xfrm>
          <a:prstGeom prst="rect">
            <a:avLst/>
          </a:prstGeom>
        </p:spPr>
      </p:pic>
    </p:spTree>
    <p:extLst>
      <p:ext uri="{BB962C8B-B14F-4D97-AF65-F5344CB8AC3E}">
        <p14:creationId xmlns:p14="http://schemas.microsoft.com/office/powerpoint/2010/main" val="35124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98E02D82-821B-4176-BD08-51F00B45CE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6447" y="1567696"/>
            <a:ext cx="7637810" cy="3726416"/>
          </a:xfrm>
          <a:prstGeom prst="rect">
            <a:avLst/>
          </a:prstGeom>
        </p:spPr>
      </p:pic>
      <p:sp>
        <p:nvSpPr>
          <p:cNvPr id="5" name="TextBox 4">
            <a:extLst>
              <a:ext uri="{FF2B5EF4-FFF2-40B4-BE49-F238E27FC236}">
                <a16:creationId xmlns:a16="http://schemas.microsoft.com/office/drawing/2014/main" id="{3D7B52D4-B574-4448-8652-F9BBF02FF11E}"/>
              </a:ext>
            </a:extLst>
          </p:cNvPr>
          <p:cNvSpPr txBox="1"/>
          <p:nvPr/>
        </p:nvSpPr>
        <p:spPr>
          <a:xfrm>
            <a:off x="3515305" y="1715269"/>
            <a:ext cx="1561047" cy="369332"/>
          </a:xfrm>
          <a:prstGeom prst="rect">
            <a:avLst/>
          </a:prstGeom>
          <a:noFill/>
        </p:spPr>
        <p:txBody>
          <a:bodyPr wrap="square" rtlCol="0">
            <a:spAutoFit/>
          </a:bodyPr>
          <a:lstStyle/>
          <a:p>
            <a:r>
              <a:rPr lang="en-US" dirty="0"/>
              <a:t>Actinobacteria</a:t>
            </a:r>
          </a:p>
        </p:txBody>
      </p:sp>
      <p:sp>
        <p:nvSpPr>
          <p:cNvPr id="6" name="TextBox 5">
            <a:extLst>
              <a:ext uri="{FF2B5EF4-FFF2-40B4-BE49-F238E27FC236}">
                <a16:creationId xmlns:a16="http://schemas.microsoft.com/office/drawing/2014/main" id="{AB5F91DB-51E2-4E0A-ACC2-D54C8F08EF36}"/>
              </a:ext>
            </a:extLst>
          </p:cNvPr>
          <p:cNvSpPr txBox="1"/>
          <p:nvPr/>
        </p:nvSpPr>
        <p:spPr>
          <a:xfrm>
            <a:off x="6688547" y="3265506"/>
            <a:ext cx="2076345" cy="369332"/>
          </a:xfrm>
          <a:prstGeom prst="rect">
            <a:avLst/>
          </a:prstGeom>
          <a:noFill/>
        </p:spPr>
        <p:txBody>
          <a:bodyPr wrap="square" rtlCol="0">
            <a:spAutoFit/>
          </a:bodyPr>
          <a:lstStyle/>
          <a:p>
            <a:r>
              <a:rPr lang="en-US" dirty="0"/>
              <a:t>Firmicutes</a:t>
            </a:r>
          </a:p>
        </p:txBody>
      </p:sp>
      <p:sp>
        <p:nvSpPr>
          <p:cNvPr id="7" name="TextBox 6">
            <a:extLst>
              <a:ext uri="{FF2B5EF4-FFF2-40B4-BE49-F238E27FC236}">
                <a16:creationId xmlns:a16="http://schemas.microsoft.com/office/drawing/2014/main" id="{EB5F6A70-6F43-499D-AA15-070D2C44D814}"/>
              </a:ext>
            </a:extLst>
          </p:cNvPr>
          <p:cNvSpPr txBox="1"/>
          <p:nvPr/>
        </p:nvSpPr>
        <p:spPr>
          <a:xfrm>
            <a:off x="3730570" y="2175220"/>
            <a:ext cx="315607" cy="369332"/>
          </a:xfrm>
          <a:prstGeom prst="rect">
            <a:avLst/>
          </a:prstGeom>
          <a:noFill/>
        </p:spPr>
        <p:txBody>
          <a:bodyPr wrap="square" rtlCol="0">
            <a:spAutoFit/>
          </a:bodyPr>
          <a:lstStyle/>
          <a:p>
            <a:r>
              <a:rPr lang="en-US" dirty="0"/>
              <a:t>B</a:t>
            </a:r>
          </a:p>
        </p:txBody>
      </p:sp>
      <p:sp>
        <p:nvSpPr>
          <p:cNvPr id="8" name="TextBox 7">
            <a:extLst>
              <a:ext uri="{FF2B5EF4-FFF2-40B4-BE49-F238E27FC236}">
                <a16:creationId xmlns:a16="http://schemas.microsoft.com/office/drawing/2014/main" id="{34DC0778-26AD-442F-9F75-12DE501B3B9D}"/>
              </a:ext>
            </a:extLst>
          </p:cNvPr>
          <p:cNvSpPr txBox="1"/>
          <p:nvPr/>
        </p:nvSpPr>
        <p:spPr>
          <a:xfrm>
            <a:off x="3715977" y="3906982"/>
            <a:ext cx="280382" cy="369332"/>
          </a:xfrm>
          <a:prstGeom prst="rect">
            <a:avLst/>
          </a:prstGeom>
          <a:noFill/>
        </p:spPr>
        <p:txBody>
          <a:bodyPr wrap="square" rtlCol="0">
            <a:spAutoFit/>
          </a:bodyPr>
          <a:lstStyle/>
          <a:p>
            <a:r>
              <a:rPr lang="en-US" dirty="0"/>
              <a:t>E</a:t>
            </a:r>
          </a:p>
        </p:txBody>
      </p:sp>
      <p:sp>
        <p:nvSpPr>
          <p:cNvPr id="9" name="TextBox 8">
            <a:extLst>
              <a:ext uri="{FF2B5EF4-FFF2-40B4-BE49-F238E27FC236}">
                <a16:creationId xmlns:a16="http://schemas.microsoft.com/office/drawing/2014/main" id="{9E8DE375-A714-4517-81E2-A583D040D131}"/>
              </a:ext>
            </a:extLst>
          </p:cNvPr>
          <p:cNvSpPr txBox="1"/>
          <p:nvPr/>
        </p:nvSpPr>
        <p:spPr>
          <a:xfrm>
            <a:off x="5612699" y="3634838"/>
            <a:ext cx="365425" cy="369332"/>
          </a:xfrm>
          <a:prstGeom prst="rect">
            <a:avLst/>
          </a:prstGeom>
          <a:noFill/>
        </p:spPr>
        <p:txBody>
          <a:bodyPr wrap="square" rtlCol="0">
            <a:spAutoFit/>
          </a:bodyPr>
          <a:lstStyle/>
          <a:p>
            <a:r>
              <a:rPr lang="en-US" dirty="0"/>
              <a:t>A</a:t>
            </a:r>
          </a:p>
        </p:txBody>
      </p:sp>
      <p:sp>
        <p:nvSpPr>
          <p:cNvPr id="10" name="TextBox 9">
            <a:extLst>
              <a:ext uri="{FF2B5EF4-FFF2-40B4-BE49-F238E27FC236}">
                <a16:creationId xmlns:a16="http://schemas.microsoft.com/office/drawing/2014/main" id="{F92A9B06-21B8-47AA-AA39-30260F5F1C01}"/>
              </a:ext>
            </a:extLst>
          </p:cNvPr>
          <p:cNvSpPr txBox="1"/>
          <p:nvPr/>
        </p:nvSpPr>
        <p:spPr>
          <a:xfrm>
            <a:off x="3249866" y="4317323"/>
            <a:ext cx="297222" cy="369332"/>
          </a:xfrm>
          <a:prstGeom prst="rect">
            <a:avLst/>
          </a:prstGeom>
          <a:noFill/>
        </p:spPr>
        <p:txBody>
          <a:bodyPr wrap="square" rtlCol="0">
            <a:spAutoFit/>
          </a:bodyPr>
          <a:lstStyle/>
          <a:p>
            <a:r>
              <a:rPr lang="en-US" dirty="0"/>
              <a:t>G</a:t>
            </a:r>
          </a:p>
        </p:txBody>
      </p:sp>
      <p:sp>
        <p:nvSpPr>
          <p:cNvPr id="11" name="TextBox 10">
            <a:extLst>
              <a:ext uri="{FF2B5EF4-FFF2-40B4-BE49-F238E27FC236}">
                <a16:creationId xmlns:a16="http://schemas.microsoft.com/office/drawing/2014/main" id="{7553BDE7-CAFC-4E15-BBDE-614E69A699BC}"/>
              </a:ext>
            </a:extLst>
          </p:cNvPr>
          <p:cNvSpPr txBox="1"/>
          <p:nvPr/>
        </p:nvSpPr>
        <p:spPr>
          <a:xfrm>
            <a:off x="3105745" y="4686655"/>
            <a:ext cx="251756" cy="369332"/>
          </a:xfrm>
          <a:prstGeom prst="rect">
            <a:avLst/>
          </a:prstGeom>
          <a:noFill/>
        </p:spPr>
        <p:txBody>
          <a:bodyPr wrap="square" rtlCol="0">
            <a:spAutoFit/>
          </a:bodyPr>
          <a:lstStyle/>
          <a:p>
            <a:r>
              <a:rPr lang="en-US" dirty="0"/>
              <a:t>F</a:t>
            </a:r>
          </a:p>
        </p:txBody>
      </p:sp>
      <p:sp>
        <p:nvSpPr>
          <p:cNvPr id="19" name="TextBox 18">
            <a:extLst>
              <a:ext uri="{FF2B5EF4-FFF2-40B4-BE49-F238E27FC236}">
                <a16:creationId xmlns:a16="http://schemas.microsoft.com/office/drawing/2014/main" id="{C158173D-6351-4318-BECB-F05B2FEB7D66}"/>
              </a:ext>
            </a:extLst>
          </p:cNvPr>
          <p:cNvSpPr txBox="1"/>
          <p:nvPr/>
        </p:nvSpPr>
        <p:spPr>
          <a:xfrm>
            <a:off x="3996359" y="2889184"/>
            <a:ext cx="315607" cy="369332"/>
          </a:xfrm>
          <a:prstGeom prst="rect">
            <a:avLst/>
          </a:prstGeom>
          <a:noFill/>
        </p:spPr>
        <p:txBody>
          <a:bodyPr wrap="square" rtlCol="0">
            <a:spAutoFit/>
          </a:bodyPr>
          <a:lstStyle/>
          <a:p>
            <a:r>
              <a:rPr lang="en-US" dirty="0"/>
              <a:t>C</a:t>
            </a:r>
          </a:p>
        </p:txBody>
      </p:sp>
      <p:sp>
        <p:nvSpPr>
          <p:cNvPr id="20" name="TextBox 19">
            <a:extLst>
              <a:ext uri="{FF2B5EF4-FFF2-40B4-BE49-F238E27FC236}">
                <a16:creationId xmlns:a16="http://schemas.microsoft.com/office/drawing/2014/main" id="{CCD961B7-4DA4-443C-ABC2-124CD8909A4A}"/>
              </a:ext>
            </a:extLst>
          </p:cNvPr>
          <p:cNvSpPr txBox="1"/>
          <p:nvPr/>
        </p:nvSpPr>
        <p:spPr>
          <a:xfrm>
            <a:off x="3357501" y="2472565"/>
            <a:ext cx="315607"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27945329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5566</TotalTime>
  <Words>952</Words>
  <Application>Microsoft Office PowerPoint</Application>
  <PresentationFormat>On-screen Show (4:3)</PresentationFormat>
  <Paragraphs>61</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Bird</dc:creator>
  <cp:lastModifiedBy>Jordan Bird</cp:lastModifiedBy>
  <cp:revision>26</cp:revision>
  <dcterms:created xsi:type="dcterms:W3CDTF">2019-05-06T18:16:28Z</dcterms:created>
  <dcterms:modified xsi:type="dcterms:W3CDTF">2019-05-10T15:02:58Z</dcterms:modified>
</cp:coreProperties>
</file>