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3" r:id="rId4"/>
    <p:sldId id="257" r:id="rId5"/>
    <p:sldId id="260" r:id="rId6"/>
    <p:sldId id="261" r:id="rId7"/>
    <p:sldId id="262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6" autoAdjust="0"/>
    <p:restoredTop sz="94660"/>
  </p:normalViewPr>
  <p:slideViewPr>
    <p:cSldViewPr snapToGrid="0">
      <p:cViewPr>
        <p:scale>
          <a:sx n="75" d="100"/>
          <a:sy n="75" d="100"/>
        </p:scale>
        <p:origin x="1128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C2414-C691-4AAE-B76E-DC09A607ACA6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A8AFB-26E5-4CF6-8E42-B0A1DF883C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41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C2414-C691-4AAE-B76E-DC09A607ACA6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A8AFB-26E5-4CF6-8E42-B0A1DF883C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849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C2414-C691-4AAE-B76E-DC09A607ACA6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A8AFB-26E5-4CF6-8E42-B0A1DF883C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32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C2414-C691-4AAE-B76E-DC09A607ACA6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A8AFB-26E5-4CF6-8E42-B0A1DF883C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317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C2414-C691-4AAE-B76E-DC09A607ACA6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A8AFB-26E5-4CF6-8E42-B0A1DF883C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40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C2414-C691-4AAE-B76E-DC09A607ACA6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A8AFB-26E5-4CF6-8E42-B0A1DF883C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242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C2414-C691-4AAE-B76E-DC09A607ACA6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A8AFB-26E5-4CF6-8E42-B0A1DF883C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429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C2414-C691-4AAE-B76E-DC09A607ACA6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A8AFB-26E5-4CF6-8E42-B0A1DF883C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386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C2414-C691-4AAE-B76E-DC09A607ACA6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A8AFB-26E5-4CF6-8E42-B0A1DF883C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736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C2414-C691-4AAE-B76E-DC09A607ACA6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A8AFB-26E5-4CF6-8E42-B0A1DF883C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948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C2414-C691-4AAE-B76E-DC09A607ACA6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A8AFB-26E5-4CF6-8E42-B0A1DF883C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092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C2414-C691-4AAE-B76E-DC09A607ACA6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A8AFB-26E5-4CF6-8E42-B0A1DF883C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0125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6886F-7C4B-4AA3-8780-54CA1E73D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3068" y="1661885"/>
            <a:ext cx="7284098" cy="1958392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Bahnschrift SemiBold" panose="020B0502040204020203" pitchFamily="34" charset="0"/>
              </a:rPr>
              <a:t>Instagram as a tool for Juniors</a:t>
            </a:r>
            <a:endParaRPr lang="ko-KR" altLang="en-US" sz="3200" dirty="0">
              <a:latin typeface="Bahnschrift SemiBold" panose="020B0502040204020203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D0A109-7BF3-497D-8EC4-4A5014E984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5724" y="3620277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en-US" altLang="ko-KR" sz="1600" dirty="0">
                <a:latin typeface="Arial" panose="020B0604020202020204" pitchFamily="34" charset="0"/>
              </a:rPr>
              <a:t>Does seniority affect politicians' usage of Instagram?</a:t>
            </a:r>
          </a:p>
          <a:p>
            <a:pPr algn="r"/>
            <a:endParaRPr lang="en-US" altLang="ko-KR" sz="1600" b="0" i="0" dirty="0">
              <a:effectLst/>
              <a:latin typeface="Arial" panose="020B0604020202020204" pitchFamily="34" charset="0"/>
            </a:endParaRPr>
          </a:p>
          <a:p>
            <a:pPr algn="r"/>
            <a:endParaRPr lang="en-US" altLang="ko-KR" sz="1600" dirty="0">
              <a:latin typeface="Arial" panose="020B0604020202020204" pitchFamily="34" charset="0"/>
            </a:endParaRPr>
          </a:p>
          <a:p>
            <a:pPr algn="r"/>
            <a:r>
              <a:rPr lang="en-US" altLang="ko-KR" sz="1600" b="0" i="0" dirty="0" err="1">
                <a:effectLst/>
                <a:latin typeface="Arial" panose="020B0604020202020204" pitchFamily="34" charset="0"/>
              </a:rPr>
              <a:t>Hangsung</a:t>
            </a:r>
            <a:r>
              <a:rPr lang="en-US" altLang="ko-KR" sz="1600" b="0" i="0" dirty="0">
                <a:effectLst/>
                <a:latin typeface="Arial" panose="020B0604020202020204" pitchFamily="34" charset="0"/>
              </a:rPr>
              <a:t> Lim</a:t>
            </a:r>
          </a:p>
          <a:p>
            <a:pPr algn="r"/>
            <a:endParaRPr lang="en-US" altLang="ko-KR" sz="1600" dirty="0">
              <a:latin typeface="Arial" panose="020B0604020202020204" pitchFamily="34" charset="0"/>
            </a:endParaRPr>
          </a:p>
        </p:txBody>
      </p:sp>
      <p:pic>
        <p:nvPicPr>
          <p:cNvPr id="1026" name="Picture 2" descr="Political content has taken over Instagram thanks to Black Lives Matter -  Vox">
            <a:extLst>
              <a:ext uri="{FF2B5EF4-FFF2-40B4-BE49-F238E27FC236}">
                <a16:creationId xmlns:a16="http://schemas.microsoft.com/office/drawing/2014/main" id="{2F8A8CE4-384C-4568-8B10-8C026ADBE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98" y="923731"/>
            <a:ext cx="5439747" cy="5439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0233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제목 1">
            <a:extLst>
              <a:ext uri="{FF2B5EF4-FFF2-40B4-BE49-F238E27FC236}">
                <a16:creationId xmlns:a16="http://schemas.microsoft.com/office/drawing/2014/main" id="{90A8B489-84AB-483A-A058-BB3E1E8CF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367" y="-26822"/>
            <a:ext cx="10515600" cy="1325563"/>
          </a:xfrm>
        </p:spPr>
        <p:txBody>
          <a:bodyPr/>
          <a:lstStyle/>
          <a:p>
            <a:r>
              <a:rPr lang="en-US" altLang="ko-KR" dirty="0"/>
              <a:t>Why Seniority?</a:t>
            </a:r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DD4D478-6AF8-4C9C-BC13-20CDA064F598}"/>
              </a:ext>
            </a:extLst>
          </p:cNvPr>
          <p:cNvGrpSpPr/>
          <p:nvPr/>
        </p:nvGrpSpPr>
        <p:grpSpPr>
          <a:xfrm>
            <a:off x="595201" y="1499403"/>
            <a:ext cx="11001598" cy="2091721"/>
            <a:chOff x="777575" y="1122332"/>
            <a:chExt cx="11001598" cy="157560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DBEAFAE-D2C9-4E55-8833-89458F55B2D8}"/>
                </a:ext>
              </a:extLst>
            </p:cNvPr>
            <p:cNvSpPr txBox="1"/>
            <p:nvPr/>
          </p:nvSpPr>
          <p:spPr>
            <a:xfrm>
              <a:off x="777575" y="1122332"/>
              <a:ext cx="60002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Instagram</a:t>
              </a:r>
              <a:r>
                <a:rPr lang="ko-KR" altLang="en-US" sz="2400" dirty="0"/>
                <a:t> </a:t>
              </a:r>
              <a:r>
                <a:rPr lang="en-US" altLang="ko-KR" sz="2400" dirty="0"/>
                <a:t>is</a:t>
              </a:r>
              <a:r>
                <a:rPr lang="ko-KR" altLang="en-US" sz="2400" dirty="0"/>
                <a:t> </a:t>
              </a:r>
              <a:r>
                <a:rPr lang="en-US" altLang="ko-KR" sz="2400" dirty="0"/>
                <a:t>a</a:t>
              </a:r>
              <a:r>
                <a:rPr lang="ko-KR" altLang="en-US" sz="2400" dirty="0"/>
                <a:t> </a:t>
              </a:r>
              <a:r>
                <a:rPr lang="en-US" altLang="ko-KR" sz="2400" dirty="0"/>
                <a:t>tool for self-presentation</a:t>
              </a:r>
              <a:endParaRPr lang="ko-KR" altLang="en-US" sz="24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E245E90-F184-440D-8435-55B493C64285}"/>
                </a:ext>
              </a:extLst>
            </p:cNvPr>
            <p:cNvSpPr txBox="1"/>
            <p:nvPr/>
          </p:nvSpPr>
          <p:spPr>
            <a:xfrm>
              <a:off x="1169055" y="1598270"/>
              <a:ext cx="10610118" cy="486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   ▶ </a:t>
              </a:r>
              <a:r>
                <a:rPr lang="en-US" altLang="ko-KR" dirty="0"/>
                <a:t>Instagram is a useful tool to promote individual’s political characteristic and political image, especially in a 	personalized manner (Adam &amp;  Maier, 2010; </a:t>
              </a:r>
              <a:r>
                <a:rPr lang="en-US" altLang="ko-KR" dirty="0" err="1"/>
                <a:t>Dobkiewicz</a:t>
              </a:r>
              <a:r>
                <a:rPr lang="en-US" altLang="ko-KR" dirty="0"/>
                <a:t>, 2019; Ekman &amp; </a:t>
              </a:r>
              <a:r>
                <a:rPr lang="en-US" altLang="ko-KR" dirty="0" err="1"/>
                <a:t>Widholm</a:t>
              </a:r>
              <a:r>
                <a:rPr lang="en-US" altLang="ko-KR" dirty="0"/>
                <a:t>, 2017; McGregor, 2018) 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86E57BA-28B2-4C05-BB1B-86B1353D71C6}"/>
                </a:ext>
              </a:extLst>
            </p:cNvPr>
            <p:cNvSpPr txBox="1"/>
            <p:nvPr/>
          </p:nvSpPr>
          <p:spPr>
            <a:xfrm>
              <a:off x="1169055" y="2211085"/>
              <a:ext cx="10610118" cy="486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   ▶ </a:t>
              </a:r>
              <a:r>
                <a:rPr lang="en-US" altLang="ko-KR" dirty="0"/>
                <a:t>Thus, Instagram is a great tool for politicians who have had relatively few opportunities to get their name 	out to voters as a single politician rather than as a member of a political party.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5F73E43-3D87-4480-A17B-17B3D509AF9B}"/>
              </a:ext>
            </a:extLst>
          </p:cNvPr>
          <p:cNvGrpSpPr/>
          <p:nvPr/>
        </p:nvGrpSpPr>
        <p:grpSpPr>
          <a:xfrm>
            <a:off x="595201" y="3857675"/>
            <a:ext cx="11001598" cy="2219858"/>
            <a:chOff x="777575" y="1122332"/>
            <a:chExt cx="11001598" cy="167212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D1A5B5F-3C9C-4E7A-A85F-53CD945BFAFC}"/>
                </a:ext>
              </a:extLst>
            </p:cNvPr>
            <p:cNvSpPr txBox="1"/>
            <p:nvPr/>
          </p:nvSpPr>
          <p:spPr>
            <a:xfrm>
              <a:off x="777575" y="1122332"/>
              <a:ext cx="6000297" cy="347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Instagram</a:t>
              </a:r>
              <a:r>
                <a:rPr lang="ko-KR" altLang="en-US" sz="2400" dirty="0"/>
                <a:t> </a:t>
              </a:r>
              <a:r>
                <a:rPr lang="en-US" altLang="ko-KR" sz="2400" dirty="0"/>
                <a:t>is</a:t>
              </a:r>
              <a:r>
                <a:rPr lang="ko-KR" altLang="en-US" sz="2400" dirty="0"/>
                <a:t> </a:t>
              </a:r>
              <a:r>
                <a:rPr lang="en-US" altLang="ko-KR" sz="2400" dirty="0"/>
                <a:t>a</a:t>
              </a:r>
              <a:r>
                <a:rPr lang="ko-KR" altLang="en-US" sz="2400" dirty="0"/>
                <a:t> </a:t>
              </a:r>
              <a:r>
                <a:rPr lang="en-US" altLang="ko-KR" sz="2400" dirty="0"/>
                <a:t>tool for less established actors</a:t>
              </a:r>
              <a:endParaRPr lang="ko-KR" altLang="en-US" sz="24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39BAD24-472B-4568-8D0E-8BE3DE39B015}"/>
                </a:ext>
              </a:extLst>
            </p:cNvPr>
            <p:cNvSpPr txBox="1"/>
            <p:nvPr/>
          </p:nvSpPr>
          <p:spPr>
            <a:xfrm>
              <a:off x="1169055" y="1598270"/>
              <a:ext cx="10610118" cy="695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   ▶ </a:t>
              </a:r>
              <a:r>
                <a:rPr lang="en-US" altLang="ko-KR" dirty="0"/>
                <a:t>Political parties that have less opportunity to be exposed to traditional media	or have no voice in the 	parliament tend to use Instagram as an alternative tool for communication (</a:t>
              </a:r>
              <a:r>
                <a:rPr lang="en-US" altLang="ko-KR" dirty="0" err="1"/>
                <a:t>Russmann</a:t>
              </a:r>
              <a:r>
                <a:rPr lang="en-US" altLang="ko-KR" dirty="0"/>
                <a:t> &amp; </a:t>
              </a:r>
              <a:r>
                <a:rPr lang="en-US" altLang="ko-KR" dirty="0" err="1"/>
                <a:t>Svensson</a:t>
              </a:r>
              <a:r>
                <a:rPr lang="en-US" altLang="ko-KR" dirty="0"/>
                <a:t>, 2017; 	Turnbull-</a:t>
              </a:r>
              <a:r>
                <a:rPr lang="en-US" altLang="ko-KR" dirty="0" err="1"/>
                <a:t>Dugarte</a:t>
              </a:r>
              <a:r>
                <a:rPr lang="en-US" altLang="ko-KR" dirty="0"/>
                <a:t>, 2019)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E0EB1DA-8D5C-4F63-9F72-3BB2D8033D09}"/>
                </a:ext>
              </a:extLst>
            </p:cNvPr>
            <p:cNvSpPr txBox="1"/>
            <p:nvPr/>
          </p:nvSpPr>
          <p:spPr>
            <a:xfrm>
              <a:off x="1169055" y="2307605"/>
              <a:ext cx="10610118" cy="486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   ▶ </a:t>
              </a:r>
              <a:r>
                <a:rPr lang="en-US" altLang="ko-KR" dirty="0"/>
                <a:t>Thus, Instagram tend to be used by politicians who are less likely to be in the spotlight than established 	politicians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7152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DA59A-97A9-4605-9693-56FC942EA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Analysis Strategy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2C7DD73-C9B5-4B03-93D3-27F571CFD7DB}"/>
              </a:ext>
            </a:extLst>
          </p:cNvPr>
          <p:cNvGrpSpPr/>
          <p:nvPr/>
        </p:nvGrpSpPr>
        <p:grpSpPr>
          <a:xfrm>
            <a:off x="575022" y="2496162"/>
            <a:ext cx="11041955" cy="2735714"/>
            <a:chOff x="868806" y="2264833"/>
            <a:chExt cx="10067875" cy="2331466"/>
          </a:xfrm>
        </p:grpSpPr>
        <p:pic>
          <p:nvPicPr>
            <p:cNvPr id="5" name="Picture 2" descr="Instagram Logo Black And White Vector Art, Icons, and Graphics for Free  Download">
              <a:extLst>
                <a:ext uri="{FF2B5EF4-FFF2-40B4-BE49-F238E27FC236}">
                  <a16:creationId xmlns:a16="http://schemas.microsoft.com/office/drawing/2014/main" id="{1723CE1E-3CC5-4CBC-86B4-3E3DFC18FA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0166" y="2264833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7155874-379B-4861-87DE-C4384972FCB4}"/>
                </a:ext>
              </a:extLst>
            </p:cNvPr>
            <p:cNvSpPr txBox="1"/>
            <p:nvPr/>
          </p:nvSpPr>
          <p:spPr>
            <a:xfrm>
              <a:off x="868806" y="3719136"/>
              <a:ext cx="1905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Frequency of</a:t>
              </a:r>
            </a:p>
            <a:p>
              <a:pPr algn="ctr"/>
              <a:r>
                <a:rPr lang="en-US" altLang="ko-KR" b="1" dirty="0"/>
                <a:t>Instagram Posting</a:t>
              </a:r>
              <a:endParaRPr lang="ko-KR" altLang="en-US" b="1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6BA57F5-FF46-4D17-9B0B-BCEE8C7F2736}"/>
                </a:ext>
              </a:extLst>
            </p:cNvPr>
            <p:cNvSpPr txBox="1"/>
            <p:nvPr/>
          </p:nvSpPr>
          <p:spPr>
            <a:xfrm>
              <a:off x="2099826" y="2644170"/>
              <a:ext cx="225636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600" dirty="0"/>
                <a:t>~</a:t>
              </a:r>
              <a:endParaRPr lang="ko-KR" altLang="en-US" sz="9600" dirty="0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00F3FADA-E5EA-4659-B307-46390A560A44}"/>
                </a:ext>
              </a:extLst>
            </p:cNvPr>
            <p:cNvGrpSpPr/>
            <p:nvPr/>
          </p:nvGrpSpPr>
          <p:grpSpPr>
            <a:xfrm>
              <a:off x="6451599" y="2573770"/>
              <a:ext cx="1236133" cy="1198033"/>
              <a:chOff x="5638800" y="2971800"/>
              <a:chExt cx="1913466" cy="1828800"/>
            </a:xfrm>
          </p:grpSpPr>
          <p:pic>
            <p:nvPicPr>
              <p:cNvPr id="16" name="그래픽 15" descr="말 단색으로 채워진">
                <a:extLst>
                  <a:ext uri="{FF2B5EF4-FFF2-40B4-BE49-F238E27FC236}">
                    <a16:creationId xmlns:a16="http://schemas.microsoft.com/office/drawing/2014/main" id="{F6F6E8B2-FA97-4621-99D6-4BC5FB0F0A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638800" y="2971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7" name="그래픽 16" descr="코끼리 단색으로 채워진">
                <a:extLst>
                  <a:ext uri="{FF2B5EF4-FFF2-40B4-BE49-F238E27FC236}">
                    <a16:creationId xmlns:a16="http://schemas.microsoft.com/office/drawing/2014/main" id="{7BED03BF-D628-491E-8248-217582EB00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637866" y="301413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8" name="그래픽 17" descr="근육질의 팔 단색으로 채워진">
                <a:extLst>
                  <a:ext uri="{FF2B5EF4-FFF2-40B4-BE49-F238E27FC236}">
                    <a16:creationId xmlns:a16="http://schemas.microsoft.com/office/drawing/2014/main" id="{93BC6FDC-1382-461C-99DB-1A669F5EBD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104469" y="3886200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D8781FB-A5EB-4D83-BF34-ACC864A873B2}"/>
                </a:ext>
              </a:extLst>
            </p:cNvPr>
            <p:cNvSpPr txBox="1"/>
            <p:nvPr/>
          </p:nvSpPr>
          <p:spPr>
            <a:xfrm>
              <a:off x="5902237" y="3765302"/>
              <a:ext cx="239657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The strength of political base that the politician has in her own party</a:t>
              </a:r>
              <a:endParaRPr lang="ko-KR" altLang="en-US" sz="1600" b="1" dirty="0"/>
            </a:p>
          </p:txBody>
        </p:sp>
        <p:pic>
          <p:nvPicPr>
            <p:cNvPr id="10" name="그래픽 9">
              <a:extLst>
                <a:ext uri="{FF2B5EF4-FFF2-40B4-BE49-F238E27FC236}">
                  <a16:creationId xmlns:a16="http://schemas.microsoft.com/office/drawing/2014/main" id="{FA772DE9-19FF-45C8-BEA2-343F8AAFC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927484" y="2554968"/>
              <a:ext cx="1164168" cy="116416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DC29F4-50AA-493D-87A2-4962660B2A64}"/>
                </a:ext>
              </a:extLst>
            </p:cNvPr>
            <p:cNvSpPr txBox="1"/>
            <p:nvPr/>
          </p:nvSpPr>
          <p:spPr>
            <a:xfrm>
              <a:off x="3895733" y="3735182"/>
              <a:ext cx="1227666" cy="423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Seniority</a:t>
              </a:r>
              <a:endParaRPr lang="ko-KR" altLang="en-US" b="1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1EADD90-B300-4ED2-A845-5BAE683CB8A6}"/>
                </a:ext>
              </a:extLst>
            </p:cNvPr>
            <p:cNvSpPr txBox="1"/>
            <p:nvPr/>
          </p:nvSpPr>
          <p:spPr>
            <a:xfrm>
              <a:off x="5157792" y="2432503"/>
              <a:ext cx="122766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600" dirty="0"/>
                <a:t>+</a:t>
              </a:r>
              <a:endParaRPr lang="ko-KR" altLang="en-US" sz="9600" dirty="0"/>
            </a:p>
          </p:txBody>
        </p:sp>
        <p:pic>
          <p:nvPicPr>
            <p:cNvPr id="13" name="그래픽 12">
              <a:extLst>
                <a:ext uri="{FF2B5EF4-FFF2-40B4-BE49-F238E27FC236}">
                  <a16:creationId xmlns:a16="http://schemas.microsoft.com/office/drawing/2014/main" id="{D5379E47-D9C9-4A56-B836-1E1B62213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459249" y="2611871"/>
              <a:ext cx="1159933" cy="1159933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DEECF01-2525-4C0A-8DE9-591EC35BE9CE}"/>
                </a:ext>
              </a:extLst>
            </p:cNvPr>
            <p:cNvSpPr txBox="1"/>
            <p:nvPr/>
          </p:nvSpPr>
          <p:spPr>
            <a:xfrm>
              <a:off x="7959657" y="2387957"/>
              <a:ext cx="122766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600" dirty="0"/>
                <a:t>+</a:t>
              </a:r>
              <a:endParaRPr lang="ko-KR" altLang="en-US" sz="96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17424B8-7549-4169-B8D8-5D98FA658CEB}"/>
                </a:ext>
              </a:extLst>
            </p:cNvPr>
            <p:cNvSpPr txBox="1"/>
            <p:nvPr/>
          </p:nvSpPr>
          <p:spPr>
            <a:xfrm>
              <a:off x="9141748" y="3762101"/>
              <a:ext cx="1794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Age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62319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1B0D41-FB4F-4808-9D12-7CBC5E84A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416"/>
            <a:ext cx="10515600" cy="1325563"/>
          </a:xfrm>
        </p:spPr>
        <p:txBody>
          <a:bodyPr/>
          <a:lstStyle/>
          <a:p>
            <a:r>
              <a:rPr lang="en-US" altLang="ko-KR" dirty="0"/>
              <a:t>Data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4ECD99D-AFC6-4DF3-A037-3DD18A72510A}"/>
              </a:ext>
            </a:extLst>
          </p:cNvPr>
          <p:cNvGrpSpPr/>
          <p:nvPr/>
        </p:nvGrpSpPr>
        <p:grpSpPr>
          <a:xfrm>
            <a:off x="1092199" y="2716128"/>
            <a:ext cx="11319934" cy="3458424"/>
            <a:chOff x="1063978" y="1688043"/>
            <a:chExt cx="10684932" cy="345842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FCAE817-B456-4025-8C10-B479F498E6F5}"/>
                </a:ext>
              </a:extLst>
            </p:cNvPr>
            <p:cNvSpPr txBox="1"/>
            <p:nvPr/>
          </p:nvSpPr>
          <p:spPr>
            <a:xfrm>
              <a:off x="1063978" y="1688043"/>
              <a:ext cx="37229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Main Variables</a:t>
              </a:r>
              <a:endParaRPr lang="ko-KR" altLang="en-US" sz="2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54FE094-A1B2-4256-BB9D-B58746ACC878}"/>
                </a:ext>
              </a:extLst>
            </p:cNvPr>
            <p:cNvSpPr txBox="1"/>
            <p:nvPr/>
          </p:nvSpPr>
          <p:spPr>
            <a:xfrm>
              <a:off x="1233311" y="2393245"/>
              <a:ext cx="100149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   ▶ </a:t>
              </a:r>
              <a:r>
                <a:rPr lang="en-US" altLang="ko-KR" dirty="0"/>
                <a:t>Frequency of Instagram posting</a:t>
              </a:r>
            </a:p>
            <a:p>
              <a:r>
                <a:rPr lang="en-US" altLang="ko-KR" dirty="0"/>
                <a:t>          =   (Number of Posts posted between 1/3-11/27)x730/328</a:t>
              </a:r>
              <a:r>
                <a:rPr lang="ko-KR" altLang="en-US" dirty="0"/>
                <a:t> </a:t>
              </a:r>
              <a:endParaRPr lang="en-US" altLang="ko-KR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6DEE082-DA98-4312-BD0E-D4912BB5BAD6}"/>
                </a:ext>
              </a:extLst>
            </p:cNvPr>
            <p:cNvSpPr txBox="1"/>
            <p:nvPr/>
          </p:nvSpPr>
          <p:spPr>
            <a:xfrm>
              <a:off x="1233310" y="3095542"/>
              <a:ext cx="83424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</a:lstStyle>
            <a:p>
              <a:r>
                <a:rPr lang="ko-KR" altLang="en-US" dirty="0"/>
                <a:t>    ▶ </a:t>
              </a:r>
              <a:r>
                <a:rPr lang="en-US" altLang="ko-KR" dirty="0"/>
                <a:t>Seniority</a:t>
              </a:r>
            </a:p>
            <a:p>
              <a:r>
                <a:rPr lang="en-US" altLang="ko-KR" dirty="0"/>
                <a:t>          =   Number of terms the congressman served in the House of Representatives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B6DF7ED-592F-4429-BF06-C09572A2D83C}"/>
                </a:ext>
              </a:extLst>
            </p:cNvPr>
            <p:cNvSpPr txBox="1"/>
            <p:nvPr/>
          </p:nvSpPr>
          <p:spPr>
            <a:xfrm>
              <a:off x="1233310" y="3797839"/>
              <a:ext cx="105156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</a:lstStyle>
            <a:p>
              <a:r>
                <a:rPr lang="ko-KR" altLang="en-US" dirty="0"/>
                <a:t>    ▶ </a:t>
              </a:r>
              <a:r>
                <a:rPr lang="en-US" altLang="ko-KR" dirty="0"/>
                <a:t>The strength of political base that the politician has in her own party</a:t>
              </a:r>
            </a:p>
            <a:p>
              <a:r>
                <a:rPr lang="en-US" altLang="ko-KR" dirty="0"/>
                <a:t>          =   The difference in vote shares between the congressman and the second-runner during the primary</a:t>
              </a:r>
            </a:p>
            <a:p>
              <a:r>
                <a:rPr lang="en-US" altLang="ko-KR" dirty="0"/>
                <a:t>               (Converted it into the dummy variable: 1 = Competition, 0=No Competition)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43CFB22-5C25-4217-9D91-A66022E426CA}"/>
                </a:ext>
              </a:extLst>
            </p:cNvPr>
            <p:cNvSpPr txBox="1"/>
            <p:nvPr/>
          </p:nvSpPr>
          <p:spPr>
            <a:xfrm>
              <a:off x="1233310" y="4777135"/>
              <a:ext cx="10515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</a:lstStyle>
            <a:p>
              <a:r>
                <a:rPr lang="ko-KR" altLang="en-US" dirty="0"/>
                <a:t>    ▶ </a:t>
              </a:r>
              <a:r>
                <a:rPr lang="en-US" altLang="ko-KR" dirty="0"/>
                <a:t>Age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9167C7D-0EFD-4755-A3DF-51AA0725BC81}"/>
              </a:ext>
            </a:extLst>
          </p:cNvPr>
          <p:cNvSpPr txBox="1"/>
          <p:nvPr/>
        </p:nvSpPr>
        <p:spPr>
          <a:xfrm>
            <a:off x="1092199" y="1223740"/>
            <a:ext cx="3944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Basic Info</a:t>
            </a:r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50C337-6304-4264-B407-FFC9196EE790}"/>
              </a:ext>
            </a:extLst>
          </p:cNvPr>
          <p:cNvSpPr txBox="1"/>
          <p:nvPr/>
        </p:nvSpPr>
        <p:spPr>
          <a:xfrm>
            <a:off x="1271594" y="1741371"/>
            <a:ext cx="10610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  ▶ </a:t>
            </a:r>
            <a:r>
              <a:rPr lang="en-US" altLang="ko-KR" dirty="0"/>
              <a:t>Number of Instagram Posts posted by 118</a:t>
            </a:r>
            <a:r>
              <a:rPr lang="en-US" altLang="ko-KR" baseline="30000" dirty="0"/>
              <a:t>th</a:t>
            </a:r>
            <a:r>
              <a:rPr lang="en-US" altLang="ko-KR" dirty="0"/>
              <a:t> House of Representatives  (Only official accounts)     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2C5611-AFDA-4369-8510-8799D57C4D85}"/>
              </a:ext>
            </a:extLst>
          </p:cNvPr>
          <p:cNvSpPr txBox="1"/>
          <p:nvPr/>
        </p:nvSpPr>
        <p:spPr>
          <a:xfrm>
            <a:off x="1271594" y="2166669"/>
            <a:ext cx="10610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  ▶ </a:t>
            </a:r>
            <a:r>
              <a:rPr lang="en-US" altLang="ko-KR" dirty="0"/>
              <a:t>N=192 (Data is still incomplete!)</a:t>
            </a:r>
          </a:p>
        </p:txBody>
      </p:sp>
    </p:spTree>
    <p:extLst>
      <p:ext uri="{BB962C8B-B14F-4D97-AF65-F5344CB8AC3E}">
        <p14:creationId xmlns:p14="http://schemas.microsoft.com/office/powerpoint/2010/main" val="426259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7050687F-926A-49AC-BDE3-43A41B6AA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8" y="-12269"/>
            <a:ext cx="10515600" cy="1325563"/>
          </a:xfrm>
        </p:spPr>
        <p:txBody>
          <a:bodyPr/>
          <a:lstStyle/>
          <a:p>
            <a:r>
              <a:rPr lang="en-US" altLang="ko-KR" dirty="0"/>
              <a:t>Results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B590E98-0DAB-4360-9463-8FB67C336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933" y="1313294"/>
            <a:ext cx="8522134" cy="5232767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312387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7050687F-926A-49AC-BDE3-43A41B6AA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8" y="-12269"/>
            <a:ext cx="10515600" cy="1325563"/>
          </a:xfrm>
        </p:spPr>
        <p:txBody>
          <a:bodyPr/>
          <a:lstStyle/>
          <a:p>
            <a:r>
              <a:rPr lang="en-US" altLang="ko-KR" dirty="0"/>
              <a:t>Results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67E6812-4F54-4D2E-92A2-80803A4573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933" y="1313294"/>
            <a:ext cx="8522134" cy="5232767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247729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7050687F-926A-49AC-BDE3-43A41B6AA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8" y="-12269"/>
            <a:ext cx="10515600" cy="1325563"/>
          </a:xfrm>
        </p:spPr>
        <p:txBody>
          <a:bodyPr/>
          <a:lstStyle/>
          <a:p>
            <a:r>
              <a:rPr lang="en-US" altLang="ko-KR" dirty="0"/>
              <a:t>Results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EE162CD-7346-4685-825C-A24E7E03E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933" y="1313294"/>
            <a:ext cx="8522134" cy="5232767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735506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7251359-66C1-4CEE-AF6D-FE10EDD4F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132" y="500026"/>
            <a:ext cx="8983329" cy="52394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1F6E51B-8E29-4AB2-A244-168B2D6A5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534" y="1176374"/>
            <a:ext cx="9664526" cy="544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816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1B0D41-FB4F-4808-9D12-7CBC5E84A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099" y="-71491"/>
            <a:ext cx="10515600" cy="1325563"/>
          </a:xfrm>
        </p:spPr>
        <p:txBody>
          <a:bodyPr/>
          <a:lstStyle/>
          <a:p>
            <a:r>
              <a:rPr lang="en-US" altLang="ko-KR" dirty="0"/>
              <a:t>Limitations &amp; Future Direction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1EFE80D-088D-4EF0-A8AB-650F03125DCC}"/>
              </a:ext>
            </a:extLst>
          </p:cNvPr>
          <p:cNvGrpSpPr/>
          <p:nvPr/>
        </p:nvGrpSpPr>
        <p:grpSpPr>
          <a:xfrm>
            <a:off x="790142" y="1020485"/>
            <a:ext cx="10789513" cy="5676597"/>
            <a:chOff x="927099" y="1210985"/>
            <a:chExt cx="10789513" cy="567659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9167C7D-0EFD-4755-A3DF-51AA0725BC81}"/>
                </a:ext>
              </a:extLst>
            </p:cNvPr>
            <p:cNvSpPr txBox="1"/>
            <p:nvPr/>
          </p:nvSpPr>
          <p:spPr>
            <a:xfrm>
              <a:off x="927099" y="1210985"/>
              <a:ext cx="39441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Incomplete Data</a:t>
              </a:r>
              <a:endParaRPr lang="ko-KR" altLang="en-US" sz="2400" dirty="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2678563D-489E-479B-9689-09F7EDCAC0B6}"/>
                </a:ext>
              </a:extLst>
            </p:cNvPr>
            <p:cNvGrpSpPr/>
            <p:nvPr/>
          </p:nvGrpSpPr>
          <p:grpSpPr>
            <a:xfrm>
              <a:off x="927099" y="1685405"/>
              <a:ext cx="10789513" cy="5202177"/>
              <a:chOff x="1092199" y="1741371"/>
              <a:chExt cx="10789513" cy="5202177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D50C337-6304-4264-B407-FFC9196EE790}"/>
                  </a:ext>
                </a:extLst>
              </p:cNvPr>
              <p:cNvSpPr txBox="1"/>
              <p:nvPr/>
            </p:nvSpPr>
            <p:spPr>
              <a:xfrm>
                <a:off x="1271594" y="1741371"/>
                <a:ext cx="106101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    ▶ </a:t>
                </a:r>
                <a:r>
                  <a:rPr lang="en-US" altLang="ko-KR" dirty="0"/>
                  <a:t>More than half of Instagram accounts are missing      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B2C5611-AFDA-4369-8510-8799D57C4D85}"/>
                  </a:ext>
                </a:extLst>
              </p:cNvPr>
              <p:cNvSpPr txBox="1"/>
              <p:nvPr/>
            </p:nvSpPr>
            <p:spPr>
              <a:xfrm>
                <a:off x="1271594" y="2166669"/>
                <a:ext cx="106101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    ▶ </a:t>
                </a:r>
                <a:r>
                  <a:rPr lang="en-US" altLang="ko-KR" dirty="0"/>
                  <a:t>It is still the data collected between 1/3-11/27 (Can’t wait for 2024!)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E229FE2-5B5D-4E0D-86E9-45D630CBF84E}"/>
                  </a:ext>
                </a:extLst>
              </p:cNvPr>
              <p:cNvSpPr txBox="1"/>
              <p:nvPr/>
            </p:nvSpPr>
            <p:spPr>
              <a:xfrm>
                <a:off x="1271594" y="2591967"/>
                <a:ext cx="106101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    ▶ </a:t>
                </a:r>
                <a:r>
                  <a:rPr lang="en-US" altLang="ko-KR" dirty="0"/>
                  <a:t>Maybe violated </a:t>
                </a:r>
                <a:r>
                  <a:rPr lang="en-US" altLang="ko-KR" dirty="0" err="1"/>
                  <a:t>i.i.d</a:t>
                </a:r>
                <a:endParaRPr lang="en-US" altLang="ko-KR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D4D09B6-9498-451F-AD26-7833C7295D41}"/>
                  </a:ext>
                </a:extLst>
              </p:cNvPr>
              <p:cNvSpPr txBox="1"/>
              <p:nvPr/>
            </p:nvSpPr>
            <p:spPr>
              <a:xfrm>
                <a:off x="1092199" y="3198167"/>
                <a:ext cx="61087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/>
                  <a:t>Definitely vulnerable to endogeneity</a:t>
                </a:r>
                <a:endParaRPr lang="ko-KR" altLang="en-US" sz="2400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50E8FA6-6F1B-42DC-8F3F-229E5D337202}"/>
                  </a:ext>
                </a:extLst>
              </p:cNvPr>
              <p:cNvSpPr txBox="1"/>
              <p:nvPr/>
            </p:nvSpPr>
            <p:spPr>
              <a:xfrm>
                <a:off x="1271594" y="3712034"/>
                <a:ext cx="1061011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    ▶ </a:t>
                </a:r>
                <a:r>
                  <a:rPr lang="en-US" altLang="ko-KR" dirty="0"/>
                  <a:t>Reverse causality is possible (ex. Politicians who are competent in using Instagram may have survived the modern political arena and became newbie politician even without their own political base)      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629D1FA-7D36-4422-9A23-7A3DB632856C}"/>
                  </a:ext>
                </a:extLst>
              </p:cNvPr>
              <p:cNvSpPr txBox="1"/>
              <p:nvPr/>
            </p:nvSpPr>
            <p:spPr>
              <a:xfrm>
                <a:off x="1271594" y="4410567"/>
                <a:ext cx="106101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    ▶ </a:t>
                </a:r>
                <a:r>
                  <a:rPr lang="en-US" altLang="ko-KR" dirty="0"/>
                  <a:t>Perhaps, there are some potential confounding variables (ex. No influx in Gen Z population in the district)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6840E7D-A257-44DA-8DC6-FC15832DF56B}"/>
                  </a:ext>
                </a:extLst>
              </p:cNvPr>
              <p:cNvSpPr txBox="1"/>
              <p:nvPr/>
            </p:nvSpPr>
            <p:spPr>
              <a:xfrm>
                <a:off x="1092199" y="4941761"/>
                <a:ext cx="61087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/>
                  <a:t>Future Direction</a:t>
                </a:r>
                <a:endParaRPr lang="ko-KR" altLang="en-US" sz="2400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535CEE-027D-4FCA-9EAD-8216A35B250E}"/>
                  </a:ext>
                </a:extLst>
              </p:cNvPr>
              <p:cNvSpPr txBox="1"/>
              <p:nvPr/>
            </p:nvSpPr>
            <p:spPr>
              <a:xfrm>
                <a:off x="1271594" y="5446225"/>
                <a:ext cx="106101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    ▶ </a:t>
                </a:r>
                <a:r>
                  <a:rPr lang="en-US" altLang="ko-KR" dirty="0"/>
                  <a:t>So, we know politicians use Instagram not because they feel like using it or just they are youngsters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72FF0D1-EB0D-4C0A-B446-ECE0A3BA5F50}"/>
                  </a:ext>
                </a:extLst>
              </p:cNvPr>
              <p:cNvSpPr txBox="1"/>
              <p:nvPr/>
            </p:nvSpPr>
            <p:spPr>
              <a:xfrm>
                <a:off x="1271594" y="5885086"/>
                <a:ext cx="106101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    ▶ </a:t>
                </a:r>
                <a:r>
                  <a:rPr lang="en-US" altLang="ko-KR" dirty="0"/>
                  <a:t>Proportion of Gen Z population, (especially proportion of Gen Z who are strongly affiliated with parties)?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8FE2D25-7DEF-4A48-9137-34BA0B868010}"/>
                  </a:ext>
                </a:extLst>
              </p:cNvPr>
              <p:cNvSpPr txBox="1"/>
              <p:nvPr/>
            </p:nvSpPr>
            <p:spPr>
              <a:xfrm>
                <a:off x="1271594" y="6297217"/>
                <a:ext cx="1061011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    ▶ </a:t>
                </a:r>
                <a:r>
                  <a:rPr lang="en-US" altLang="ko-KR" dirty="0"/>
                  <a:t>Posts content, ratio between Facebook and Instagram, change in usage pattern during election… These are  	all interesting topics than we can dig in!!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16705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 Them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2980</TotalTime>
  <Words>506</Words>
  <Application>Microsoft Office PowerPoint</Application>
  <PresentationFormat>와이드스크린</PresentationFormat>
  <Paragraphs>49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Arial</vt:lpstr>
      <vt:lpstr>Bahnschrift SemiBold</vt:lpstr>
      <vt:lpstr>Calibri</vt:lpstr>
      <vt:lpstr>Calibri Light</vt:lpstr>
      <vt:lpstr>Office Theme 2013 - 2022</vt:lpstr>
      <vt:lpstr>Instagram as a tool for Juniors</vt:lpstr>
      <vt:lpstr>Why Seniority?</vt:lpstr>
      <vt:lpstr>Analysis Strategy</vt:lpstr>
      <vt:lpstr>Data</vt:lpstr>
      <vt:lpstr>Results</vt:lpstr>
      <vt:lpstr>Results</vt:lpstr>
      <vt:lpstr>Results</vt:lpstr>
      <vt:lpstr>PowerPoint 프레젠테이션</vt:lpstr>
      <vt:lpstr>Limitations &amp; Future Direction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do you</dc:title>
  <dc:creator>USER</dc:creator>
  <cp:lastModifiedBy>USER</cp:lastModifiedBy>
  <cp:revision>27</cp:revision>
  <dcterms:created xsi:type="dcterms:W3CDTF">2023-11-30T07:27:28Z</dcterms:created>
  <dcterms:modified xsi:type="dcterms:W3CDTF">2023-12-02T09:08:53Z</dcterms:modified>
</cp:coreProperties>
</file>