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70" r:id="rId10"/>
    <p:sldId id="264" r:id="rId11"/>
    <p:sldId id="278" r:id="rId12"/>
    <p:sldId id="271" r:id="rId13"/>
    <p:sldId id="265" r:id="rId14"/>
    <p:sldId id="268" r:id="rId15"/>
    <p:sldId id="272" r:id="rId16"/>
    <p:sldId id="273" r:id="rId17"/>
    <p:sldId id="266" r:id="rId18"/>
    <p:sldId id="280" r:id="rId19"/>
    <p:sldId id="274" r:id="rId20"/>
    <p:sldId id="267" r:id="rId21"/>
    <p:sldId id="275" r:id="rId22"/>
    <p:sldId id="276" r:id="rId23"/>
    <p:sldId id="28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1EAA-B3F4-44C1-BA62-777543691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723D2-CB21-4B86-8D0D-5892CDC5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96F2-85C0-4D53-8248-B814C0E7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680C-638F-42CE-AD6D-B2C8FA96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E841-BCCF-436C-BD1A-3F63B913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54CC-22C5-403B-9A9C-41E032DAF6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930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2144-F6F9-435F-BAAC-5CB5FE79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7B221-0D57-4138-B55C-FFEE2985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ACC2-3949-4C3A-BDF4-CA7E9136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1BBD-1BAA-47A3-9620-C50D303B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4BD9-51E0-4481-ABBA-2EFD94CF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88C7D-B93E-45A7-BC22-379C9FA8C2D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768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5EF4F-C95B-4F73-BC94-DADF53A87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D247-E63A-456C-B0E0-5891CC98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E95B-7CE4-490D-8325-BC7D81DE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D757-C79D-476E-B714-5F3B55B9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18BC-D5B0-4883-98C2-F441E3DA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6C3C5-6544-4180-8253-64E32DEC648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08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E3C0-71E0-4222-9F40-F1CD80D1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8458-4E8E-4254-B669-A7955EC5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5A50-923C-4E76-9268-670907DE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BAA3-C145-4DAA-B97B-95AEC8F8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E25-3284-4D3B-BFDB-DE06548A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C74F5-355E-4C2D-8550-4DBE81CE61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5663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4D1F-0E09-47B0-B918-EFA67E3F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C964-98B6-4570-84AF-AD8CFDF8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2ECD-D074-4280-A12D-B64A9739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5D9F-684F-40DD-964B-770AC308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A534-3A75-4545-BEAC-B3E4E9F8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DC79E-9EC6-44B9-9BC1-36F3672BB9D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497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A3C-3E7B-411B-BAE4-6C96EF70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D8D9-96D1-4979-A3FB-A684F9F4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720D4-1777-44FE-A602-199502D9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45FA2-DED6-4DE8-9155-D542B12F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A7DE-29B1-4F32-A272-059A20A3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F3D6-22BE-4E83-A70A-439B3B9B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63DA9-8DB2-45B8-9CC9-04ABA48FF7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55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E55B-37DF-41CF-A918-8ADDAE73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81CD-EB91-4BD6-A2DF-FC08BDCA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78A7-7A70-4A4A-9305-524299E0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34727-2325-4A4A-BFB4-71AA5AC4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6FC2-821C-4820-B66A-10003CF8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B56DD-1973-4E93-B529-AFA95784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15B32-7B5A-44EF-AB4C-4FBE16EC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D8DF2-5F58-4AC8-9246-136FFA74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9FF7A-2301-41C1-9324-9A9C6A96DA2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871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6830-4D1E-4A06-9404-63745B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18205-6AF1-4E9B-A66B-7475B517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8132-39F7-4EED-88D6-671FBA2E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E1C5A-5EB9-429E-9AA2-00FABB05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62D8-E8B2-425C-A937-691FC018084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9801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E068F-EE5D-4C4F-8662-8A0255E0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8E014-0762-4499-91B3-AD560DBA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8424-7099-456D-A958-95EB1E9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09391-C492-4388-A084-5ABE4B9EFF9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482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6DE3-8E39-4552-9B1B-99A54EC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98AD-00CC-409B-A16A-173C022C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0CAE7-A599-4E41-895F-18755C85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A1D3-1436-49BD-ADCA-06DC5169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FE907-DB8A-486C-8B03-6E3CC4C9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A4E96-B2A4-44B4-844C-C34BFF9E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6CA6E-6B40-43C6-BF09-1F61D56759D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68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E497-CCD8-46F1-8838-504054E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91257-C3C8-430C-B8B9-81F1959BA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B0D4-7E62-4ABD-81CE-24A34EDD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2118-EF03-459B-AAF3-02AB90E5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7B66-D82C-4927-8E5B-7BC760B7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64FC-AD18-4517-933C-84C92538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4EF65-3C4A-48E7-9B03-74FE133F989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578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C3839E-7977-4085-A28E-1EE198DCA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41C972-AC99-4E1C-AD3B-D51334F03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B1F676-7BAE-496E-B50A-11BE1ABE82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97977C-6C99-405C-BC28-DF2EEADAC0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FD0417-19D0-40B6-9DFD-8F20428EE5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4FF6C0-8E01-4E2E-B1E4-8AE14853C64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374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rcuitbasics.com/how-to-set-up-a-keypad-on-an-arduino/" TargetMode="External"/><Relationship Id="rId2" Type="http://schemas.openxmlformats.org/officeDocument/2006/relationships/hyperlink" Target="http://www.circuitbasics.com/setting-up-a-5v-relay-on-the-arduin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.arduino.cc/index.php?topic=379287.0&amp;fbclid=IwAR1N24vXClPY6LjaQVCC-0dlfy2Q5YJbaiw4mwtAQT6N23Y-ryHqoW1SVJI" TargetMode="External"/><Relationship Id="rId5" Type="http://schemas.openxmlformats.org/officeDocument/2006/relationships/hyperlink" Target="https://create.arduino.cc/projecthub/TheGadgetBoy/ds18b20-digital-temperature-sensor-and-arduino-9cc806" TargetMode="External"/><Relationship Id="rId4" Type="http://schemas.openxmlformats.org/officeDocument/2006/relationships/hyperlink" Target="https://www.instructables.com/id/How-to-Connect-I2C-Lcd-Display-to-Arduino-Un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0A241F13-F018-4ED7-AFBA-CFE973D837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3913" y="2120347"/>
            <a:ext cx="10204174" cy="1575939"/>
          </a:xfrm>
          <a:noFill/>
          <a:ln/>
        </p:spPr>
        <p:txBody>
          <a:bodyPr anchor="ctr"/>
          <a:lstStyle/>
          <a:p>
            <a:r>
              <a:rPr lang="en-AU" altLang="en-US" b="1" dirty="0">
                <a:solidFill>
                  <a:srgbClr val="4C2600"/>
                </a:solidFill>
              </a:rPr>
              <a:t>Arduino-controlled beer fermenter thermostat and heater</a:t>
            </a:r>
            <a:br>
              <a:rPr lang="en-AU" altLang="en-US" b="1" dirty="0">
                <a:solidFill>
                  <a:srgbClr val="4C2600"/>
                </a:solidFill>
              </a:rPr>
            </a:br>
            <a:br>
              <a:rPr lang="en-AU" altLang="en-US" b="1" dirty="0">
                <a:solidFill>
                  <a:srgbClr val="4C2600"/>
                </a:solidFill>
              </a:rPr>
            </a:br>
            <a:r>
              <a:rPr lang="en-AU" altLang="en-US" sz="4000" b="1" dirty="0">
                <a:solidFill>
                  <a:srgbClr val="4C2600"/>
                </a:solidFill>
              </a:rPr>
              <a:t>Jonathon Bisiach</a:t>
            </a:r>
            <a:endParaRPr lang="en-AU" altLang="en-US" b="1" dirty="0">
              <a:solidFill>
                <a:srgbClr val="4C2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700-D897-431E-B4B8-9F13E26B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5V relay and heater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188B9-3350-47C0-9C50-C04F5463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98" y="1143000"/>
            <a:ext cx="7902403" cy="4190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E38A3-B9E7-411D-B14B-63E39B70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4622" y="1241461"/>
            <a:ext cx="3219450" cy="2562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7A695-CBF7-47F2-BF85-0E63C18D1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35" y="85693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422F-C40D-4140-8722-871D4C6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5V relay and heater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402F-E772-4D66-8C77-D8D9E34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AU" dirty="0">
                <a:solidFill>
                  <a:srgbClr val="4C2600"/>
                </a:solidFill>
              </a:rPr>
              <a:t>SRD-05VDC-SL-C relay acts like a latch that controls current to a high-voltage device</a:t>
            </a:r>
          </a:p>
          <a:p>
            <a:r>
              <a:rPr lang="en-GB" dirty="0">
                <a:solidFill>
                  <a:srgbClr val="4C2600"/>
                </a:solidFill>
              </a:rPr>
              <a:t>The relay can be initially set to be either open (NO) or normally closed (NC) depending on whether the 5V signal turns the latch on or off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D0CB-C016-43AE-A626-7CD979E7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55034" y="3919330"/>
            <a:ext cx="3081931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B660-52B2-4AD5-AEBE-5AA11322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5V relay and heater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B905-BC54-4C42-8E32-CE1A77A9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Execution: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7425C-7EA1-46D1-A12D-20637603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34" y="2344351"/>
            <a:ext cx="3524044" cy="2674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E306-998E-4E65-ADF8-0DA7D5FE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34" y="1210944"/>
            <a:ext cx="2893902" cy="7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A13-3E84-4307-8E71-8C23D1C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keypad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15D1C-456B-4F90-8DC2-55D41DF3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47" y="1143000"/>
            <a:ext cx="3137905" cy="5001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2974C-B0B5-4832-9133-0CBB2EBFE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4" y="1643062"/>
            <a:ext cx="4762500" cy="3571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C6E07-86E1-4E99-8371-032A5DC9A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21" y="947736"/>
            <a:ext cx="4543878" cy="53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303F-4B41-4866-9645-D46F2398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6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keypad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3FB51-8947-4AAA-B89D-72DE9251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742142"/>
            <a:ext cx="2566988" cy="260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ED5F7-BE4E-4318-956B-1CE11C34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9" y="1742142"/>
            <a:ext cx="2566988" cy="2605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3EE6E-F7CB-461E-953E-11DC715AD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20" y="1742142"/>
            <a:ext cx="2566989" cy="2605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2D237-9BD2-4DFD-B417-17657F90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72" y="1742142"/>
            <a:ext cx="2566988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952A-19FA-4ADE-806F-323F7955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keypad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E903-7659-4218-A9AA-50E2047B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Libraries: 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  <a:br>
              <a:rPr lang="en-AU" dirty="0">
                <a:solidFill>
                  <a:srgbClr val="4C2600"/>
                </a:solidFill>
              </a:rPr>
            </a:b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A40A9-2CAB-492B-AEFC-7484D25C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35" y="1281803"/>
            <a:ext cx="2614594" cy="38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F737C-4B80-4564-A67D-1BA3404B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35" y="2363924"/>
            <a:ext cx="7696344" cy="3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E51-76B2-400C-9841-033F7262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keypad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159F-FE45-43D1-A56A-DDEE98D3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Execution: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21D82-80C8-4D7F-A933-82DD9E84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68" y="1291879"/>
            <a:ext cx="2802006" cy="328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6E706-55D8-4166-994D-066D0FD9A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1879"/>
            <a:ext cx="3386717" cy="32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575D4-2693-4F7B-BF4F-7A9A2DDC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68" y="1683985"/>
            <a:ext cx="4630806" cy="5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0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BEEA-49EA-4150-B1EC-1C11836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LCD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01CC6-016C-48A8-91D9-8A8ACD54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3" y="1143000"/>
            <a:ext cx="7338634" cy="533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AD191-104D-4D29-82A8-97ACC470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5595"/>
            <a:ext cx="5049079" cy="3786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90C1E-6F5A-4B8B-9423-B1A402F0C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3" y="1757362"/>
            <a:ext cx="4752575" cy="35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215E-180B-46E8-8C1A-DA5106AF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I2C</a:t>
            </a:r>
            <a:endParaRPr lang="en-AU" dirty="0">
              <a:solidFill>
                <a:srgbClr val="4C2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1997-CFD0-44B2-966D-6E84386B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GB" dirty="0">
                <a:solidFill>
                  <a:srgbClr val="4C2600"/>
                </a:solidFill>
              </a:rPr>
              <a:t>I2C (I-square-C) means inter-integrated communication protocol; usually used to communicate between one master and multiple slaves</a:t>
            </a:r>
          </a:p>
          <a:p>
            <a:r>
              <a:rPr lang="en-GB" dirty="0">
                <a:solidFill>
                  <a:srgbClr val="4C2600"/>
                </a:solidFill>
              </a:rPr>
              <a:t>Can be reduce the number of connections – reduces the number of connections using the LCD from 12 to 4</a:t>
            </a:r>
          </a:p>
          <a:p>
            <a:r>
              <a:rPr lang="en-GB" dirty="0">
                <a:solidFill>
                  <a:srgbClr val="4C2600"/>
                </a:solidFill>
              </a:rPr>
              <a:t>Also known as ‘2-line protocol’</a:t>
            </a:r>
          </a:p>
          <a:p>
            <a:r>
              <a:rPr lang="en-GB" dirty="0">
                <a:solidFill>
                  <a:srgbClr val="4C2600"/>
                </a:solidFill>
              </a:rPr>
              <a:t>Each I2C bus consists of two signals: SCL and SDA</a:t>
            </a:r>
          </a:p>
          <a:p>
            <a:r>
              <a:rPr lang="en-GB" dirty="0">
                <a:solidFill>
                  <a:srgbClr val="4C2600"/>
                </a:solidFill>
              </a:rPr>
              <a:t>SCL is the clock signal; SDA is the data signal </a:t>
            </a:r>
          </a:p>
        </p:txBody>
      </p:sp>
    </p:spTree>
    <p:extLst>
      <p:ext uri="{BB962C8B-B14F-4D97-AF65-F5344CB8AC3E}">
        <p14:creationId xmlns:p14="http://schemas.microsoft.com/office/powerpoint/2010/main" val="87425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B229-02B5-4299-94B9-4D4F61DB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LCD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0ED6-A1CE-4B9E-B7E4-10470531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Libraries: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  <a:br>
              <a:rPr lang="en-AU" dirty="0">
                <a:solidFill>
                  <a:srgbClr val="4C2600"/>
                </a:solidFill>
              </a:rPr>
            </a:b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Execution: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B6B2-E2D8-4D5E-978E-0885525D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87" y="1190694"/>
            <a:ext cx="3501890" cy="500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B1C04-3719-4C7B-8CB1-2994C02B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87" y="2476086"/>
            <a:ext cx="6542063" cy="310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B6DD8-E6BE-4127-9BFF-2EAC54B9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87" y="3405981"/>
            <a:ext cx="3794439" cy="23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A11E492-DF53-4B5B-9488-C97EA8188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816" y="0"/>
            <a:ext cx="8229600" cy="981075"/>
          </a:xfrm>
        </p:spPr>
        <p:txBody>
          <a:bodyPr/>
          <a:lstStyle/>
          <a:p>
            <a:r>
              <a:rPr lang="en-US" altLang="en-US" b="1" dirty="0">
                <a:solidFill>
                  <a:srgbClr val="4C2600"/>
                </a:solidFill>
              </a:rPr>
              <a:t>Homebrew basics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26A93F7-E025-433C-8550-4C2C4B10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850" y="981075"/>
            <a:ext cx="10853531" cy="4525962"/>
          </a:xfrm>
        </p:spPr>
        <p:txBody>
          <a:bodyPr/>
          <a:lstStyle/>
          <a:p>
            <a:r>
              <a:rPr lang="en-US" altLang="en-US" sz="2400" dirty="0">
                <a:solidFill>
                  <a:srgbClr val="4C2600"/>
                </a:solidFill>
              </a:rPr>
              <a:t>Typical ingredients:</a:t>
            </a:r>
          </a:p>
          <a:p>
            <a:pPr lvl="1"/>
            <a:r>
              <a:rPr lang="en-US" altLang="en-US" sz="2400" dirty="0">
                <a:solidFill>
                  <a:srgbClr val="4C2600"/>
                </a:solidFill>
              </a:rPr>
              <a:t>grain (typically malted barley)</a:t>
            </a:r>
          </a:p>
          <a:p>
            <a:pPr lvl="1"/>
            <a:r>
              <a:rPr lang="en-US" altLang="en-US" sz="2400" dirty="0">
                <a:solidFill>
                  <a:srgbClr val="4C2600"/>
                </a:solidFill>
              </a:rPr>
              <a:t>sugar</a:t>
            </a:r>
          </a:p>
          <a:p>
            <a:pPr lvl="1"/>
            <a:r>
              <a:rPr lang="en-US" altLang="en-US" sz="2400" dirty="0">
                <a:solidFill>
                  <a:srgbClr val="4C2600"/>
                </a:solidFill>
              </a:rPr>
              <a:t>hops</a:t>
            </a:r>
          </a:p>
          <a:p>
            <a:pPr lvl="1"/>
            <a:r>
              <a:rPr lang="en-US" altLang="en-US" sz="2400" dirty="0">
                <a:solidFill>
                  <a:srgbClr val="4C2600"/>
                </a:solidFill>
              </a:rPr>
              <a:t>water</a:t>
            </a:r>
          </a:p>
          <a:p>
            <a:pPr lvl="1"/>
            <a:r>
              <a:rPr lang="en-US" altLang="en-US" sz="2400" dirty="0">
                <a:solidFill>
                  <a:srgbClr val="4C2600"/>
                </a:solidFill>
              </a:rPr>
              <a:t>yeast</a:t>
            </a:r>
          </a:p>
          <a:p>
            <a:r>
              <a:rPr lang="en-US" altLang="en-US" sz="2400" dirty="0">
                <a:solidFill>
                  <a:srgbClr val="4C2600"/>
                </a:solidFill>
              </a:rPr>
              <a:t>Volume typically 19 - 23L</a:t>
            </a:r>
          </a:p>
          <a:p>
            <a:r>
              <a:rPr lang="en-US" altLang="en-US" sz="2400" dirty="0">
                <a:solidFill>
                  <a:srgbClr val="4C2600"/>
                </a:solidFill>
              </a:rPr>
              <a:t>Ferments for 7 to 9 days before bottling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F528-AB89-46EC-9538-870E7576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7A320-3148-4CA3-BE45-175966FD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1" y="1143000"/>
            <a:ext cx="9554817" cy="46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18C7-0734-4F67-8273-4BB1FA6C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Air temperature (TMP36) thermometer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FBD4-7FA4-458A-92DC-1AEFE6DF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Execution: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82D81-57DE-471F-8500-989A94803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4" y="3405981"/>
            <a:ext cx="8708588" cy="216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03D55-6325-4B59-8655-D3AD73F7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4" y="1189036"/>
            <a:ext cx="6855722" cy="17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0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EA4-E665-47A9-8D7C-784A50BD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Switch-triggered interrupt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3705-46A3-4D0C-837C-341C978A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  <a:br>
              <a:rPr lang="en-AU" dirty="0">
                <a:solidFill>
                  <a:srgbClr val="4C2600"/>
                </a:solidFill>
              </a:rPr>
            </a:br>
            <a:r>
              <a:rPr lang="en-AU" dirty="0">
                <a:solidFill>
                  <a:srgbClr val="4C2600"/>
                </a:solidFill>
              </a:rPr>
              <a:t>Execution: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2BF8D-4756-4AC7-8EA0-D1DFE79F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8" y="1281803"/>
            <a:ext cx="7341624" cy="38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66B71-4D82-4F74-AB58-103822F4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58" y="1808578"/>
            <a:ext cx="2539264" cy="4857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D8BF8-915B-4496-A442-F7CBF9602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76" y="1808578"/>
            <a:ext cx="2475451" cy="90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7A1FA2-B706-436F-854A-903D4644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99" y="833851"/>
            <a:ext cx="9368201" cy="51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531-2888-4808-B150-1F1AD9C2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EE81-9390-4B02-A112-7543091E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AU" dirty="0">
                <a:solidFill>
                  <a:srgbClr val="4C2600"/>
                </a:solidFill>
                <a:hlinkClick r:id="rId2"/>
              </a:rPr>
              <a:t>How to set up a 5V relay on the Arduino</a:t>
            </a:r>
            <a:endParaRPr lang="en-AU" dirty="0">
              <a:solidFill>
                <a:srgbClr val="4C2600"/>
              </a:solidFill>
            </a:endParaRPr>
          </a:p>
          <a:p>
            <a:r>
              <a:rPr lang="en-AU" dirty="0">
                <a:solidFill>
                  <a:srgbClr val="4C2600"/>
                </a:solidFill>
                <a:hlinkClick r:id="rId3"/>
              </a:rPr>
              <a:t>How to set up a keypad on an Arduino</a:t>
            </a:r>
            <a:endParaRPr lang="en-AU" dirty="0">
              <a:solidFill>
                <a:srgbClr val="4C2600"/>
              </a:solidFill>
            </a:endParaRPr>
          </a:p>
          <a:p>
            <a:r>
              <a:rPr lang="en-GB" dirty="0">
                <a:solidFill>
                  <a:srgbClr val="4C2600"/>
                </a:solidFill>
                <a:hlinkClick r:id="rId4"/>
              </a:rPr>
              <a:t>How to Connect I2C LCD to Arduino Uno</a:t>
            </a:r>
            <a:endParaRPr lang="en-GB" dirty="0">
              <a:solidFill>
                <a:srgbClr val="4C2600"/>
              </a:solidFill>
            </a:endParaRPr>
          </a:p>
          <a:p>
            <a:r>
              <a:rPr lang="en-GB" dirty="0">
                <a:solidFill>
                  <a:srgbClr val="4C2600"/>
                </a:solidFill>
                <a:hlinkClick r:id="rId5"/>
              </a:rPr>
              <a:t>DS18B20 (digital temperature sensor) and Arduino</a:t>
            </a:r>
            <a:endParaRPr lang="en-GB" dirty="0">
              <a:solidFill>
                <a:srgbClr val="4C2600"/>
              </a:solidFill>
            </a:endParaRPr>
          </a:p>
          <a:p>
            <a:r>
              <a:rPr lang="en-GB" dirty="0">
                <a:solidFill>
                  <a:srgbClr val="4C2600"/>
                </a:solidFill>
                <a:hlinkClick r:id="rId6"/>
              </a:rPr>
              <a:t>Getting more precision out of TMP36 temperature sensor on Arduino Uno</a:t>
            </a:r>
            <a:endParaRPr lang="en-GB" dirty="0">
              <a:solidFill>
                <a:srgbClr val="4C2600"/>
              </a:solidFill>
            </a:endParaRPr>
          </a:p>
          <a:p>
            <a:endParaRPr lang="en-AU" dirty="0">
              <a:solidFill>
                <a:srgbClr val="4C26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3A55-50BD-4044-8A2D-6989202C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Temperature is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E0FB-7373-43CE-9BDF-4E46DC3A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AU" dirty="0">
                <a:solidFill>
                  <a:srgbClr val="4C2600"/>
                </a:solidFill>
              </a:rPr>
              <a:t>Too cold and yeast remains dormant – no fermentation</a:t>
            </a:r>
          </a:p>
          <a:p>
            <a:r>
              <a:rPr lang="en-AU" dirty="0">
                <a:solidFill>
                  <a:srgbClr val="4C2600"/>
                </a:solidFill>
              </a:rPr>
              <a:t>Too warm and yeast becomes over-active – brew develops undesirable ‘green apple tang’</a:t>
            </a:r>
          </a:p>
        </p:txBody>
      </p:sp>
    </p:spTree>
    <p:extLst>
      <p:ext uri="{BB962C8B-B14F-4D97-AF65-F5344CB8AC3E}">
        <p14:creationId xmlns:p14="http://schemas.microsoft.com/office/powerpoint/2010/main" val="33470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9B6B-49EA-4077-B8CE-F95B6F1A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Not all beers are created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772F-E355-4428-8809-E920918C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AU" dirty="0">
                <a:solidFill>
                  <a:srgbClr val="4C2600"/>
                </a:solidFill>
              </a:rPr>
              <a:t>English ale yeast – 15-35C</a:t>
            </a:r>
          </a:p>
          <a:p>
            <a:r>
              <a:rPr lang="en-AU" dirty="0">
                <a:solidFill>
                  <a:srgbClr val="4C2600"/>
                </a:solidFill>
              </a:rPr>
              <a:t>American ale yeast – 18-28C</a:t>
            </a:r>
          </a:p>
          <a:p>
            <a:r>
              <a:rPr lang="en-AU" dirty="0">
                <a:solidFill>
                  <a:srgbClr val="4C2600"/>
                </a:solidFill>
              </a:rPr>
              <a:t>Lager yeast – 12-15C</a:t>
            </a:r>
          </a:p>
          <a:p>
            <a:r>
              <a:rPr lang="en-AU" dirty="0">
                <a:solidFill>
                  <a:srgbClr val="4C2600"/>
                </a:solidFill>
              </a:rPr>
              <a:t>Weiss yeast – 18-24C</a:t>
            </a:r>
          </a:p>
          <a:p>
            <a:r>
              <a:rPr lang="en-AU" dirty="0">
                <a:solidFill>
                  <a:srgbClr val="4C2600"/>
                </a:solidFill>
              </a:rPr>
              <a:t>Belgian </a:t>
            </a:r>
            <a:r>
              <a:rPr lang="en-AU" dirty="0" err="1">
                <a:solidFill>
                  <a:srgbClr val="4C2600"/>
                </a:solidFill>
              </a:rPr>
              <a:t>trappist</a:t>
            </a:r>
            <a:r>
              <a:rPr lang="en-AU" dirty="0">
                <a:solidFill>
                  <a:srgbClr val="4C2600"/>
                </a:solidFill>
              </a:rPr>
              <a:t> yeast – 15-20C</a:t>
            </a:r>
          </a:p>
        </p:txBody>
      </p:sp>
    </p:spTree>
    <p:extLst>
      <p:ext uri="{BB962C8B-B14F-4D97-AF65-F5344CB8AC3E}">
        <p14:creationId xmlns:p14="http://schemas.microsoft.com/office/powerpoint/2010/main" val="31143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EB43-986F-4539-848A-F012DE2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An elegant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A1FA2-B706-436F-854A-903D4644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6" y="1143000"/>
            <a:ext cx="8166248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65F0-23FB-4C77-A1AC-469554A7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368E-D4D2-4C1B-A46C-A8BC9824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AU" dirty="0">
                <a:solidFill>
                  <a:srgbClr val="4C2600"/>
                </a:solidFill>
              </a:rPr>
              <a:t>Thermostatically-controlled heater</a:t>
            </a:r>
          </a:p>
          <a:p>
            <a:r>
              <a:rPr lang="en-AU" dirty="0">
                <a:solidFill>
                  <a:srgbClr val="4C2600"/>
                </a:solidFill>
              </a:rPr>
              <a:t>LCD interface</a:t>
            </a:r>
          </a:p>
          <a:p>
            <a:r>
              <a:rPr lang="en-AU" dirty="0">
                <a:solidFill>
                  <a:srgbClr val="4C2600"/>
                </a:solidFill>
              </a:rPr>
              <a:t>User able to input temperature range using numeric keypad</a:t>
            </a:r>
          </a:p>
          <a:p>
            <a:r>
              <a:rPr lang="en-AU" dirty="0">
                <a:solidFill>
                  <a:srgbClr val="4C2600"/>
                </a:solidFill>
              </a:rPr>
              <a:t>LED signals when heater is active</a:t>
            </a:r>
          </a:p>
          <a:p>
            <a:r>
              <a:rPr lang="en-AU" dirty="0">
                <a:solidFill>
                  <a:srgbClr val="4C2600"/>
                </a:solidFill>
              </a:rPr>
              <a:t>Button-push interrupt displays current temperatures and selected temperature range</a:t>
            </a:r>
          </a:p>
        </p:txBody>
      </p:sp>
    </p:spTree>
    <p:extLst>
      <p:ext uri="{BB962C8B-B14F-4D97-AF65-F5344CB8AC3E}">
        <p14:creationId xmlns:p14="http://schemas.microsoft.com/office/powerpoint/2010/main" val="9645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439B-1B70-45B6-A267-38EBB83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D1549-53C9-4597-8AA1-4789D290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84" y="1191039"/>
            <a:ext cx="5787831" cy="4475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A904F-E6FD-4BAB-8321-BECC5FE3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15" y="1143000"/>
            <a:ext cx="1986170" cy="19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B6A-4DD4-4AAD-8F8C-A5D2CD87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thermostat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615E-F95C-4F0B-BB98-3988F51B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GB" dirty="0">
                <a:solidFill>
                  <a:srgbClr val="4C2600"/>
                </a:solidFill>
              </a:rPr>
              <a:t>The DS18B20 communicates over a one-wire bus that requires only one data line (and ground) for communication with a central microprocessor. </a:t>
            </a:r>
          </a:p>
          <a:p>
            <a:r>
              <a:rPr lang="en-GB" dirty="0">
                <a:solidFill>
                  <a:srgbClr val="4C2600"/>
                </a:solidFill>
              </a:rPr>
              <a:t>Operating temperature range of -55°C to +125°C and is accurate to ±0.5°C over the range of -10°C to +85°C</a:t>
            </a:r>
            <a:endParaRPr lang="en-AU" dirty="0">
              <a:solidFill>
                <a:srgbClr val="4C2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EA6C5-F4E9-4ED6-9D3A-6C7739C4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76" y="3949148"/>
            <a:ext cx="2555047" cy="25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E1B2-1870-4BDA-B93F-5146A70E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18"/>
            <a:ext cx="10972800" cy="1143000"/>
          </a:xfrm>
        </p:spPr>
        <p:txBody>
          <a:bodyPr/>
          <a:lstStyle/>
          <a:p>
            <a:r>
              <a:rPr lang="en-AU" b="1" dirty="0">
                <a:solidFill>
                  <a:srgbClr val="4C2600"/>
                </a:solidFill>
              </a:rPr>
              <a:t>The thermostat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678C-C19F-465D-8944-36D0DF27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Libraries: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Setup:</a:t>
            </a:r>
            <a:br>
              <a:rPr lang="en-AU" dirty="0">
                <a:solidFill>
                  <a:srgbClr val="4C2600"/>
                </a:solidFill>
              </a:rPr>
            </a:b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4C2600"/>
                </a:solidFill>
              </a:rPr>
              <a:t>Execution: </a:t>
            </a:r>
          </a:p>
          <a:p>
            <a:pPr marL="0" indent="0">
              <a:buNone/>
            </a:pPr>
            <a:endParaRPr lang="en-AU" dirty="0">
              <a:solidFill>
                <a:srgbClr val="4C2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45F3E-74B6-4D30-A06E-CA0582F4C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1245275"/>
            <a:ext cx="3697356" cy="54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6567A-54F4-4693-BC92-09BA2C147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174827"/>
            <a:ext cx="3840375" cy="991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BF794-68A5-422D-8098-277EEE46C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3274235"/>
            <a:ext cx="2459881" cy="233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E44BC-51C4-4189-B17A-A3B25C156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4059040"/>
            <a:ext cx="6214197" cy="12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85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404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Diseño predeterminado</vt:lpstr>
      <vt:lpstr>Arduino-controlled beer fermenter thermostat and heater  Jonathon Bisiach</vt:lpstr>
      <vt:lpstr>Homebrew basics</vt:lpstr>
      <vt:lpstr>Temperature is critical</vt:lpstr>
      <vt:lpstr>Not all beers are created equal</vt:lpstr>
      <vt:lpstr>An elegant solution</vt:lpstr>
      <vt:lpstr>Features</vt:lpstr>
      <vt:lpstr>The thermostat</vt:lpstr>
      <vt:lpstr>The thermostat</vt:lpstr>
      <vt:lpstr>The thermostat</vt:lpstr>
      <vt:lpstr>5V relay and heater</vt:lpstr>
      <vt:lpstr>5V relay and heater</vt:lpstr>
      <vt:lpstr>5V relay and heater</vt:lpstr>
      <vt:lpstr>The keypad</vt:lpstr>
      <vt:lpstr>The keypad</vt:lpstr>
      <vt:lpstr>The keypad</vt:lpstr>
      <vt:lpstr>The keypad</vt:lpstr>
      <vt:lpstr>The LCD</vt:lpstr>
      <vt:lpstr>I2C</vt:lpstr>
      <vt:lpstr>The LCD</vt:lpstr>
      <vt:lpstr>The board</vt:lpstr>
      <vt:lpstr>Air temperature (TMP36) thermometer</vt:lpstr>
      <vt:lpstr>Switch-triggered interrupt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Arduino-controlled beer fermenter thermostat and heater</dc:title>
  <dc:creator>Jonathon Bisiach</dc:creator>
  <cp:lastModifiedBy>Jonathon Bisiach</cp:lastModifiedBy>
  <cp:revision>53</cp:revision>
  <dcterms:created xsi:type="dcterms:W3CDTF">2018-12-14T10:36:23Z</dcterms:created>
  <dcterms:modified xsi:type="dcterms:W3CDTF">2019-01-07T09:29:21Z</dcterms:modified>
</cp:coreProperties>
</file>