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comments/modernComment_11B_B71482F9.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1" r:id="rId1"/>
  </p:sldMasterIdLst>
  <p:notesMasterIdLst>
    <p:notesMasterId r:id="rId19"/>
  </p:notesMasterIdLst>
  <p:sldIdLst>
    <p:sldId id="276" r:id="rId2"/>
    <p:sldId id="277" r:id="rId3"/>
    <p:sldId id="282" r:id="rId4"/>
    <p:sldId id="278" r:id="rId5"/>
    <p:sldId id="279" r:id="rId6"/>
    <p:sldId id="280" r:id="rId7"/>
    <p:sldId id="281" r:id="rId8"/>
    <p:sldId id="285" r:id="rId9"/>
    <p:sldId id="286" r:id="rId10"/>
    <p:sldId id="283" r:id="rId11"/>
    <p:sldId id="287" r:id="rId12"/>
    <p:sldId id="288" r:id="rId13"/>
    <p:sldId id="289" r:id="rId14"/>
    <p:sldId id="290" r:id="rId15"/>
    <p:sldId id="293" r:id="rId16"/>
    <p:sldId id="291" r:id="rId17"/>
    <p:sldId id="29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791051-D5A8-A7D0-049D-F8CFFE868848}" name="Bittu Jaiswal" initials="BJ" userId="e8c9461e71dc24f8"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8/10/relationships/authors" Targe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omments/modernComment_11B_B71482F9.xml><?xml version="1.0" encoding="utf-8"?>
<p188:cmLst xmlns:a="http://schemas.openxmlformats.org/drawingml/2006/main" xmlns:r="http://schemas.openxmlformats.org/officeDocument/2006/relationships" xmlns:p188="http://schemas.microsoft.com/office/powerpoint/2018/8/main">
  <p188:cm id="{F11E581A-00FD-4778-8E1D-9330C708C356}" authorId="{15791051-D5A8-A7D0-049D-F8CFFE868848}" created="2024-12-26T11:21:17.608">
    <ac:deMkLst xmlns:ac="http://schemas.microsoft.com/office/drawing/2013/main/command">
      <pc:docMk xmlns:pc="http://schemas.microsoft.com/office/powerpoint/2013/main/command"/>
      <pc:sldMk xmlns:pc="http://schemas.microsoft.com/office/powerpoint/2013/main/command" cId="3071574777" sldId="283"/>
      <ac:picMk id="2052" creationId="{9C4F0536-9A4C-F910-777E-3AA211B7B1AD}"/>
    </ac:deMkLst>
    <p188:txBody>
      <a:bodyPr/>
      <a:lstStyle/>
      <a:p>
        <a:r>
          <a:rPr lang="en-IN"/>
          <a:t>fefqwfqwf</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4130E0-22A5-4394-9DE0-2241A31ABC70}" type="datetimeFigureOut">
              <a:rPr lang="en-IN" smtClean="0"/>
              <a:t>26-12-2024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58C53-3D66-4D15-B095-0EF82A4277F4}" type="slidenum">
              <a:rPr lang="en-IN" smtClean="0"/>
              <a:t>‹#›</a:t>
            </a:fld>
            <a:endParaRPr lang="en-IN"/>
          </a:p>
        </p:txBody>
      </p:sp>
    </p:spTree>
    <p:extLst>
      <p:ext uri="{BB962C8B-B14F-4D97-AF65-F5344CB8AC3E}">
        <p14:creationId xmlns:p14="http://schemas.microsoft.com/office/powerpoint/2010/main" val="154653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2F61-E924-117B-C246-422D68AB74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C85CE48-5CF1-B791-2869-CA741F8CAC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104D97-0885-91BA-BF08-4EABCCDCA17C}"/>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5" name="Footer Placeholder 4">
            <a:extLst>
              <a:ext uri="{FF2B5EF4-FFF2-40B4-BE49-F238E27FC236}">
                <a16:creationId xmlns:a16="http://schemas.microsoft.com/office/drawing/2014/main" id="{7B656CF5-449B-E472-CAA1-45FBE3A346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E87744-2894-2557-DDB3-E3216A3406E0}"/>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162621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C18CD-8E8B-3C34-721D-642D1A017BA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786FB6-E0DF-365D-FF2D-1848A42CC0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C85955-A517-53FC-B5CD-453BA0968D3E}"/>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5" name="Footer Placeholder 4">
            <a:extLst>
              <a:ext uri="{FF2B5EF4-FFF2-40B4-BE49-F238E27FC236}">
                <a16:creationId xmlns:a16="http://schemas.microsoft.com/office/drawing/2014/main" id="{DE4489CA-9210-C0BA-A958-AB61DE4436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4630E7-448E-52F7-9772-3D52EBEEF6C7}"/>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4169919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F0DAB2-BED7-631F-AE3D-B763422D38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3574C99-F51E-0646-5612-706B7E4C8C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B9DF26-4E47-6B95-C92B-3B8D35E0CA09}"/>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5" name="Footer Placeholder 4">
            <a:extLst>
              <a:ext uri="{FF2B5EF4-FFF2-40B4-BE49-F238E27FC236}">
                <a16:creationId xmlns:a16="http://schemas.microsoft.com/office/drawing/2014/main" id="{0BA073FF-0D4D-6A05-49DF-50E49F8641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5212DA-DE70-A060-9762-02D69CF1A461}"/>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27176957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cxnSp>
        <p:nvCxnSpPr>
          <p:cNvPr id="7" name="Google Shape;98;p1">
            <a:extLst>
              <a:ext uri="{FF2B5EF4-FFF2-40B4-BE49-F238E27FC236}">
                <a16:creationId xmlns:a16="http://schemas.microsoft.com/office/drawing/2014/main" id="{604455EF-7C37-F9C0-5BD1-4BC271414096}"/>
              </a:ext>
            </a:extLst>
          </p:cNvPr>
          <p:cNvCxnSpPr/>
          <p:nvPr userDrawn="1"/>
        </p:nvCxnSpPr>
        <p:spPr>
          <a:xfrm>
            <a:off x="1" y="1123664"/>
            <a:ext cx="12191999" cy="0"/>
          </a:xfrm>
          <a:prstGeom prst="straightConnector1">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8" name="Google Shape;94;p1">
            <a:extLst>
              <a:ext uri="{FF2B5EF4-FFF2-40B4-BE49-F238E27FC236}">
                <a16:creationId xmlns:a16="http://schemas.microsoft.com/office/drawing/2014/main" id="{2D58ECD5-755F-548A-B69C-1981A2B8E9FF}"/>
              </a:ext>
            </a:extLst>
          </p:cNvPr>
          <p:cNvCxnSpPr/>
          <p:nvPr userDrawn="1"/>
        </p:nvCxnSpPr>
        <p:spPr>
          <a:xfrm>
            <a:off x="0" y="6404856"/>
            <a:ext cx="12192000" cy="0"/>
          </a:xfrm>
          <a:prstGeom prst="straightConnector1">
            <a:avLst/>
          </a:prstGeom>
          <a:noFill/>
          <a:ln w="38100" cap="flat" cmpd="sng">
            <a:solidFill>
              <a:srgbClr val="F79646"/>
            </a:solidFill>
            <a:prstDash val="solid"/>
            <a:round/>
            <a:headEnd type="none" w="sm" len="sm"/>
            <a:tailEnd type="none" w="sm" len="sm"/>
          </a:ln>
          <a:effectLst>
            <a:outerShdw blurRad="40000" dist="23000" dir="5400000" rotWithShape="0">
              <a:srgbClr val="000000">
                <a:alpha val="34901"/>
              </a:srgbClr>
            </a:outerShdw>
          </a:effectLst>
        </p:spPr>
      </p:cxnSp>
      <p:pic>
        <p:nvPicPr>
          <p:cNvPr id="9" name="Picture 8">
            <a:extLst>
              <a:ext uri="{FF2B5EF4-FFF2-40B4-BE49-F238E27FC236}">
                <a16:creationId xmlns:a16="http://schemas.microsoft.com/office/drawing/2014/main" id="{DE96518F-AE36-A61F-0630-B037D913C38E}"/>
              </a:ext>
            </a:extLst>
          </p:cNvPr>
          <p:cNvPicPr/>
          <p:nvPr userDrawn="1"/>
        </p:nvPicPr>
        <p:blipFill rotWithShape="1">
          <a:blip r:embed="rId2">
            <a:extLst>
              <a:ext uri="{28A0092B-C50C-407E-A947-70E740481C1C}">
                <a14:useLocalDpi xmlns:a14="http://schemas.microsoft.com/office/drawing/2010/main" val="0"/>
              </a:ext>
            </a:extLst>
          </a:blip>
          <a:srcRect l="5264" t="10555" r="5466" b="17208"/>
          <a:stretch/>
        </p:blipFill>
        <p:spPr bwMode="auto">
          <a:xfrm>
            <a:off x="9977701" y="-550"/>
            <a:ext cx="2197916" cy="719997"/>
          </a:xfrm>
          <a:prstGeom prst="rect">
            <a:avLst/>
          </a:prstGeom>
          <a:noFill/>
          <a:ln>
            <a:noFill/>
          </a:ln>
        </p:spPr>
      </p:pic>
      <p:sp>
        <p:nvSpPr>
          <p:cNvPr id="10" name="Title 18">
            <a:extLst>
              <a:ext uri="{FF2B5EF4-FFF2-40B4-BE49-F238E27FC236}">
                <a16:creationId xmlns:a16="http://schemas.microsoft.com/office/drawing/2014/main" id="{A0B6498E-3456-5DE3-6F83-08EDCBEE64E6}"/>
              </a:ext>
            </a:extLst>
          </p:cNvPr>
          <p:cNvSpPr>
            <a:spLocks noGrp="1"/>
          </p:cNvSpPr>
          <p:nvPr>
            <p:ph type="title"/>
          </p:nvPr>
        </p:nvSpPr>
        <p:spPr>
          <a:xfrm>
            <a:off x="174259" y="78044"/>
            <a:ext cx="7531466" cy="957182"/>
          </a:xfrm>
          <a:prstGeom prst="rect">
            <a:avLst/>
          </a:prstGeom>
        </p:spPr>
        <p:txBody>
          <a:bodyPr/>
          <a:lstStyle>
            <a:lvl1pPr>
              <a:defRPr b="1">
                <a:solidFill>
                  <a:schemeClr val="accent1">
                    <a:lumMod val="50000"/>
                  </a:schemeClr>
                </a:solidFill>
              </a:defRPr>
            </a:lvl1pPr>
          </a:lstStyle>
          <a:p>
            <a:r>
              <a:rPr lang="en-US"/>
              <a:t>Click to edit Master title style</a:t>
            </a:r>
            <a:endParaRPr lang="en-IN"/>
          </a:p>
        </p:txBody>
      </p:sp>
      <p:sp>
        <p:nvSpPr>
          <p:cNvPr id="11" name="Date Placeholder 19">
            <a:extLst>
              <a:ext uri="{FF2B5EF4-FFF2-40B4-BE49-F238E27FC236}">
                <a16:creationId xmlns:a16="http://schemas.microsoft.com/office/drawing/2014/main" id="{DAA7EA56-F290-5A22-C8C4-785E14CE77BC}"/>
              </a:ext>
            </a:extLst>
          </p:cNvPr>
          <p:cNvSpPr>
            <a:spLocks noGrp="1"/>
          </p:cNvSpPr>
          <p:nvPr>
            <p:ph type="dt" sz="half" idx="10"/>
          </p:nvPr>
        </p:nvSpPr>
        <p:spPr>
          <a:xfrm>
            <a:off x="124191" y="6464474"/>
            <a:ext cx="1371234" cy="365125"/>
          </a:xfrm>
          <a:prstGeom prst="rect">
            <a:avLst/>
          </a:prstGeom>
        </p:spPr>
        <p:txBody>
          <a:bodyPr/>
          <a:lstStyle>
            <a:lvl1pPr>
              <a:defRPr b="1">
                <a:solidFill>
                  <a:schemeClr val="tx1"/>
                </a:solidFill>
                <a:latin typeface="Times New Roman" panose="02020603050405020304" pitchFamily="18" charset="0"/>
                <a:cs typeface="Times New Roman" panose="02020603050405020304" pitchFamily="18" charset="0"/>
              </a:defRPr>
            </a:lvl1pPr>
          </a:lstStyle>
          <a:p>
            <a:fld id="{D6200B45-1875-4A24-B78A-00EFDA729FDA}" type="datetime1">
              <a:rPr lang="en-IN" smtClean="0"/>
              <a:t>26-12-2024</a:t>
            </a:fld>
            <a:endParaRPr lang="en-IN"/>
          </a:p>
        </p:txBody>
      </p:sp>
      <p:sp>
        <p:nvSpPr>
          <p:cNvPr id="12" name="Slide Number Placeholder 21">
            <a:extLst>
              <a:ext uri="{FF2B5EF4-FFF2-40B4-BE49-F238E27FC236}">
                <a16:creationId xmlns:a16="http://schemas.microsoft.com/office/drawing/2014/main" id="{CD2F06FE-580D-8231-CAF1-A9C09BABF177}"/>
              </a:ext>
            </a:extLst>
          </p:cNvPr>
          <p:cNvSpPr>
            <a:spLocks noGrp="1"/>
          </p:cNvSpPr>
          <p:nvPr>
            <p:ph type="sldNum" sz="quarter" idx="12"/>
          </p:nvPr>
        </p:nvSpPr>
        <p:spPr>
          <a:xfrm>
            <a:off x="11249025" y="6464475"/>
            <a:ext cx="818784" cy="365126"/>
          </a:xfrm>
          <a:prstGeom prst="rect">
            <a:avLst/>
          </a:prstGeom>
        </p:spPr>
        <p:txBody>
          <a:bodyPr/>
          <a:lstStyle>
            <a:lvl1pPr>
              <a:defRPr b="1">
                <a:solidFill>
                  <a:schemeClr val="tx1"/>
                </a:solidFill>
                <a:latin typeface="Times New Roman" panose="02020603050405020304" pitchFamily="18" charset="0"/>
                <a:cs typeface="Times New Roman" panose="02020603050405020304" pitchFamily="18" charset="0"/>
              </a:defRPr>
            </a:lvl1pPr>
          </a:lstStyle>
          <a:p>
            <a:fld id="{20D38001-8052-47EA-BB8D-060CAF668FD6}" type="slidenum">
              <a:rPr lang="en-IN" smtClean="0"/>
              <a:pPr/>
              <a:t>‹#›</a:t>
            </a:fld>
            <a:endParaRPr lang="en-IN"/>
          </a:p>
        </p:txBody>
      </p:sp>
      <p:sp>
        <p:nvSpPr>
          <p:cNvPr id="13" name="Text Placeholder 23">
            <a:extLst>
              <a:ext uri="{FF2B5EF4-FFF2-40B4-BE49-F238E27FC236}">
                <a16:creationId xmlns:a16="http://schemas.microsoft.com/office/drawing/2014/main" id="{CDFE3316-B726-82A1-DB43-A711606E7808}"/>
              </a:ext>
            </a:extLst>
          </p:cNvPr>
          <p:cNvSpPr>
            <a:spLocks noGrp="1"/>
          </p:cNvSpPr>
          <p:nvPr>
            <p:ph type="body" sz="quarter" idx="13"/>
          </p:nvPr>
        </p:nvSpPr>
        <p:spPr>
          <a:xfrm>
            <a:off x="174625" y="1371600"/>
            <a:ext cx="11741150" cy="47910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5" name="Footer Placeholder 4">
            <a:extLst>
              <a:ext uri="{FF2B5EF4-FFF2-40B4-BE49-F238E27FC236}">
                <a16:creationId xmlns:a16="http://schemas.microsoft.com/office/drawing/2014/main" id="{8E549140-9DD1-BE20-3AA6-133A3C2E0CE4}"/>
              </a:ext>
            </a:extLst>
          </p:cNvPr>
          <p:cNvSpPr>
            <a:spLocks noGrp="1"/>
          </p:cNvSpPr>
          <p:nvPr>
            <p:ph type="ftr" sz="quarter" idx="11"/>
          </p:nvPr>
        </p:nvSpPr>
        <p:spPr>
          <a:xfrm>
            <a:off x="4038600" y="6465407"/>
            <a:ext cx="4114800" cy="365125"/>
          </a:xfrm>
          <a:prstGeom prst="rect">
            <a:avLst/>
          </a:prstGeom>
        </p:spPr>
        <p:txBody>
          <a:bodyPr/>
          <a:lstStyle>
            <a:lvl1pPr>
              <a:defRPr b="1">
                <a:solidFill>
                  <a:srgbClr val="FF0000"/>
                </a:solidFill>
                <a:latin typeface="Times New Roman" panose="02020603050405020304" pitchFamily="18" charset="0"/>
                <a:cs typeface="Times New Roman" panose="02020603050405020304" pitchFamily="18" charset="0"/>
              </a:defRPr>
            </a:lvl1pPr>
          </a:lstStyle>
          <a:p>
            <a:r>
              <a:rPr lang="en-US"/>
              <a:t>Department of Civil Engineering</a:t>
            </a:r>
          </a:p>
        </p:txBody>
      </p:sp>
    </p:spTree>
    <p:extLst>
      <p:ext uri="{BB962C8B-B14F-4D97-AF65-F5344CB8AC3E}">
        <p14:creationId xmlns:p14="http://schemas.microsoft.com/office/powerpoint/2010/main" val="30461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9A148-4B8C-F535-29BF-4610A78D6F5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606B48-8BAF-9EFF-F966-FCB97A13A1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C064B-AF8B-F02C-F47A-D0D2E0B08A0F}"/>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5" name="Footer Placeholder 4">
            <a:extLst>
              <a:ext uri="{FF2B5EF4-FFF2-40B4-BE49-F238E27FC236}">
                <a16:creationId xmlns:a16="http://schemas.microsoft.com/office/drawing/2014/main" id="{4F17D8C1-9675-CDC7-2FBE-F2C2E1F4D9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C4D7043-4CEF-1CD8-12B7-6A978E50743D}"/>
              </a:ext>
            </a:extLst>
          </p:cNvPr>
          <p:cNvSpPr>
            <a:spLocks noGrp="1"/>
          </p:cNvSpPr>
          <p:nvPr>
            <p:ph type="sldNum" sz="quarter" idx="12"/>
          </p:nvPr>
        </p:nvSpPr>
        <p:spPr/>
        <p:txBody>
          <a:bodyPr/>
          <a:lstStyle/>
          <a:p>
            <a:fld id="{34441810-8003-4D42-A80B-26FB71AE814D}" type="slidenum">
              <a:rPr lang="en-US" smtClean="0"/>
              <a:t>‹#›</a:t>
            </a:fld>
            <a:endParaRPr lang="en-US"/>
          </a:p>
        </p:txBody>
      </p:sp>
      <p:cxnSp>
        <p:nvCxnSpPr>
          <p:cNvPr id="7" name="Google Shape;98;p1">
            <a:extLst>
              <a:ext uri="{FF2B5EF4-FFF2-40B4-BE49-F238E27FC236}">
                <a16:creationId xmlns:a16="http://schemas.microsoft.com/office/drawing/2014/main" id="{E797BD32-ECED-2A52-0651-E08F05BEA335}"/>
              </a:ext>
            </a:extLst>
          </p:cNvPr>
          <p:cNvCxnSpPr/>
          <p:nvPr userDrawn="1"/>
        </p:nvCxnSpPr>
        <p:spPr>
          <a:xfrm>
            <a:off x="1" y="1123664"/>
            <a:ext cx="12191999" cy="0"/>
          </a:xfrm>
          <a:prstGeom prst="straightConnector1">
            <a:avLst/>
          </a:prstGeom>
          <a:noFill/>
          <a:ln w="25400" cap="flat" cmpd="sng">
            <a:solidFill>
              <a:schemeClr val="accent5"/>
            </a:solidFill>
            <a:prstDash val="solid"/>
            <a:round/>
            <a:headEnd type="none" w="sm" len="sm"/>
            <a:tailEnd type="none" w="sm" len="sm"/>
          </a:ln>
          <a:effectLst>
            <a:outerShdw blurRad="40000" dist="20000" dir="5400000" rotWithShape="0">
              <a:srgbClr val="000000">
                <a:alpha val="37647"/>
              </a:srgbClr>
            </a:outerShdw>
          </a:effectLst>
        </p:spPr>
      </p:cxnSp>
      <p:cxnSp>
        <p:nvCxnSpPr>
          <p:cNvPr id="8" name="Google Shape;94;p1">
            <a:extLst>
              <a:ext uri="{FF2B5EF4-FFF2-40B4-BE49-F238E27FC236}">
                <a16:creationId xmlns:a16="http://schemas.microsoft.com/office/drawing/2014/main" id="{A6B1E761-48FE-4696-BBD7-26F50081D7AB}"/>
              </a:ext>
            </a:extLst>
          </p:cNvPr>
          <p:cNvCxnSpPr/>
          <p:nvPr userDrawn="1"/>
        </p:nvCxnSpPr>
        <p:spPr>
          <a:xfrm>
            <a:off x="0" y="6404856"/>
            <a:ext cx="12192000" cy="0"/>
          </a:xfrm>
          <a:prstGeom prst="straightConnector1">
            <a:avLst/>
          </a:prstGeom>
          <a:noFill/>
          <a:ln w="38100" cap="flat" cmpd="sng">
            <a:solidFill>
              <a:srgbClr val="F79646"/>
            </a:solidFill>
            <a:prstDash val="solid"/>
            <a:round/>
            <a:headEnd type="none" w="sm" len="sm"/>
            <a:tailEnd type="none" w="sm" len="sm"/>
          </a:ln>
          <a:effectLst>
            <a:outerShdw blurRad="40000" dist="23000" dir="5400000" rotWithShape="0">
              <a:srgbClr val="000000">
                <a:alpha val="34901"/>
              </a:srgbClr>
            </a:outerShdw>
          </a:effectLst>
        </p:spPr>
      </p:cxnSp>
      <p:pic>
        <p:nvPicPr>
          <p:cNvPr id="9" name="Picture 8">
            <a:extLst>
              <a:ext uri="{FF2B5EF4-FFF2-40B4-BE49-F238E27FC236}">
                <a16:creationId xmlns:a16="http://schemas.microsoft.com/office/drawing/2014/main" id="{351F0F58-AE01-8134-73DE-21DB1ADA4988}"/>
              </a:ext>
            </a:extLst>
          </p:cNvPr>
          <p:cNvPicPr/>
          <p:nvPr userDrawn="1"/>
        </p:nvPicPr>
        <p:blipFill rotWithShape="1">
          <a:blip r:embed="rId2">
            <a:extLst>
              <a:ext uri="{28A0092B-C50C-407E-A947-70E740481C1C}">
                <a14:useLocalDpi xmlns:a14="http://schemas.microsoft.com/office/drawing/2010/main" val="0"/>
              </a:ext>
            </a:extLst>
          </a:blip>
          <a:srcRect l="5264" t="10555" r="5466" b="17208"/>
          <a:stretch/>
        </p:blipFill>
        <p:spPr bwMode="auto">
          <a:xfrm>
            <a:off x="9977701" y="-550"/>
            <a:ext cx="2197916" cy="719997"/>
          </a:xfrm>
          <a:prstGeom prst="rect">
            <a:avLst/>
          </a:prstGeom>
          <a:noFill/>
          <a:ln>
            <a:noFill/>
          </a:ln>
        </p:spPr>
      </p:pic>
      <p:sp>
        <p:nvSpPr>
          <p:cNvPr id="10" name="Date Placeholder 19">
            <a:extLst>
              <a:ext uri="{FF2B5EF4-FFF2-40B4-BE49-F238E27FC236}">
                <a16:creationId xmlns:a16="http://schemas.microsoft.com/office/drawing/2014/main" id="{8D09395B-2CF8-1099-3B44-F1AD8A2E267F}"/>
              </a:ext>
            </a:extLst>
          </p:cNvPr>
          <p:cNvSpPr txBox="1">
            <a:spLocks/>
          </p:cNvSpPr>
          <p:nvPr userDrawn="1"/>
        </p:nvSpPr>
        <p:spPr>
          <a:xfrm>
            <a:off x="124191" y="6464474"/>
            <a:ext cx="1371234" cy="365125"/>
          </a:xfrm>
          <a:prstGeom prst="rect">
            <a:avLst/>
          </a:prstGeom>
        </p:spPr>
        <p:txBody>
          <a:bodyPr vert="horz" lIns="91440" tIns="45720" rIns="91440" bIns="45720" rtlCol="0" anchor="ctr"/>
          <a:lstStyle>
            <a:defPPr>
              <a:defRPr lang="en-US"/>
            </a:defPPr>
            <a:lvl1pPr marL="0" algn="l" defTabSz="914400" rtl="0" eaLnBrk="1" latinLnBrk="0" hangingPunct="1">
              <a:defRPr sz="1200"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D6200B45-1875-4A24-B78A-00EFDA729FDA}" type="datetime1">
              <a:rPr lang="en-IN" smtClean="0"/>
              <a:pPr/>
              <a:t>26-12-2024</a:t>
            </a:fld>
            <a:endParaRPr lang="en-IN"/>
          </a:p>
        </p:txBody>
      </p:sp>
      <p:sp>
        <p:nvSpPr>
          <p:cNvPr id="11" name="Slide Number Placeholder 21">
            <a:extLst>
              <a:ext uri="{FF2B5EF4-FFF2-40B4-BE49-F238E27FC236}">
                <a16:creationId xmlns:a16="http://schemas.microsoft.com/office/drawing/2014/main" id="{EB880AFA-8558-222A-0762-6473CED8FCF5}"/>
              </a:ext>
            </a:extLst>
          </p:cNvPr>
          <p:cNvSpPr txBox="1">
            <a:spLocks/>
          </p:cNvSpPr>
          <p:nvPr userDrawn="1"/>
        </p:nvSpPr>
        <p:spPr>
          <a:xfrm>
            <a:off x="11249025" y="6464475"/>
            <a:ext cx="818784" cy="365126"/>
          </a:xfrm>
          <a:prstGeom prst="rect">
            <a:avLst/>
          </a:prstGeom>
        </p:spPr>
        <p:txBody>
          <a:bodyPr vert="horz" lIns="91440" tIns="45720" rIns="91440" bIns="45720" rtlCol="0" anchor="ctr"/>
          <a:lstStyle>
            <a:defPPr>
              <a:defRPr lang="en-US"/>
            </a:defPPr>
            <a:lvl1pPr marL="0" algn="r" defTabSz="914400" rtl="0" eaLnBrk="1" latinLnBrk="0" hangingPunct="1">
              <a:defRPr sz="1200" b="1"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0D38001-8052-47EA-BB8D-060CAF668FD6}" type="slidenum">
              <a:rPr lang="en-IN" smtClean="0"/>
              <a:pPr/>
              <a:t>‹#›</a:t>
            </a:fld>
            <a:endParaRPr lang="en-IN"/>
          </a:p>
        </p:txBody>
      </p:sp>
      <p:sp>
        <p:nvSpPr>
          <p:cNvPr id="12" name="Footer Placeholder 4">
            <a:extLst>
              <a:ext uri="{FF2B5EF4-FFF2-40B4-BE49-F238E27FC236}">
                <a16:creationId xmlns:a16="http://schemas.microsoft.com/office/drawing/2014/main" id="{B906672F-613E-5754-86E8-7934A039C884}"/>
              </a:ext>
            </a:extLst>
          </p:cNvPr>
          <p:cNvSpPr txBox="1">
            <a:spLocks/>
          </p:cNvSpPr>
          <p:nvPr userDrawn="1"/>
        </p:nvSpPr>
        <p:spPr>
          <a:xfrm>
            <a:off x="4038600" y="6465407"/>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b="1" kern="1200">
                <a:solidFill>
                  <a:srgbClr val="FF0000"/>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Department of Civil Engineering</a:t>
            </a:r>
          </a:p>
        </p:txBody>
      </p:sp>
    </p:spTree>
    <p:extLst>
      <p:ext uri="{BB962C8B-B14F-4D97-AF65-F5344CB8AC3E}">
        <p14:creationId xmlns:p14="http://schemas.microsoft.com/office/powerpoint/2010/main" val="1829364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9C1B0-483C-C24F-F9EC-8D7AC93097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A15F3ED-9F85-2B75-98ED-D17F2BC97A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848588A-B90D-524F-8977-1DA17ADB8686}"/>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5" name="Footer Placeholder 4">
            <a:extLst>
              <a:ext uri="{FF2B5EF4-FFF2-40B4-BE49-F238E27FC236}">
                <a16:creationId xmlns:a16="http://schemas.microsoft.com/office/drawing/2014/main" id="{E249F46D-E939-8F90-B1C5-11D2EF45B3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74A2C-88F2-F3C2-5850-F0D17AD35631}"/>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2050833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60D3C-A34B-BA38-48C8-F4B569CCC7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46C9FFE-7D0D-9217-0AC9-0BAC9759C2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DA8C47CB-4702-7728-7346-600D3DFCF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2B68D65-A292-2462-2B6E-D723094BB197}"/>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6" name="Footer Placeholder 5">
            <a:extLst>
              <a:ext uri="{FF2B5EF4-FFF2-40B4-BE49-F238E27FC236}">
                <a16:creationId xmlns:a16="http://schemas.microsoft.com/office/drawing/2014/main" id="{1393EC7B-AC96-8C50-66A8-E9554186D5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B61E244-410C-6FDC-C2F3-78F260664B43}"/>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7155484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8D5F6-308A-35AE-CFAC-1DF2E25AFD5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1D53916-4895-E592-7E56-6A517B37A2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8FB3859-132F-8263-C87A-06D9267845D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A9B946A-3A9B-E74E-78AD-DB9B39C5622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A649B1B-7EAD-2D80-AEA8-CCDAA0BB97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4454805-C168-C49B-A1C7-54A6D5C6C9B8}"/>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8" name="Footer Placeholder 7">
            <a:extLst>
              <a:ext uri="{FF2B5EF4-FFF2-40B4-BE49-F238E27FC236}">
                <a16:creationId xmlns:a16="http://schemas.microsoft.com/office/drawing/2014/main" id="{83947C7E-1E31-0958-C11C-3F99D595C7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7FA84C-CFAC-CEB3-952E-6990A57B604C}"/>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29717089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994DE-8413-4DC3-294E-39CCC88F481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05410E9-3353-C544-D519-58AE1A09466B}"/>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4" name="Footer Placeholder 3">
            <a:extLst>
              <a:ext uri="{FF2B5EF4-FFF2-40B4-BE49-F238E27FC236}">
                <a16:creationId xmlns:a16="http://schemas.microsoft.com/office/drawing/2014/main" id="{C39E37E6-469F-4D5F-9B5F-1B6C823FEB2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FEC960D-4C79-01DC-BA99-8DA0AC3B5487}"/>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141833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3F754A-5A04-A512-471E-24E7F8009DC7}"/>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3" name="Footer Placeholder 2">
            <a:extLst>
              <a:ext uri="{FF2B5EF4-FFF2-40B4-BE49-F238E27FC236}">
                <a16:creationId xmlns:a16="http://schemas.microsoft.com/office/drawing/2014/main" id="{D38C6947-BDB0-CD74-FF6C-457734F707B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CAAA8C-5509-8D6A-D3E2-B373D73E80E2}"/>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25942967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8E890-BEEF-1F37-6578-B1C12BAAE8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D4A40D7-1E06-1571-FD38-F20DFFB015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958A495-7B33-2B3B-D7CD-7D4AB02AD1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866F82-A2FF-B660-C6D0-23B6DAE34907}"/>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6" name="Footer Placeholder 5">
            <a:extLst>
              <a:ext uri="{FF2B5EF4-FFF2-40B4-BE49-F238E27FC236}">
                <a16:creationId xmlns:a16="http://schemas.microsoft.com/office/drawing/2014/main" id="{BB5031F8-310D-9FF6-79F9-B548436F316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59E8942-5353-DE57-0B1F-638EB678EE26}"/>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2012725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09372-6031-352F-160B-BFC9D25EF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B8FC571-D8E9-28FC-3CCC-638E6468CF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3F8A8C-BBAA-5942-E4BB-8768161783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7F64BB-4371-A82F-F20E-2B12FC2F809F}"/>
              </a:ext>
            </a:extLst>
          </p:cNvPr>
          <p:cNvSpPr>
            <a:spLocks noGrp="1"/>
          </p:cNvSpPr>
          <p:nvPr>
            <p:ph type="dt" sz="half" idx="10"/>
          </p:nvPr>
        </p:nvSpPr>
        <p:spPr/>
        <p:txBody>
          <a:bodyPr/>
          <a:lstStyle/>
          <a:p>
            <a:fld id="{A35C48F9-E85A-4C2E-9FC7-99C901D1B95A}" type="datetimeFigureOut">
              <a:rPr lang="en-US" smtClean="0"/>
              <a:t>12/26/2024</a:t>
            </a:fld>
            <a:endParaRPr lang="en-US"/>
          </a:p>
        </p:txBody>
      </p:sp>
      <p:sp>
        <p:nvSpPr>
          <p:cNvPr id="6" name="Footer Placeholder 5">
            <a:extLst>
              <a:ext uri="{FF2B5EF4-FFF2-40B4-BE49-F238E27FC236}">
                <a16:creationId xmlns:a16="http://schemas.microsoft.com/office/drawing/2014/main" id="{0F6F410D-DF91-8AD3-68FA-ACF7537DD7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AB255A-296B-B2F2-FB5A-C8F1CD351294}"/>
              </a:ext>
            </a:extLst>
          </p:cNvPr>
          <p:cNvSpPr>
            <a:spLocks noGrp="1"/>
          </p:cNvSpPr>
          <p:nvPr>
            <p:ph type="sldNum" sz="quarter" idx="12"/>
          </p:nvPr>
        </p:nvSpPr>
        <p:spPr/>
        <p:txBody>
          <a:bodyPr/>
          <a:lstStyle/>
          <a:p>
            <a:fld id="{34441810-8003-4D42-A80B-26FB71AE814D}" type="slidenum">
              <a:rPr lang="en-US" smtClean="0"/>
              <a:t>‹#›</a:t>
            </a:fld>
            <a:endParaRPr lang="en-US"/>
          </a:p>
        </p:txBody>
      </p:sp>
    </p:spTree>
    <p:extLst>
      <p:ext uri="{BB962C8B-B14F-4D97-AF65-F5344CB8AC3E}">
        <p14:creationId xmlns:p14="http://schemas.microsoft.com/office/powerpoint/2010/main" val="2079419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226860B-AAE9-9D56-B05C-3C0BB1BA36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855062-838F-C14B-563B-A58504AFD5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F28C2-E294-856B-3640-8B25BE063E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5C48F9-E85A-4C2E-9FC7-99C901D1B95A}" type="datetimeFigureOut">
              <a:rPr lang="en-US" smtClean="0"/>
              <a:t>12/26/2024</a:t>
            </a:fld>
            <a:endParaRPr lang="en-US"/>
          </a:p>
        </p:txBody>
      </p:sp>
      <p:sp>
        <p:nvSpPr>
          <p:cNvPr id="5" name="Footer Placeholder 4">
            <a:extLst>
              <a:ext uri="{FF2B5EF4-FFF2-40B4-BE49-F238E27FC236}">
                <a16:creationId xmlns:a16="http://schemas.microsoft.com/office/drawing/2014/main" id="{183A39BE-40F6-5505-3E57-C13350B2B0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8D6133D-2A45-9A39-8FB3-62B561E034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4441810-8003-4D42-A80B-26FB71AE814D}" type="slidenum">
              <a:rPr lang="en-US" smtClean="0"/>
              <a:t>‹#›</a:t>
            </a:fld>
            <a:endParaRPr lang="en-US"/>
          </a:p>
        </p:txBody>
      </p:sp>
    </p:spTree>
    <p:extLst>
      <p:ext uri="{BB962C8B-B14F-4D97-AF65-F5344CB8AC3E}">
        <p14:creationId xmlns:p14="http://schemas.microsoft.com/office/powerpoint/2010/main" val="22671260"/>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 id="21474837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microsoft.com/office/2018/10/relationships/comments" Target="../comments/modernComment_11B_B71482F9.xml"/><Relationship Id="rId1" Type="http://schemas.openxmlformats.org/officeDocument/2006/relationships/slideLayout" Target="../slideLayouts/slideLayout1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0F5FB-51D7-7CEE-59F3-E0B12FA7A97C}"/>
              </a:ext>
            </a:extLst>
          </p:cNvPr>
          <p:cNvSpPr>
            <a:spLocks noGrp="1"/>
          </p:cNvSpPr>
          <p:nvPr>
            <p:ph type="title"/>
          </p:nvPr>
        </p:nvSpPr>
        <p:spPr>
          <a:xfrm>
            <a:off x="0" y="1421682"/>
            <a:ext cx="12192000" cy="1477328"/>
          </a:xfrm>
        </p:spPr>
        <p:txBody>
          <a:bodyPr>
            <a:normAutofit/>
          </a:bodyPr>
          <a:lstStyle/>
          <a:p>
            <a:pPr algn="ctr"/>
            <a:r>
              <a:rPr lang="en-US" sz="3600" dirty="0">
                <a:latin typeface="Times New Roman" panose="02020603050405020304" pitchFamily="18" charset="0"/>
                <a:cs typeface="Times New Roman" panose="02020603050405020304" pitchFamily="18" charset="0"/>
              </a:rPr>
              <a:t>K-Means Clustering Using </a:t>
            </a:r>
            <a:r>
              <a:rPr lang="en-US" sz="3600" dirty="0" err="1">
                <a:latin typeface="Times New Roman" panose="02020603050405020304" pitchFamily="18" charset="0"/>
                <a:cs typeface="Times New Roman" panose="02020603050405020304" pitchFamily="18" charset="0"/>
              </a:rPr>
              <a:t>OpenMp</a:t>
            </a:r>
            <a:endParaRPr lang="en-US" sz="36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DA6036D6-29E6-745C-7772-D20F2500BCE7}"/>
              </a:ext>
            </a:extLst>
          </p:cNvPr>
          <p:cNvSpPr txBox="1"/>
          <p:nvPr/>
        </p:nvSpPr>
        <p:spPr>
          <a:xfrm>
            <a:off x="4467203" y="3066439"/>
            <a:ext cx="2985248" cy="892552"/>
          </a:xfrm>
          <a:prstGeom prst="rect">
            <a:avLst/>
          </a:prstGeom>
          <a:noFill/>
          <a:ln>
            <a:solidFill>
              <a:schemeClr val="tx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2400" b="1" dirty="0">
                <a:solidFill>
                  <a:prstClr val="black"/>
                </a:solidFill>
                <a:latin typeface="Times New Roman" panose="02020603050405020304" pitchFamily="18" charset="0"/>
                <a:ea typeface="Roboto" panose="02000000000000000000" pitchFamily="2" charset="0"/>
                <a:cs typeface="Times New Roman" panose="02020603050405020304" pitchFamily="18" charset="0"/>
                <a:sym typeface="Calibri"/>
              </a:rPr>
              <a:t>Bittu Jaiswal</a:t>
            </a:r>
            <a:endParaRPr kumimoji="0" lang="es-ES" sz="2400" b="1"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Department</a:t>
            </a: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 </a:t>
            </a: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of</a:t>
            </a: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 </a:t>
            </a: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Computer</a:t>
            </a: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 </a:t>
            </a: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Science</a:t>
            </a:r>
            <a:endPar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Mahindra </a:t>
            </a: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Universirty</a:t>
            </a: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 </a:t>
            </a:r>
          </a:p>
        </p:txBody>
      </p:sp>
      <p:sp>
        <p:nvSpPr>
          <p:cNvPr id="5" name="TextBox 4">
            <a:extLst>
              <a:ext uri="{FF2B5EF4-FFF2-40B4-BE49-F238E27FC236}">
                <a16:creationId xmlns:a16="http://schemas.microsoft.com/office/drawing/2014/main" id="{CE2922D3-8EE4-4912-88B3-5E5F1C992364}"/>
              </a:ext>
            </a:extLst>
          </p:cNvPr>
          <p:cNvSpPr txBox="1"/>
          <p:nvPr/>
        </p:nvSpPr>
        <p:spPr>
          <a:xfrm>
            <a:off x="4016254" y="4697654"/>
            <a:ext cx="4159492" cy="1261884"/>
          </a:xfrm>
          <a:prstGeom prst="rect">
            <a:avLst/>
          </a:prstGeom>
          <a:noFill/>
          <a:ln>
            <a:solidFill>
              <a:schemeClr val="tx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Supervisor</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2400" b="1"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Dr. </a:t>
            </a:r>
            <a:r>
              <a:rPr lang="es-ES" sz="2400" b="1" dirty="0" err="1">
                <a:solidFill>
                  <a:prstClr val="black"/>
                </a:solidFill>
                <a:latin typeface="Times New Roman" panose="02020603050405020304" pitchFamily="18" charset="0"/>
                <a:ea typeface="Roboto" panose="02000000000000000000" pitchFamily="2" charset="0"/>
                <a:cs typeface="Times New Roman" panose="02020603050405020304" pitchFamily="18" charset="0"/>
                <a:sym typeface="Calibri"/>
              </a:rPr>
              <a:t>Praveen</a:t>
            </a:r>
            <a:r>
              <a:rPr lang="es-ES" sz="2400" b="1" dirty="0">
                <a:solidFill>
                  <a:prstClr val="black"/>
                </a:solidFill>
                <a:latin typeface="Times New Roman" panose="02020603050405020304" pitchFamily="18" charset="0"/>
                <a:ea typeface="Roboto" panose="02000000000000000000" pitchFamily="2" charset="0"/>
                <a:cs typeface="Times New Roman" panose="02020603050405020304" pitchFamily="18" charset="0"/>
                <a:sym typeface="Calibri"/>
              </a:rPr>
              <a:t> Kumar </a:t>
            </a:r>
            <a:r>
              <a:rPr lang="es-ES" sz="2400" b="1" dirty="0" err="1">
                <a:solidFill>
                  <a:prstClr val="black"/>
                </a:solidFill>
                <a:latin typeface="Times New Roman" panose="02020603050405020304" pitchFamily="18" charset="0"/>
                <a:ea typeface="Roboto" panose="02000000000000000000" pitchFamily="2" charset="0"/>
                <a:cs typeface="Times New Roman" panose="02020603050405020304" pitchFamily="18" charset="0"/>
                <a:sym typeface="Calibri"/>
              </a:rPr>
              <a:t>Alapathi</a:t>
            </a:r>
            <a:endPar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Department</a:t>
            </a: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 </a:t>
            </a: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of</a:t>
            </a: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 </a:t>
            </a: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Computer</a:t>
            </a: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 </a:t>
            </a: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Science</a:t>
            </a:r>
            <a:endPar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Mahindra </a:t>
            </a:r>
            <a:r>
              <a:rPr kumimoji="0" lang="es-ES" sz="1400" b="0" i="0" u="none" strike="noStrike" kern="1200" cap="none" spc="0" normalizeH="0" baseline="0" noProof="0" dirty="0" err="1">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Universirty</a:t>
            </a:r>
            <a:r>
              <a:rPr kumimoji="0" lang="es-ES" sz="1400" b="0" i="0" u="none" strike="noStrike" kern="1200" cap="none" spc="0" normalizeH="0" baseline="0" noProof="0" dirty="0">
                <a:ln>
                  <a:noFill/>
                </a:ln>
                <a:solidFill>
                  <a:prstClr val="black"/>
                </a:solidFill>
                <a:effectLst/>
                <a:uLnTx/>
                <a:uFillTx/>
                <a:latin typeface="Times New Roman" panose="02020603050405020304" pitchFamily="18" charset="0"/>
                <a:ea typeface="Roboto" panose="02000000000000000000" pitchFamily="2" charset="0"/>
                <a:cs typeface="Times New Roman" panose="02020603050405020304" pitchFamily="18" charset="0"/>
                <a:sym typeface="Calibri"/>
              </a:rPr>
              <a:t> </a:t>
            </a:r>
          </a:p>
        </p:txBody>
      </p:sp>
      <p:pic>
        <p:nvPicPr>
          <p:cNvPr id="3" name="Picture 2">
            <a:extLst>
              <a:ext uri="{FF2B5EF4-FFF2-40B4-BE49-F238E27FC236}">
                <a16:creationId xmlns:a16="http://schemas.microsoft.com/office/drawing/2014/main" id="{E9E03308-C3A9-07BD-D3D2-550EB3E27B01}"/>
              </a:ext>
            </a:extLst>
          </p:cNvPr>
          <p:cNvPicPr>
            <a:picLocks noChangeAspect="1"/>
          </p:cNvPicPr>
          <p:nvPr/>
        </p:nvPicPr>
        <p:blipFill>
          <a:blip r:embed="rId2">
            <a:extLst>
              <a:ext uri="{28A0092B-C50C-407E-A947-70E740481C1C}">
                <a14:useLocalDpi xmlns:a14="http://schemas.microsoft.com/office/drawing/2010/main" val="0"/>
              </a:ext>
            </a:extLst>
          </a:blip>
          <a:srcRect l="45465" t="5678"/>
          <a:stretch/>
        </p:blipFill>
        <p:spPr bwMode="auto">
          <a:xfrm>
            <a:off x="221224" y="132735"/>
            <a:ext cx="2955871" cy="735005"/>
          </a:xfrm>
          <a:prstGeom prst="rect">
            <a:avLst/>
          </a:prstGeom>
          <a:noFill/>
          <a:ln>
            <a:noFill/>
          </a:ln>
        </p:spPr>
      </p:pic>
    </p:spTree>
    <p:extLst>
      <p:ext uri="{BB962C8B-B14F-4D97-AF65-F5344CB8AC3E}">
        <p14:creationId xmlns:p14="http://schemas.microsoft.com/office/powerpoint/2010/main" val="2451711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BEFA1-FE8E-B844-FB86-FD0D79F60A39}"/>
              </a:ext>
            </a:extLst>
          </p:cNvPr>
          <p:cNvSpPr>
            <a:spLocks noGrp="1"/>
          </p:cNvSpPr>
          <p:nvPr>
            <p:ph type="title"/>
          </p:nvPr>
        </p:nvSpPr>
        <p:spPr/>
        <p:txBody>
          <a:bodyPr/>
          <a:lstStyle/>
          <a:p>
            <a:r>
              <a:rPr lang="en-US" dirty="0"/>
              <a:t>Results</a:t>
            </a:r>
            <a:endParaRPr lang="en-IN" dirty="0"/>
          </a:p>
        </p:txBody>
      </p:sp>
      <p:pic>
        <p:nvPicPr>
          <p:cNvPr id="2052" name="Picture 4">
            <a:extLst>
              <a:ext uri="{FF2B5EF4-FFF2-40B4-BE49-F238E27FC236}">
                <a16:creationId xmlns:a16="http://schemas.microsoft.com/office/drawing/2014/main" id="{9C4F0536-9A4C-F910-777E-3AA211B7B1A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bwMode="auto">
          <a:xfrm>
            <a:off x="0" y="1590419"/>
            <a:ext cx="5737122" cy="428468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DDDFE547-D3F4-29C2-A60A-CB9A895AC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394577"/>
            <a:ext cx="5850194" cy="4369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1574777"/>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AA37-0E82-CB67-18A2-C0DBBBA3B4CC}"/>
              </a:ext>
            </a:extLst>
          </p:cNvPr>
          <p:cNvSpPr>
            <a:spLocks noGrp="1"/>
          </p:cNvSpPr>
          <p:nvPr>
            <p:ph type="title"/>
          </p:nvPr>
        </p:nvSpPr>
        <p:spPr/>
        <p:txBody>
          <a:bodyPr/>
          <a:lstStyle/>
          <a:p>
            <a:r>
              <a:rPr lang="en-US" dirty="0"/>
              <a:t>Results</a:t>
            </a:r>
            <a:endParaRPr lang="en-IN" dirty="0"/>
          </a:p>
        </p:txBody>
      </p:sp>
      <p:pic>
        <p:nvPicPr>
          <p:cNvPr id="4098" name="Picture 2">
            <a:extLst>
              <a:ext uri="{FF2B5EF4-FFF2-40B4-BE49-F238E27FC236}">
                <a16:creationId xmlns:a16="http://schemas.microsoft.com/office/drawing/2014/main" id="{7846EA18-12E9-BC72-E841-D4BF815419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92412" y="1347945"/>
            <a:ext cx="6607175" cy="49344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3339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5168F-315A-70CA-E224-5B35D164DC5D}"/>
              </a:ext>
            </a:extLst>
          </p:cNvPr>
          <p:cNvSpPr>
            <a:spLocks noGrp="1"/>
          </p:cNvSpPr>
          <p:nvPr>
            <p:ph type="title"/>
          </p:nvPr>
        </p:nvSpPr>
        <p:spPr/>
        <p:txBody>
          <a:bodyPr/>
          <a:lstStyle/>
          <a:p>
            <a:r>
              <a:rPr lang="en-IN" dirty="0"/>
              <a:t>Observations</a:t>
            </a:r>
          </a:p>
        </p:txBody>
      </p:sp>
      <p:sp>
        <p:nvSpPr>
          <p:cNvPr id="3" name="Text Placeholder 2">
            <a:extLst>
              <a:ext uri="{FF2B5EF4-FFF2-40B4-BE49-F238E27FC236}">
                <a16:creationId xmlns:a16="http://schemas.microsoft.com/office/drawing/2014/main" id="{2E3E045A-5458-2778-EFBA-AC7C0A0EEA8D}"/>
              </a:ext>
            </a:extLst>
          </p:cNvPr>
          <p:cNvSpPr>
            <a:spLocks noGrp="1"/>
          </p:cNvSpPr>
          <p:nvPr>
            <p:ph type="body" sz="quarter" idx="13"/>
          </p:nvPr>
        </p:nvSpPr>
        <p:spPr/>
        <p:txBody>
          <a:bodyPr/>
          <a:lstStyle/>
          <a:p>
            <a:r>
              <a:rPr lang="en-US" dirty="0"/>
              <a:t>Increase in execution time as number of cluster increases for same thread</a:t>
            </a:r>
            <a:endParaRPr lang="en-IN" dirty="0"/>
          </a:p>
        </p:txBody>
      </p:sp>
      <p:pic>
        <p:nvPicPr>
          <p:cNvPr id="4" name="table">
            <a:extLst>
              <a:ext uri="{FF2B5EF4-FFF2-40B4-BE49-F238E27FC236}">
                <a16:creationId xmlns:a16="http://schemas.microsoft.com/office/drawing/2014/main" id="{3CBB3847-2B9E-E3E0-387D-5F4939E83CED}"/>
              </a:ext>
            </a:extLst>
          </p:cNvPr>
          <p:cNvPicPr>
            <a:picLocks noChangeAspect="1"/>
          </p:cNvPicPr>
          <p:nvPr/>
        </p:nvPicPr>
        <p:blipFill>
          <a:blip r:embed="rId2"/>
          <a:stretch>
            <a:fillRect/>
          </a:stretch>
        </p:blipFill>
        <p:spPr>
          <a:xfrm>
            <a:off x="1611086" y="1970239"/>
            <a:ext cx="8969828" cy="3943167"/>
          </a:xfrm>
          <a:prstGeom prst="rect">
            <a:avLst/>
          </a:prstGeom>
        </p:spPr>
      </p:pic>
    </p:spTree>
    <p:extLst>
      <p:ext uri="{BB962C8B-B14F-4D97-AF65-F5344CB8AC3E}">
        <p14:creationId xmlns:p14="http://schemas.microsoft.com/office/powerpoint/2010/main" val="478882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A2ED0-0BD6-7EA3-6751-A2178FB6DA25}"/>
              </a:ext>
            </a:extLst>
          </p:cNvPr>
          <p:cNvSpPr>
            <a:spLocks noGrp="1"/>
          </p:cNvSpPr>
          <p:nvPr>
            <p:ph type="title"/>
          </p:nvPr>
        </p:nvSpPr>
        <p:spPr/>
        <p:txBody>
          <a:bodyPr/>
          <a:lstStyle/>
          <a:p>
            <a:r>
              <a:rPr lang="en-IN" dirty="0"/>
              <a:t>Observations</a:t>
            </a:r>
          </a:p>
        </p:txBody>
      </p:sp>
      <p:sp>
        <p:nvSpPr>
          <p:cNvPr id="3" name="Text Placeholder 2">
            <a:extLst>
              <a:ext uri="{FF2B5EF4-FFF2-40B4-BE49-F238E27FC236}">
                <a16:creationId xmlns:a16="http://schemas.microsoft.com/office/drawing/2014/main" id="{CDDDA7BF-12BE-8FD8-1E08-7CF1D29BF2E2}"/>
              </a:ext>
            </a:extLst>
          </p:cNvPr>
          <p:cNvSpPr>
            <a:spLocks noGrp="1"/>
          </p:cNvSpPr>
          <p:nvPr>
            <p:ph type="body" sz="quarter" idx="13"/>
          </p:nvPr>
        </p:nvSpPr>
        <p:spPr/>
        <p:txBody>
          <a:bodyPr/>
          <a:lstStyle/>
          <a:p>
            <a:r>
              <a:rPr lang="en-US" dirty="0"/>
              <a:t>Increase in </a:t>
            </a:r>
            <a:r>
              <a:rPr lang="en-IN" dirty="0"/>
              <a:t>iteration </a:t>
            </a:r>
            <a:r>
              <a:rPr lang="en-US" dirty="0"/>
              <a:t>number</a:t>
            </a:r>
            <a:r>
              <a:rPr lang="en-IN" dirty="0"/>
              <a:t> for </a:t>
            </a:r>
            <a:r>
              <a:rPr lang="en-US" dirty="0"/>
              <a:t>convergence of cluster increases. </a:t>
            </a:r>
          </a:p>
          <a:p>
            <a:endParaRPr lang="en-IN" dirty="0"/>
          </a:p>
        </p:txBody>
      </p:sp>
      <p:pic>
        <p:nvPicPr>
          <p:cNvPr id="4" name="Picture 3">
            <a:extLst>
              <a:ext uri="{FF2B5EF4-FFF2-40B4-BE49-F238E27FC236}">
                <a16:creationId xmlns:a16="http://schemas.microsoft.com/office/drawing/2014/main" id="{91A165A1-CABB-01B3-2B65-E91EBE3CC2A1}"/>
              </a:ext>
            </a:extLst>
          </p:cNvPr>
          <p:cNvPicPr>
            <a:picLocks noChangeAspect="1"/>
          </p:cNvPicPr>
          <p:nvPr/>
        </p:nvPicPr>
        <p:blipFill>
          <a:blip r:embed="rId2"/>
          <a:stretch>
            <a:fillRect/>
          </a:stretch>
        </p:blipFill>
        <p:spPr>
          <a:xfrm>
            <a:off x="1204762" y="1830621"/>
            <a:ext cx="9158438" cy="4191149"/>
          </a:xfrm>
          <a:prstGeom prst="rect">
            <a:avLst/>
          </a:prstGeom>
        </p:spPr>
      </p:pic>
    </p:spTree>
    <p:extLst>
      <p:ext uri="{BB962C8B-B14F-4D97-AF65-F5344CB8AC3E}">
        <p14:creationId xmlns:p14="http://schemas.microsoft.com/office/powerpoint/2010/main" val="3090020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238A2-4BC3-4671-81DC-60A90290F6DC}"/>
              </a:ext>
            </a:extLst>
          </p:cNvPr>
          <p:cNvSpPr>
            <a:spLocks noGrp="1"/>
          </p:cNvSpPr>
          <p:nvPr>
            <p:ph type="title"/>
          </p:nvPr>
        </p:nvSpPr>
        <p:spPr/>
        <p:txBody>
          <a:bodyPr/>
          <a:lstStyle/>
          <a:p>
            <a:r>
              <a:rPr lang="en-IN" dirty="0"/>
              <a:t>Observations</a:t>
            </a:r>
          </a:p>
        </p:txBody>
      </p:sp>
      <p:sp>
        <p:nvSpPr>
          <p:cNvPr id="3" name="Text Placeholder 2">
            <a:extLst>
              <a:ext uri="{FF2B5EF4-FFF2-40B4-BE49-F238E27FC236}">
                <a16:creationId xmlns:a16="http://schemas.microsoft.com/office/drawing/2014/main" id="{590C1F07-2ED7-C2BB-FB89-B20DB2AC5933}"/>
              </a:ext>
            </a:extLst>
          </p:cNvPr>
          <p:cNvSpPr>
            <a:spLocks noGrp="1"/>
          </p:cNvSpPr>
          <p:nvPr>
            <p:ph type="body" sz="quarter" idx="13"/>
          </p:nvPr>
        </p:nvSpPr>
        <p:spPr/>
        <p:txBody>
          <a:bodyPr/>
          <a:lstStyle/>
          <a:p>
            <a:r>
              <a:rPr lang="en-US" dirty="0"/>
              <a:t>Decrease in execution time as number of thread increases.</a:t>
            </a:r>
          </a:p>
          <a:p>
            <a:endParaRPr lang="en-IN" dirty="0"/>
          </a:p>
        </p:txBody>
      </p:sp>
      <p:pic>
        <p:nvPicPr>
          <p:cNvPr id="4" name="table">
            <a:extLst>
              <a:ext uri="{FF2B5EF4-FFF2-40B4-BE49-F238E27FC236}">
                <a16:creationId xmlns:a16="http://schemas.microsoft.com/office/drawing/2014/main" id="{6708F272-9541-96B4-7E2A-8A55D4631552}"/>
              </a:ext>
            </a:extLst>
          </p:cNvPr>
          <p:cNvPicPr>
            <a:picLocks noChangeAspect="1"/>
          </p:cNvPicPr>
          <p:nvPr/>
        </p:nvPicPr>
        <p:blipFill>
          <a:blip r:embed="rId2"/>
          <a:stretch>
            <a:fillRect/>
          </a:stretch>
        </p:blipFill>
        <p:spPr>
          <a:xfrm>
            <a:off x="1168399" y="1891133"/>
            <a:ext cx="9252857" cy="4218526"/>
          </a:xfrm>
          <a:prstGeom prst="rect">
            <a:avLst/>
          </a:prstGeom>
        </p:spPr>
      </p:pic>
    </p:spTree>
    <p:extLst>
      <p:ext uri="{BB962C8B-B14F-4D97-AF65-F5344CB8AC3E}">
        <p14:creationId xmlns:p14="http://schemas.microsoft.com/office/powerpoint/2010/main" val="3719105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2F38-65BF-2ECA-7FF3-D6C277EFFA52}"/>
              </a:ext>
            </a:extLst>
          </p:cNvPr>
          <p:cNvSpPr>
            <a:spLocks noGrp="1"/>
          </p:cNvSpPr>
          <p:nvPr>
            <p:ph type="title"/>
          </p:nvPr>
        </p:nvSpPr>
        <p:spPr/>
        <p:txBody>
          <a:bodyPr/>
          <a:lstStyle/>
          <a:p>
            <a:r>
              <a:rPr lang="en-IN" dirty="0"/>
              <a:t>Observations</a:t>
            </a:r>
          </a:p>
        </p:txBody>
      </p:sp>
      <p:sp>
        <p:nvSpPr>
          <p:cNvPr id="3" name="Text Placeholder 2">
            <a:extLst>
              <a:ext uri="{FF2B5EF4-FFF2-40B4-BE49-F238E27FC236}">
                <a16:creationId xmlns:a16="http://schemas.microsoft.com/office/drawing/2014/main" id="{C59520F5-873B-6C38-12E8-BAE9F6194B44}"/>
              </a:ext>
            </a:extLst>
          </p:cNvPr>
          <p:cNvSpPr>
            <a:spLocks noGrp="1"/>
          </p:cNvSpPr>
          <p:nvPr>
            <p:ph type="body" sz="quarter" idx="13"/>
          </p:nvPr>
        </p:nvSpPr>
        <p:spPr/>
        <p:txBody>
          <a:bodyPr/>
          <a:lstStyle/>
          <a:p>
            <a:r>
              <a:rPr lang="en-US" dirty="0"/>
              <a:t>Increase in Speed-Up as no. of Thread increases</a:t>
            </a:r>
            <a:endParaRPr lang="en-IN" dirty="0"/>
          </a:p>
        </p:txBody>
      </p:sp>
      <p:graphicFrame>
        <p:nvGraphicFramePr>
          <p:cNvPr id="4" name="Table 3">
            <a:extLst>
              <a:ext uri="{FF2B5EF4-FFF2-40B4-BE49-F238E27FC236}">
                <a16:creationId xmlns:a16="http://schemas.microsoft.com/office/drawing/2014/main" id="{A165C777-A7FA-9FCE-526C-02DAF2FDA27F}"/>
              </a:ext>
            </a:extLst>
          </p:cNvPr>
          <p:cNvGraphicFramePr>
            <a:graphicFrameLocks noGrp="1"/>
          </p:cNvGraphicFramePr>
          <p:nvPr>
            <p:extLst>
              <p:ext uri="{D42A27DB-BD31-4B8C-83A1-F6EECF244321}">
                <p14:modId xmlns:p14="http://schemas.microsoft.com/office/powerpoint/2010/main" val="4070666017"/>
              </p:ext>
            </p:extLst>
          </p:nvPr>
        </p:nvGraphicFramePr>
        <p:xfrm>
          <a:off x="1770743" y="2388808"/>
          <a:ext cx="8128000" cy="296672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3380771484"/>
                    </a:ext>
                  </a:extLst>
                </a:gridCol>
                <a:gridCol w="4064000">
                  <a:extLst>
                    <a:ext uri="{9D8B030D-6E8A-4147-A177-3AD203B41FA5}">
                      <a16:colId xmlns:a16="http://schemas.microsoft.com/office/drawing/2014/main" val="2006315989"/>
                    </a:ext>
                  </a:extLst>
                </a:gridCol>
              </a:tblGrid>
              <a:tr h="370840">
                <a:tc>
                  <a:txBody>
                    <a:bodyPr/>
                    <a:lstStyle/>
                    <a:p>
                      <a:r>
                        <a:rPr lang="en-IN" dirty="0"/>
                        <a:t>Threads</a:t>
                      </a:r>
                    </a:p>
                  </a:txBody>
                  <a:tcPr/>
                </a:tc>
                <a:tc>
                  <a:txBody>
                    <a:bodyPr/>
                    <a:lstStyle/>
                    <a:p>
                      <a:r>
                        <a:rPr lang="en-IN" dirty="0"/>
                        <a:t>Average Speedup</a:t>
                      </a:r>
                    </a:p>
                  </a:txBody>
                  <a:tcPr/>
                </a:tc>
                <a:extLst>
                  <a:ext uri="{0D108BD9-81ED-4DB2-BD59-A6C34878D82A}">
                    <a16:rowId xmlns:a16="http://schemas.microsoft.com/office/drawing/2014/main" val="3700229232"/>
                  </a:ext>
                </a:extLst>
              </a:tr>
              <a:tr h="370840">
                <a:tc>
                  <a:txBody>
                    <a:bodyPr/>
                    <a:lstStyle/>
                    <a:p>
                      <a:r>
                        <a:rPr lang="en-US" dirty="0"/>
                        <a:t>2</a:t>
                      </a:r>
                      <a:endParaRPr lang="en-IN" dirty="0"/>
                    </a:p>
                  </a:txBody>
                  <a:tcPr/>
                </a:tc>
                <a:tc>
                  <a:txBody>
                    <a:bodyPr/>
                    <a:lstStyle/>
                    <a:p>
                      <a:r>
                        <a:rPr lang="en-IN" dirty="0"/>
                        <a:t>2.15x</a:t>
                      </a:r>
                    </a:p>
                  </a:txBody>
                  <a:tcPr/>
                </a:tc>
                <a:extLst>
                  <a:ext uri="{0D108BD9-81ED-4DB2-BD59-A6C34878D82A}">
                    <a16:rowId xmlns:a16="http://schemas.microsoft.com/office/drawing/2014/main" val="1739339589"/>
                  </a:ext>
                </a:extLst>
              </a:tr>
              <a:tr h="370840">
                <a:tc>
                  <a:txBody>
                    <a:bodyPr/>
                    <a:lstStyle/>
                    <a:p>
                      <a:r>
                        <a:rPr lang="en-US" dirty="0"/>
                        <a:t>4</a:t>
                      </a:r>
                      <a:endParaRPr lang="en-IN" dirty="0"/>
                    </a:p>
                  </a:txBody>
                  <a:tcPr/>
                </a:tc>
                <a:tc>
                  <a:txBody>
                    <a:bodyPr/>
                    <a:lstStyle/>
                    <a:p>
                      <a:r>
                        <a:rPr lang="en-IN" dirty="0"/>
                        <a:t>4.42x</a:t>
                      </a:r>
                    </a:p>
                  </a:txBody>
                  <a:tcPr/>
                </a:tc>
                <a:extLst>
                  <a:ext uri="{0D108BD9-81ED-4DB2-BD59-A6C34878D82A}">
                    <a16:rowId xmlns:a16="http://schemas.microsoft.com/office/drawing/2014/main" val="4189333081"/>
                  </a:ext>
                </a:extLst>
              </a:tr>
              <a:tr h="370840">
                <a:tc>
                  <a:txBody>
                    <a:bodyPr/>
                    <a:lstStyle/>
                    <a:p>
                      <a:r>
                        <a:rPr lang="en-US" dirty="0"/>
                        <a:t>8</a:t>
                      </a:r>
                      <a:endParaRPr lang="en-IN" dirty="0"/>
                    </a:p>
                  </a:txBody>
                  <a:tcPr/>
                </a:tc>
                <a:tc>
                  <a:txBody>
                    <a:bodyPr/>
                    <a:lstStyle/>
                    <a:p>
                      <a:r>
                        <a:rPr lang="en-US" dirty="0"/>
                        <a:t>6.97x</a:t>
                      </a:r>
                      <a:endParaRPr lang="en-IN" dirty="0"/>
                    </a:p>
                  </a:txBody>
                  <a:tcPr/>
                </a:tc>
                <a:extLst>
                  <a:ext uri="{0D108BD9-81ED-4DB2-BD59-A6C34878D82A}">
                    <a16:rowId xmlns:a16="http://schemas.microsoft.com/office/drawing/2014/main" val="723828945"/>
                  </a:ext>
                </a:extLst>
              </a:tr>
              <a:tr h="370840">
                <a:tc>
                  <a:txBody>
                    <a:bodyPr/>
                    <a:lstStyle/>
                    <a:p>
                      <a:r>
                        <a:rPr lang="en-US" dirty="0"/>
                        <a:t>16</a:t>
                      </a:r>
                      <a:endParaRPr lang="en-IN" dirty="0"/>
                    </a:p>
                  </a:txBody>
                  <a:tcPr/>
                </a:tc>
                <a:tc>
                  <a:txBody>
                    <a:bodyPr/>
                    <a:lstStyle/>
                    <a:p>
                      <a:r>
                        <a:rPr lang="en-US" dirty="0"/>
                        <a:t>12.79x</a:t>
                      </a:r>
                      <a:endParaRPr lang="en-IN" dirty="0"/>
                    </a:p>
                  </a:txBody>
                  <a:tcPr/>
                </a:tc>
                <a:extLst>
                  <a:ext uri="{0D108BD9-81ED-4DB2-BD59-A6C34878D82A}">
                    <a16:rowId xmlns:a16="http://schemas.microsoft.com/office/drawing/2014/main" val="3616085474"/>
                  </a:ext>
                </a:extLst>
              </a:tr>
              <a:tr h="370840">
                <a:tc>
                  <a:txBody>
                    <a:bodyPr/>
                    <a:lstStyle/>
                    <a:p>
                      <a:r>
                        <a:rPr lang="en-US" dirty="0"/>
                        <a:t>32</a:t>
                      </a:r>
                      <a:endParaRPr lang="en-IN" dirty="0"/>
                    </a:p>
                  </a:txBody>
                  <a:tcPr/>
                </a:tc>
                <a:tc>
                  <a:txBody>
                    <a:bodyPr/>
                    <a:lstStyle/>
                    <a:p>
                      <a:r>
                        <a:rPr lang="en-US" dirty="0"/>
                        <a:t>18.12x</a:t>
                      </a:r>
                      <a:endParaRPr lang="en-IN" dirty="0"/>
                    </a:p>
                  </a:txBody>
                  <a:tcPr/>
                </a:tc>
                <a:extLst>
                  <a:ext uri="{0D108BD9-81ED-4DB2-BD59-A6C34878D82A}">
                    <a16:rowId xmlns:a16="http://schemas.microsoft.com/office/drawing/2014/main" val="404851343"/>
                  </a:ext>
                </a:extLst>
              </a:tr>
              <a:tr h="370840">
                <a:tc>
                  <a:txBody>
                    <a:bodyPr/>
                    <a:lstStyle/>
                    <a:p>
                      <a:r>
                        <a:rPr lang="en-US" dirty="0"/>
                        <a:t>64</a:t>
                      </a:r>
                      <a:endParaRPr lang="en-IN" dirty="0"/>
                    </a:p>
                  </a:txBody>
                  <a:tcPr/>
                </a:tc>
                <a:tc>
                  <a:txBody>
                    <a:bodyPr/>
                    <a:lstStyle/>
                    <a:p>
                      <a:r>
                        <a:rPr lang="en-US" dirty="0"/>
                        <a:t>17.96x</a:t>
                      </a:r>
                      <a:endParaRPr lang="en-IN" dirty="0"/>
                    </a:p>
                  </a:txBody>
                  <a:tcPr/>
                </a:tc>
                <a:extLst>
                  <a:ext uri="{0D108BD9-81ED-4DB2-BD59-A6C34878D82A}">
                    <a16:rowId xmlns:a16="http://schemas.microsoft.com/office/drawing/2014/main" val="2375287313"/>
                  </a:ext>
                </a:extLst>
              </a:tr>
              <a:tr h="370840">
                <a:tc>
                  <a:txBody>
                    <a:bodyPr/>
                    <a:lstStyle/>
                    <a:p>
                      <a:r>
                        <a:rPr lang="en-US" dirty="0"/>
                        <a:t>128</a:t>
                      </a:r>
                      <a:endParaRPr lang="en-IN" dirty="0"/>
                    </a:p>
                  </a:txBody>
                  <a:tcPr/>
                </a:tc>
                <a:tc>
                  <a:txBody>
                    <a:bodyPr/>
                    <a:lstStyle/>
                    <a:p>
                      <a:r>
                        <a:rPr lang="en-US" dirty="0"/>
                        <a:t>18.35x</a:t>
                      </a:r>
                      <a:endParaRPr lang="en-IN" dirty="0"/>
                    </a:p>
                  </a:txBody>
                  <a:tcPr/>
                </a:tc>
                <a:extLst>
                  <a:ext uri="{0D108BD9-81ED-4DB2-BD59-A6C34878D82A}">
                    <a16:rowId xmlns:a16="http://schemas.microsoft.com/office/drawing/2014/main" val="72457919"/>
                  </a:ext>
                </a:extLst>
              </a:tr>
            </a:tbl>
          </a:graphicData>
        </a:graphic>
      </p:graphicFrame>
    </p:spTree>
    <p:extLst>
      <p:ext uri="{BB962C8B-B14F-4D97-AF65-F5344CB8AC3E}">
        <p14:creationId xmlns:p14="http://schemas.microsoft.com/office/powerpoint/2010/main" val="4016558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CA27F-6A49-4FDD-3E0F-9747ABA62A3D}"/>
              </a:ext>
            </a:extLst>
          </p:cNvPr>
          <p:cNvSpPr>
            <a:spLocks noGrp="1"/>
          </p:cNvSpPr>
          <p:nvPr>
            <p:ph type="title"/>
          </p:nvPr>
        </p:nvSpPr>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B490713C-CBDF-F03B-2A27-127C448CEAFE}"/>
              </a:ext>
            </a:extLst>
          </p:cNvPr>
          <p:cNvSpPr>
            <a:spLocks noGrp="1"/>
          </p:cNvSpPr>
          <p:nvPr>
            <p:ph type="body" sz="quarter" idx="13"/>
          </p:nvPr>
        </p:nvSpPr>
        <p:spPr/>
        <p:txBody>
          <a:bodyPr/>
          <a:lstStyle/>
          <a:p>
            <a:pPr marL="0" indent="0">
              <a:buNone/>
            </a:pPr>
            <a:r>
              <a:rPr lang="en-US" dirty="0"/>
              <a:t>The results show that as the number of threads increases, the speedup improves significantly, reaching a maximum of 18.35x at 128 threads. However, beyond 32 threads, the speedup starts to plateau, indicating diminishing returns due to synchronization overhead and hardware limitations. This highlights the importance of balancing thread count with the problem's parallelism and system architecture for optimal performance.</a:t>
            </a:r>
            <a:endParaRPr lang="en-IN" dirty="0"/>
          </a:p>
        </p:txBody>
      </p:sp>
    </p:spTree>
    <p:extLst>
      <p:ext uri="{BB962C8B-B14F-4D97-AF65-F5344CB8AC3E}">
        <p14:creationId xmlns:p14="http://schemas.microsoft.com/office/powerpoint/2010/main" val="127827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7550083-2CE6-8DE8-12D5-CA76B04243B9}"/>
              </a:ext>
            </a:extLst>
          </p:cNvPr>
          <p:cNvSpPr>
            <a:spLocks noGrp="1"/>
          </p:cNvSpPr>
          <p:nvPr>
            <p:ph type="body" sz="quarter" idx="13"/>
          </p:nvPr>
        </p:nvSpPr>
        <p:spPr>
          <a:xfrm>
            <a:off x="0" y="2365830"/>
            <a:ext cx="11741150" cy="1727200"/>
          </a:xfrm>
        </p:spPr>
        <p:txBody>
          <a:bodyPr>
            <a:normAutofit/>
          </a:bodyPr>
          <a:lstStyle/>
          <a:p>
            <a:pPr marL="0" indent="0" algn="ctr">
              <a:buNone/>
            </a:pPr>
            <a:r>
              <a:rPr lang="en-US" sz="9600" b="1" i="1" u="sng" dirty="0">
                <a:solidFill>
                  <a:srgbClr val="FF0000"/>
                </a:solidFill>
              </a:rPr>
              <a:t>THANK YOU</a:t>
            </a:r>
            <a:endParaRPr lang="en-IN" sz="9600" b="1" i="1" u="sng" dirty="0">
              <a:solidFill>
                <a:srgbClr val="FF0000"/>
              </a:solidFill>
            </a:endParaRPr>
          </a:p>
        </p:txBody>
      </p:sp>
    </p:spTree>
    <p:extLst>
      <p:ext uri="{BB962C8B-B14F-4D97-AF65-F5344CB8AC3E}">
        <p14:creationId xmlns:p14="http://schemas.microsoft.com/office/powerpoint/2010/main" val="263619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4ECB8-CFDA-D9D0-52D4-DA7CEA0D3061}"/>
              </a:ext>
            </a:extLst>
          </p:cNvPr>
          <p:cNvSpPr>
            <a:spLocks noGrp="1"/>
          </p:cNvSpPr>
          <p:nvPr>
            <p:ph type="title"/>
          </p:nvPr>
        </p:nvSpPr>
        <p:spPr/>
        <p:txBody>
          <a:bodyPr/>
          <a:lstStyle/>
          <a:p>
            <a:r>
              <a:rPr lang="en-IN" dirty="0"/>
              <a:t>K-Means Clustering</a:t>
            </a:r>
          </a:p>
        </p:txBody>
      </p:sp>
      <p:sp>
        <p:nvSpPr>
          <p:cNvPr id="3" name="Text Placeholder 2">
            <a:extLst>
              <a:ext uri="{FF2B5EF4-FFF2-40B4-BE49-F238E27FC236}">
                <a16:creationId xmlns:a16="http://schemas.microsoft.com/office/drawing/2014/main" id="{15BD418F-2892-5692-0438-2C3EBAB50224}"/>
              </a:ext>
            </a:extLst>
          </p:cNvPr>
          <p:cNvSpPr>
            <a:spLocks noGrp="1"/>
          </p:cNvSpPr>
          <p:nvPr>
            <p:ph type="body" sz="quarter" idx="13"/>
          </p:nvPr>
        </p:nvSpPr>
        <p:spPr/>
        <p:txBody>
          <a:bodyPr/>
          <a:lstStyle/>
          <a:p>
            <a:r>
              <a:rPr lang="en-US" dirty="0"/>
              <a:t>Definition: K-Means is a popular clustering algorithm that partitions data into K clusters based on similarity.</a:t>
            </a:r>
          </a:p>
          <a:p>
            <a:r>
              <a:rPr lang="en-US" dirty="0"/>
              <a:t>Key Idea: Minimize the distance between data points and their respective cluster centers.</a:t>
            </a:r>
          </a:p>
          <a:p>
            <a:r>
              <a:rPr lang="en-US" dirty="0"/>
              <a:t>Challenges: High computational cost for large datasets.</a:t>
            </a:r>
          </a:p>
          <a:p>
            <a:endParaRPr lang="en-IN" dirty="0"/>
          </a:p>
        </p:txBody>
      </p:sp>
    </p:spTree>
    <p:extLst>
      <p:ext uri="{BB962C8B-B14F-4D97-AF65-F5344CB8AC3E}">
        <p14:creationId xmlns:p14="http://schemas.microsoft.com/office/powerpoint/2010/main" val="21680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24613-DCD5-66C1-3AAE-9F210950F58D}"/>
              </a:ext>
            </a:extLst>
          </p:cNvPr>
          <p:cNvSpPr>
            <a:spLocks noGrp="1"/>
          </p:cNvSpPr>
          <p:nvPr>
            <p:ph type="title"/>
          </p:nvPr>
        </p:nvSpPr>
        <p:spPr/>
        <p:txBody>
          <a:bodyPr/>
          <a:lstStyle/>
          <a:p>
            <a:r>
              <a:rPr lang="en-IN" dirty="0"/>
              <a:t>How Does K-Means Work?</a:t>
            </a:r>
          </a:p>
        </p:txBody>
      </p:sp>
      <p:sp>
        <p:nvSpPr>
          <p:cNvPr id="3" name="Text Placeholder 2">
            <a:extLst>
              <a:ext uri="{FF2B5EF4-FFF2-40B4-BE49-F238E27FC236}">
                <a16:creationId xmlns:a16="http://schemas.microsoft.com/office/drawing/2014/main" id="{CB55CE9B-97F2-1FA4-4345-2B3A6DF4D5EC}"/>
              </a:ext>
            </a:extLst>
          </p:cNvPr>
          <p:cNvSpPr>
            <a:spLocks noGrp="1"/>
          </p:cNvSpPr>
          <p:nvPr>
            <p:ph type="body" sz="quarter" idx="13"/>
          </p:nvPr>
        </p:nvSpPr>
        <p:spPr/>
        <p:txBody>
          <a:bodyPr/>
          <a:lstStyle/>
          <a:p>
            <a:pPr marL="0" indent="0">
              <a:buNone/>
            </a:pPr>
            <a:r>
              <a:rPr lang="en-US" sz="3200" dirty="0"/>
              <a:t>1. Initialization: Select K random centroids.</a:t>
            </a:r>
          </a:p>
          <a:p>
            <a:pPr marL="0" indent="0">
              <a:buNone/>
            </a:pPr>
            <a:r>
              <a:rPr lang="en-US" sz="3200" dirty="0"/>
              <a:t>2. Assignment Step: Assign each data point to the nearest centroid.</a:t>
            </a:r>
          </a:p>
          <a:p>
            <a:pPr marL="0" indent="0">
              <a:buNone/>
            </a:pPr>
            <a:r>
              <a:rPr lang="en-US" sz="3200" dirty="0"/>
              <a:t>3. Update Step: Recalculate centroids as the mean of all points in a cluster.</a:t>
            </a:r>
          </a:p>
          <a:p>
            <a:pPr marL="0" indent="0">
              <a:buNone/>
            </a:pPr>
            <a:r>
              <a:rPr lang="en-US" sz="3200" dirty="0"/>
              <a:t>4. Repeat: Iterate until centroids no longer change significantly.</a:t>
            </a:r>
          </a:p>
          <a:p>
            <a:endParaRPr lang="en-IN" dirty="0"/>
          </a:p>
        </p:txBody>
      </p:sp>
    </p:spTree>
    <p:extLst>
      <p:ext uri="{BB962C8B-B14F-4D97-AF65-F5344CB8AC3E}">
        <p14:creationId xmlns:p14="http://schemas.microsoft.com/office/powerpoint/2010/main" val="4179018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1D162-2D58-5DB6-8618-47D9791F775B}"/>
              </a:ext>
            </a:extLst>
          </p:cNvPr>
          <p:cNvSpPr>
            <a:spLocks noGrp="1"/>
          </p:cNvSpPr>
          <p:nvPr>
            <p:ph type="title"/>
          </p:nvPr>
        </p:nvSpPr>
        <p:spPr/>
        <p:txBody>
          <a:bodyPr/>
          <a:lstStyle/>
          <a:p>
            <a:r>
              <a:rPr lang="en-IN" dirty="0"/>
              <a:t>Applications of K-Means</a:t>
            </a:r>
          </a:p>
        </p:txBody>
      </p:sp>
      <p:sp>
        <p:nvSpPr>
          <p:cNvPr id="3" name="Text Placeholder 2">
            <a:extLst>
              <a:ext uri="{FF2B5EF4-FFF2-40B4-BE49-F238E27FC236}">
                <a16:creationId xmlns:a16="http://schemas.microsoft.com/office/drawing/2014/main" id="{83F1B326-5398-CFDB-5966-DBF7C95E22BA}"/>
              </a:ext>
            </a:extLst>
          </p:cNvPr>
          <p:cNvSpPr>
            <a:spLocks noGrp="1"/>
          </p:cNvSpPr>
          <p:nvPr>
            <p:ph type="body" sz="quarter" idx="13"/>
          </p:nvPr>
        </p:nvSpPr>
        <p:spPr/>
        <p:txBody>
          <a:bodyPr/>
          <a:lstStyle/>
          <a:p>
            <a:r>
              <a:rPr lang="en-US" sz="3600" dirty="0"/>
              <a:t> Image Segmentation: Separate objects in images.</a:t>
            </a:r>
          </a:p>
          <a:p>
            <a:r>
              <a:rPr lang="en-US" sz="3600" dirty="0"/>
              <a:t>Customer Segmentation: Group customers based on behavior.</a:t>
            </a:r>
          </a:p>
          <a:p>
            <a:r>
              <a:rPr lang="en-US" sz="3600" dirty="0"/>
              <a:t>Anomaly Detection: Identify outliers in data.</a:t>
            </a:r>
          </a:p>
          <a:p>
            <a:r>
              <a:rPr lang="en-US" sz="3600" dirty="0"/>
              <a:t>Document Clustering: Organize articles or search results.</a:t>
            </a:r>
          </a:p>
          <a:p>
            <a:endParaRPr lang="en-IN" dirty="0"/>
          </a:p>
        </p:txBody>
      </p:sp>
    </p:spTree>
    <p:extLst>
      <p:ext uri="{BB962C8B-B14F-4D97-AF65-F5344CB8AC3E}">
        <p14:creationId xmlns:p14="http://schemas.microsoft.com/office/powerpoint/2010/main" val="352714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D8B19-3229-0F7E-A028-BE3B27BA38EF}"/>
              </a:ext>
            </a:extLst>
          </p:cNvPr>
          <p:cNvSpPr>
            <a:spLocks noGrp="1"/>
          </p:cNvSpPr>
          <p:nvPr>
            <p:ph type="title"/>
          </p:nvPr>
        </p:nvSpPr>
        <p:spPr/>
        <p:txBody>
          <a:bodyPr>
            <a:normAutofit/>
          </a:bodyPr>
          <a:lstStyle/>
          <a:p>
            <a:r>
              <a:rPr lang="en-IN" dirty="0"/>
              <a:t>Advantages/Limitations</a:t>
            </a:r>
          </a:p>
        </p:txBody>
      </p:sp>
      <p:graphicFrame>
        <p:nvGraphicFramePr>
          <p:cNvPr id="22" name="Table 21">
            <a:extLst>
              <a:ext uri="{FF2B5EF4-FFF2-40B4-BE49-F238E27FC236}">
                <a16:creationId xmlns:a16="http://schemas.microsoft.com/office/drawing/2014/main" id="{9BF80DAC-5792-9EBD-12ED-6ADD834D8F2F}"/>
              </a:ext>
            </a:extLst>
          </p:cNvPr>
          <p:cNvGraphicFramePr>
            <a:graphicFrameLocks noGrp="1"/>
          </p:cNvGraphicFramePr>
          <p:nvPr>
            <p:extLst>
              <p:ext uri="{D42A27DB-BD31-4B8C-83A1-F6EECF244321}">
                <p14:modId xmlns:p14="http://schemas.microsoft.com/office/powerpoint/2010/main" val="2581794018"/>
              </p:ext>
            </p:extLst>
          </p:nvPr>
        </p:nvGraphicFramePr>
        <p:xfrm>
          <a:off x="512915" y="1558995"/>
          <a:ext cx="11256298" cy="4329805"/>
        </p:xfrm>
        <a:graphic>
          <a:graphicData uri="http://schemas.openxmlformats.org/drawingml/2006/table">
            <a:tbl>
              <a:tblPr firstRow="1" bandRow="1">
                <a:tableStyleId>{5C22544A-7EE6-4342-B048-85BDC9FD1C3A}</a:tableStyleId>
              </a:tblPr>
              <a:tblGrid>
                <a:gridCol w="5628149">
                  <a:extLst>
                    <a:ext uri="{9D8B030D-6E8A-4147-A177-3AD203B41FA5}">
                      <a16:colId xmlns:a16="http://schemas.microsoft.com/office/drawing/2014/main" val="4020289235"/>
                    </a:ext>
                  </a:extLst>
                </a:gridCol>
                <a:gridCol w="5628149">
                  <a:extLst>
                    <a:ext uri="{9D8B030D-6E8A-4147-A177-3AD203B41FA5}">
                      <a16:colId xmlns:a16="http://schemas.microsoft.com/office/drawing/2014/main" val="151676049"/>
                    </a:ext>
                  </a:extLst>
                </a:gridCol>
              </a:tblGrid>
              <a:tr h="713561">
                <a:tc>
                  <a:txBody>
                    <a:bodyPr/>
                    <a:lstStyle/>
                    <a:p>
                      <a:r>
                        <a:rPr kumimoji="0" lang="en-IN" sz="4400" b="1" i="0" u="none" strike="noStrike" kern="1200" cap="none" spc="0" normalizeH="0" baseline="0" noProof="0" dirty="0">
                          <a:ln>
                            <a:noFill/>
                          </a:ln>
                          <a:solidFill>
                            <a:schemeClr val="tx1"/>
                          </a:solidFill>
                          <a:effectLst/>
                          <a:uLnTx/>
                          <a:uFillTx/>
                          <a:latin typeface="Aptos Display" panose="02110004020202020204"/>
                          <a:ea typeface="+mj-ea"/>
                          <a:cs typeface="+mj-cs"/>
                        </a:rPr>
                        <a:t>Advantages</a:t>
                      </a:r>
                      <a:endParaRPr lang="en-IN" dirty="0">
                        <a:solidFill>
                          <a:schemeClr val="tx1"/>
                        </a:solidFill>
                      </a:endParaRPr>
                    </a:p>
                  </a:txBody>
                  <a:tcPr/>
                </a:tc>
                <a:tc>
                  <a:txBody>
                    <a:bodyPr/>
                    <a:lstStyle/>
                    <a:p>
                      <a:r>
                        <a:rPr kumimoji="0" lang="en-IN" sz="4400" b="1" i="0" u="none" strike="noStrike" kern="1200" cap="none" spc="0" normalizeH="0" baseline="0" noProof="0" dirty="0">
                          <a:ln>
                            <a:noFill/>
                          </a:ln>
                          <a:solidFill>
                            <a:schemeClr val="tx1"/>
                          </a:solidFill>
                          <a:effectLst/>
                          <a:uLnTx/>
                          <a:uFillTx/>
                          <a:latin typeface="Aptos Display" panose="02110004020202020204"/>
                          <a:ea typeface="+mj-ea"/>
                          <a:cs typeface="+mj-cs"/>
                        </a:rPr>
                        <a:t>Limitations</a:t>
                      </a:r>
                      <a:endParaRPr lang="en-IN" dirty="0">
                        <a:solidFill>
                          <a:schemeClr val="tx1"/>
                        </a:solidFill>
                      </a:endParaRPr>
                    </a:p>
                  </a:txBody>
                  <a:tcPr/>
                </a:tc>
                <a:extLst>
                  <a:ext uri="{0D108BD9-81ED-4DB2-BD59-A6C34878D82A}">
                    <a16:rowId xmlns:a16="http://schemas.microsoft.com/office/drawing/2014/main" val="484816159"/>
                  </a:ext>
                </a:extLst>
              </a:tr>
              <a:tr h="713561">
                <a:tc>
                  <a:txBody>
                    <a:bodyPr/>
                    <a:lstStyle/>
                    <a:p>
                      <a:r>
                        <a:rPr lang="en-US" dirty="0"/>
                        <a:t>Simple to implement and computationally efficient</a:t>
                      </a:r>
                      <a:endParaRPr lang="en-IN" dirty="0"/>
                    </a:p>
                  </a:txBody>
                  <a:tcPr/>
                </a:tc>
                <a:tc>
                  <a:txBody>
                    <a:bodyPr/>
                    <a:lstStyle/>
                    <a:p>
                      <a:r>
                        <a:rPr lang="en-US" dirty="0"/>
                        <a:t>Requires predefining the number of clusters (k)</a:t>
                      </a:r>
                      <a:endParaRPr lang="en-IN" dirty="0"/>
                    </a:p>
                  </a:txBody>
                  <a:tcPr/>
                </a:tc>
                <a:extLst>
                  <a:ext uri="{0D108BD9-81ED-4DB2-BD59-A6C34878D82A}">
                    <a16:rowId xmlns:a16="http://schemas.microsoft.com/office/drawing/2014/main" val="4099930555"/>
                  </a:ext>
                </a:extLst>
              </a:tr>
              <a:tr h="713561">
                <a:tc>
                  <a:txBody>
                    <a:bodyPr/>
                    <a:lstStyle/>
                    <a:p>
                      <a:r>
                        <a:rPr lang="en-US" dirty="0"/>
                        <a:t>Works well with spherical-shaped, well-separated clusters</a:t>
                      </a:r>
                      <a:endParaRPr lang="en-IN" dirty="0"/>
                    </a:p>
                  </a:txBody>
                  <a:tcPr/>
                </a:tc>
                <a:tc>
                  <a:txBody>
                    <a:bodyPr/>
                    <a:lstStyle/>
                    <a:p>
                      <a:r>
                        <a:rPr lang="en-US" dirty="0"/>
                        <a:t>Sensitive to the initial placement of centroids</a:t>
                      </a:r>
                      <a:endParaRPr lang="en-IN" dirty="0"/>
                    </a:p>
                  </a:txBody>
                  <a:tcPr/>
                </a:tc>
                <a:extLst>
                  <a:ext uri="{0D108BD9-81ED-4DB2-BD59-A6C34878D82A}">
                    <a16:rowId xmlns:a16="http://schemas.microsoft.com/office/drawing/2014/main" val="3057152125"/>
                  </a:ext>
                </a:extLst>
              </a:tr>
              <a:tr h="713561">
                <a:tc>
                  <a:txBody>
                    <a:bodyPr/>
                    <a:lstStyle/>
                    <a:p>
                      <a:r>
                        <a:rPr lang="en-IN" dirty="0"/>
                        <a:t>Efficient for large datasets (O(</a:t>
                      </a:r>
                      <a:r>
                        <a:rPr lang="en-IN" dirty="0" err="1"/>
                        <a:t>n⋅k⋅t</a:t>
                      </a:r>
                      <a:r>
                        <a:rPr lang="en-IN" dirty="0"/>
                        <a:t>))</a:t>
                      </a:r>
                    </a:p>
                  </a:txBody>
                  <a:tcPr/>
                </a:tc>
                <a:tc>
                  <a:txBody>
                    <a:bodyPr/>
                    <a:lstStyle/>
                    <a:p>
                      <a:r>
                        <a:rPr lang="en-US" dirty="0"/>
                        <a:t>Assumes clusters are spherical and of equal size</a:t>
                      </a:r>
                      <a:endParaRPr lang="en-IN" dirty="0"/>
                    </a:p>
                  </a:txBody>
                  <a:tcPr/>
                </a:tc>
                <a:extLst>
                  <a:ext uri="{0D108BD9-81ED-4DB2-BD59-A6C34878D82A}">
                    <a16:rowId xmlns:a16="http://schemas.microsoft.com/office/drawing/2014/main" val="3993646023"/>
                  </a:ext>
                </a:extLst>
              </a:tr>
              <a:tr h="713561">
                <a:tc>
                  <a:txBody>
                    <a:bodyPr/>
                    <a:lstStyle/>
                    <a:p>
                      <a:r>
                        <a:rPr lang="en-US" dirty="0"/>
                        <a:t>Performs well with linearly separable data</a:t>
                      </a:r>
                      <a:endParaRPr lang="en-IN" dirty="0"/>
                    </a:p>
                  </a:txBody>
                  <a:tcPr/>
                </a:tc>
                <a:tc>
                  <a:txBody>
                    <a:bodyPr/>
                    <a:lstStyle/>
                    <a:p>
                      <a:r>
                        <a:rPr lang="en-US" dirty="0"/>
                        <a:t>Struggles with overlapping or non-linear clusters</a:t>
                      </a:r>
                      <a:endParaRPr lang="en-IN" dirty="0"/>
                    </a:p>
                  </a:txBody>
                  <a:tcPr/>
                </a:tc>
                <a:extLst>
                  <a:ext uri="{0D108BD9-81ED-4DB2-BD59-A6C34878D82A}">
                    <a16:rowId xmlns:a16="http://schemas.microsoft.com/office/drawing/2014/main" val="771893498"/>
                  </a:ext>
                </a:extLst>
              </a:tr>
              <a:tr h="713561">
                <a:tc>
                  <a:txBody>
                    <a:bodyPr/>
                    <a:lstStyle/>
                    <a:p>
                      <a:r>
                        <a:rPr lang="en-US" dirty="0"/>
                        <a:t>Scales easily for parallel and distributed processing</a:t>
                      </a:r>
                      <a:endParaRPr lang="en-IN" dirty="0"/>
                    </a:p>
                  </a:txBody>
                  <a:tcPr/>
                </a:tc>
                <a:tc>
                  <a:txBody>
                    <a:bodyPr/>
                    <a:lstStyle/>
                    <a:p>
                      <a:r>
                        <a:rPr lang="en-US" dirty="0"/>
                        <a:t>Sensitive to outliers that can skew centroids</a:t>
                      </a:r>
                      <a:endParaRPr lang="en-IN" dirty="0"/>
                    </a:p>
                  </a:txBody>
                  <a:tcPr/>
                </a:tc>
                <a:extLst>
                  <a:ext uri="{0D108BD9-81ED-4DB2-BD59-A6C34878D82A}">
                    <a16:rowId xmlns:a16="http://schemas.microsoft.com/office/drawing/2014/main" val="16858883"/>
                  </a:ext>
                </a:extLst>
              </a:tr>
            </a:tbl>
          </a:graphicData>
        </a:graphic>
      </p:graphicFrame>
    </p:spTree>
    <p:extLst>
      <p:ext uri="{BB962C8B-B14F-4D97-AF65-F5344CB8AC3E}">
        <p14:creationId xmlns:p14="http://schemas.microsoft.com/office/powerpoint/2010/main" val="2470613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6D32C-2D43-0288-B5CC-562AD8E04066}"/>
              </a:ext>
            </a:extLst>
          </p:cNvPr>
          <p:cNvSpPr>
            <a:spLocks noGrp="1"/>
          </p:cNvSpPr>
          <p:nvPr>
            <p:ph type="title"/>
          </p:nvPr>
        </p:nvSpPr>
        <p:spPr/>
        <p:txBody>
          <a:bodyPr/>
          <a:lstStyle/>
          <a:p>
            <a:r>
              <a:rPr lang="en-IN" dirty="0"/>
              <a:t>Objectives</a:t>
            </a:r>
          </a:p>
        </p:txBody>
      </p:sp>
      <p:sp>
        <p:nvSpPr>
          <p:cNvPr id="3" name="Text Placeholder 2">
            <a:extLst>
              <a:ext uri="{FF2B5EF4-FFF2-40B4-BE49-F238E27FC236}">
                <a16:creationId xmlns:a16="http://schemas.microsoft.com/office/drawing/2014/main" id="{EE2A15D9-646A-F5D1-5C05-7A865B10F8A9}"/>
              </a:ext>
            </a:extLst>
          </p:cNvPr>
          <p:cNvSpPr>
            <a:spLocks noGrp="1"/>
          </p:cNvSpPr>
          <p:nvPr>
            <p:ph type="body" sz="quarter" idx="13"/>
          </p:nvPr>
        </p:nvSpPr>
        <p:spPr/>
        <p:txBody>
          <a:bodyPr>
            <a:normAutofit/>
          </a:bodyPr>
          <a:lstStyle/>
          <a:p>
            <a:pPr>
              <a:buFont typeface="Arial" panose="020B0604020202020204" pitchFamily="34" charset="0"/>
              <a:buChar char="•"/>
            </a:pPr>
            <a:r>
              <a:rPr lang="en-US" sz="3200" dirty="0"/>
              <a:t>Measure execution time and convergence for both approaches sequential and parallel.</a:t>
            </a:r>
          </a:p>
          <a:p>
            <a:pPr>
              <a:buFont typeface="Arial" panose="020B0604020202020204" pitchFamily="34" charset="0"/>
              <a:buChar char="•"/>
            </a:pPr>
            <a:r>
              <a:rPr lang="en-US" sz="3200" dirty="0"/>
              <a:t>Evaluate scalability with varying thread counts and cluster sizes.</a:t>
            </a:r>
          </a:p>
          <a:p>
            <a:pPr>
              <a:buFont typeface="Arial" panose="020B0604020202020204" pitchFamily="34" charset="0"/>
              <a:buChar char="•"/>
            </a:pPr>
            <a:r>
              <a:rPr lang="en-US" sz="3200" dirty="0"/>
              <a:t>Calculate Speed-Up of parallel execution with respect to sequential</a:t>
            </a:r>
            <a:endParaRPr lang="en-IN" sz="3200" dirty="0"/>
          </a:p>
        </p:txBody>
      </p:sp>
    </p:spTree>
    <p:extLst>
      <p:ext uri="{BB962C8B-B14F-4D97-AF65-F5344CB8AC3E}">
        <p14:creationId xmlns:p14="http://schemas.microsoft.com/office/powerpoint/2010/main" val="18298349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F006B-E0D6-C36A-0F9A-B63E655D6F05}"/>
              </a:ext>
            </a:extLst>
          </p:cNvPr>
          <p:cNvSpPr>
            <a:spLocks noGrp="1"/>
          </p:cNvSpPr>
          <p:nvPr>
            <p:ph type="title"/>
          </p:nvPr>
        </p:nvSpPr>
        <p:spPr/>
        <p:txBody>
          <a:bodyPr/>
          <a:lstStyle/>
          <a:p>
            <a:r>
              <a:rPr lang="en-IN" dirty="0"/>
              <a:t>Experimental Setup</a:t>
            </a:r>
          </a:p>
        </p:txBody>
      </p:sp>
      <p:sp>
        <p:nvSpPr>
          <p:cNvPr id="3" name="Text Placeholder 2">
            <a:extLst>
              <a:ext uri="{FF2B5EF4-FFF2-40B4-BE49-F238E27FC236}">
                <a16:creationId xmlns:a16="http://schemas.microsoft.com/office/drawing/2014/main" id="{41E350D8-98BE-051E-BAFF-D2808E70C0D4}"/>
              </a:ext>
            </a:extLst>
          </p:cNvPr>
          <p:cNvSpPr>
            <a:spLocks noGrp="1"/>
          </p:cNvSpPr>
          <p:nvPr>
            <p:ph type="body" sz="quarter" idx="13"/>
          </p:nvPr>
        </p:nvSpPr>
        <p:spPr/>
        <p:txBody>
          <a:bodyPr/>
          <a:lstStyle/>
          <a:p>
            <a:r>
              <a:rPr lang="en-US" dirty="0"/>
              <a:t>Dataset:- 1 million 2D points, randomly generated.</a:t>
            </a:r>
          </a:p>
          <a:p>
            <a:r>
              <a:rPr lang="en-US" dirty="0"/>
              <a:t>Parameters:- </a:t>
            </a:r>
          </a:p>
          <a:p>
            <a:pPr lvl="1">
              <a:buFont typeface="Wingdings" panose="05000000000000000000" pitchFamily="2" charset="2"/>
              <a:buChar char="§"/>
            </a:pPr>
            <a:r>
              <a:rPr lang="en-US" dirty="0"/>
              <a:t>K: 2 to 1024 (powers of 2).</a:t>
            </a:r>
          </a:p>
          <a:p>
            <a:pPr lvl="1">
              <a:buFont typeface="Wingdings" panose="05000000000000000000" pitchFamily="2" charset="2"/>
              <a:buChar char="§"/>
            </a:pPr>
            <a:r>
              <a:rPr lang="en-US" dirty="0"/>
              <a:t>Threads: 2 to 128 (powers of 2).</a:t>
            </a:r>
          </a:p>
          <a:p>
            <a:pPr lvl="1">
              <a:buFont typeface="Wingdings" panose="05000000000000000000" pitchFamily="2" charset="2"/>
              <a:buChar char="§"/>
            </a:pPr>
            <a:r>
              <a:rPr lang="en-US" dirty="0"/>
              <a:t>Maximum iterations: 1000, tolerance: 10^-6.</a:t>
            </a:r>
          </a:p>
          <a:p>
            <a:r>
              <a:rPr lang="en-US" dirty="0"/>
              <a:t>Output Metrics:-</a:t>
            </a:r>
          </a:p>
          <a:p>
            <a:pPr lvl="1">
              <a:buFont typeface="Wingdings" panose="05000000000000000000" pitchFamily="2" charset="2"/>
              <a:buChar char="§"/>
            </a:pPr>
            <a:r>
              <a:rPr lang="en-US" dirty="0"/>
              <a:t> Execution time (in seconds).</a:t>
            </a:r>
          </a:p>
          <a:p>
            <a:pPr lvl="1">
              <a:buFont typeface="Wingdings" panose="05000000000000000000" pitchFamily="2" charset="2"/>
              <a:buChar char="§"/>
            </a:pPr>
            <a:r>
              <a:rPr lang="en-US" dirty="0"/>
              <a:t>Convergence iterations</a:t>
            </a:r>
            <a:endParaRPr lang="en-IN" dirty="0"/>
          </a:p>
        </p:txBody>
      </p:sp>
    </p:spTree>
    <p:extLst>
      <p:ext uri="{BB962C8B-B14F-4D97-AF65-F5344CB8AC3E}">
        <p14:creationId xmlns:p14="http://schemas.microsoft.com/office/powerpoint/2010/main" val="298732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0FA04-32AD-A67A-DD91-D5CA5A02A2EF}"/>
              </a:ext>
            </a:extLst>
          </p:cNvPr>
          <p:cNvSpPr>
            <a:spLocks noGrp="1"/>
          </p:cNvSpPr>
          <p:nvPr>
            <p:ph type="title"/>
          </p:nvPr>
        </p:nvSpPr>
        <p:spPr>
          <a:xfrm>
            <a:off x="174258" y="78044"/>
            <a:ext cx="8215361" cy="957182"/>
          </a:xfrm>
        </p:spPr>
        <p:txBody>
          <a:bodyPr>
            <a:normAutofit fontScale="90000"/>
          </a:bodyPr>
          <a:lstStyle/>
          <a:p>
            <a:r>
              <a:rPr lang="en-IN" dirty="0"/>
              <a:t>Key Differences Between Algorithms</a:t>
            </a:r>
          </a:p>
        </p:txBody>
      </p:sp>
      <p:graphicFrame>
        <p:nvGraphicFramePr>
          <p:cNvPr id="4" name="Table 3">
            <a:extLst>
              <a:ext uri="{FF2B5EF4-FFF2-40B4-BE49-F238E27FC236}">
                <a16:creationId xmlns:a16="http://schemas.microsoft.com/office/drawing/2014/main" id="{2B3E4A67-0933-23BB-05E3-CCBAAA434D1A}"/>
              </a:ext>
            </a:extLst>
          </p:cNvPr>
          <p:cNvGraphicFramePr>
            <a:graphicFrameLocks noGrp="1"/>
          </p:cNvGraphicFramePr>
          <p:nvPr>
            <p:extLst>
              <p:ext uri="{D42A27DB-BD31-4B8C-83A1-F6EECF244321}">
                <p14:modId xmlns:p14="http://schemas.microsoft.com/office/powerpoint/2010/main" val="3113070677"/>
              </p:ext>
            </p:extLst>
          </p:nvPr>
        </p:nvGraphicFramePr>
        <p:xfrm>
          <a:off x="261620" y="1359746"/>
          <a:ext cx="11625579" cy="4789596"/>
        </p:xfrm>
        <a:graphic>
          <a:graphicData uri="http://schemas.openxmlformats.org/drawingml/2006/table">
            <a:tbl>
              <a:tblPr firstRow="1" bandRow="1">
                <a:tableStyleId>{5C22544A-7EE6-4342-B048-85BDC9FD1C3A}</a:tableStyleId>
              </a:tblPr>
              <a:tblGrid>
                <a:gridCol w="3875193">
                  <a:extLst>
                    <a:ext uri="{9D8B030D-6E8A-4147-A177-3AD203B41FA5}">
                      <a16:colId xmlns:a16="http://schemas.microsoft.com/office/drawing/2014/main" val="4000316333"/>
                    </a:ext>
                  </a:extLst>
                </a:gridCol>
                <a:gridCol w="3875193">
                  <a:extLst>
                    <a:ext uri="{9D8B030D-6E8A-4147-A177-3AD203B41FA5}">
                      <a16:colId xmlns:a16="http://schemas.microsoft.com/office/drawing/2014/main" val="1750153417"/>
                    </a:ext>
                  </a:extLst>
                </a:gridCol>
                <a:gridCol w="3875193">
                  <a:extLst>
                    <a:ext uri="{9D8B030D-6E8A-4147-A177-3AD203B41FA5}">
                      <a16:colId xmlns:a16="http://schemas.microsoft.com/office/drawing/2014/main" val="2907557657"/>
                    </a:ext>
                  </a:extLst>
                </a:gridCol>
              </a:tblGrid>
              <a:tr h="684228">
                <a:tc>
                  <a:txBody>
                    <a:bodyPr/>
                    <a:lstStyle/>
                    <a:p>
                      <a:r>
                        <a:rPr lang="en-IN" dirty="0"/>
                        <a:t>Feature</a:t>
                      </a:r>
                    </a:p>
                  </a:txBody>
                  <a:tcPr/>
                </a:tc>
                <a:tc>
                  <a:txBody>
                    <a:bodyPr/>
                    <a:lstStyle/>
                    <a:p>
                      <a:r>
                        <a:rPr lang="en-IN" dirty="0"/>
                        <a:t>Parallel Approach (with OpenMP)</a:t>
                      </a:r>
                    </a:p>
                  </a:txBody>
                  <a:tcPr/>
                </a:tc>
                <a:tc>
                  <a:txBody>
                    <a:bodyPr/>
                    <a:lstStyle/>
                    <a:p>
                      <a:r>
                        <a:rPr lang="en-IN" dirty="0"/>
                        <a:t>Sequential Approach</a:t>
                      </a:r>
                    </a:p>
                  </a:txBody>
                  <a:tcPr/>
                </a:tc>
                <a:extLst>
                  <a:ext uri="{0D108BD9-81ED-4DB2-BD59-A6C34878D82A}">
                    <a16:rowId xmlns:a16="http://schemas.microsoft.com/office/drawing/2014/main" val="4094637317"/>
                  </a:ext>
                </a:extLst>
              </a:tr>
              <a:tr h="684228">
                <a:tc>
                  <a:txBody>
                    <a:bodyPr/>
                    <a:lstStyle/>
                    <a:p>
                      <a:r>
                        <a:rPr lang="en-IN" dirty="0"/>
                        <a:t>Execution Mode</a:t>
                      </a:r>
                    </a:p>
                  </a:txBody>
                  <a:tcPr/>
                </a:tc>
                <a:tc>
                  <a:txBody>
                    <a:bodyPr/>
                    <a:lstStyle/>
                    <a:p>
                      <a:r>
                        <a:rPr lang="en-US" dirty="0"/>
                        <a:t>Executes multiple tasks concurrently using multiple threads.</a:t>
                      </a:r>
                      <a:endParaRPr lang="en-IN" dirty="0"/>
                    </a:p>
                  </a:txBody>
                  <a:tcPr/>
                </a:tc>
                <a:tc>
                  <a:txBody>
                    <a:bodyPr/>
                    <a:lstStyle/>
                    <a:p>
                      <a:r>
                        <a:rPr lang="en-US" dirty="0"/>
                        <a:t>Executes tasks one after the other on a single thread</a:t>
                      </a:r>
                      <a:endParaRPr lang="en-IN" dirty="0"/>
                    </a:p>
                  </a:txBody>
                  <a:tcPr/>
                </a:tc>
                <a:extLst>
                  <a:ext uri="{0D108BD9-81ED-4DB2-BD59-A6C34878D82A}">
                    <a16:rowId xmlns:a16="http://schemas.microsoft.com/office/drawing/2014/main" val="2045804260"/>
                  </a:ext>
                </a:extLst>
              </a:tr>
              <a:tr h="684228">
                <a:tc>
                  <a:txBody>
                    <a:bodyPr/>
                    <a:lstStyle/>
                    <a:p>
                      <a:r>
                        <a:rPr lang="en-IN" dirty="0"/>
                        <a:t>Performance</a:t>
                      </a:r>
                    </a:p>
                  </a:txBody>
                  <a:tcPr/>
                </a:tc>
                <a:tc>
                  <a:txBody>
                    <a:bodyPr/>
                    <a:lstStyle/>
                    <a:p>
                      <a:r>
                        <a:rPr lang="en-US" dirty="0"/>
                        <a:t>Achieves faster execution due to parallelization.</a:t>
                      </a:r>
                      <a:endParaRPr lang="en-IN" dirty="0"/>
                    </a:p>
                  </a:txBody>
                  <a:tcPr anchor="ctr"/>
                </a:tc>
                <a:tc>
                  <a:txBody>
                    <a:bodyPr/>
                    <a:lstStyle/>
                    <a:p>
                      <a:r>
                        <a:rPr lang="en-US" dirty="0"/>
                        <a:t>Slower execution due to single-threaded processing.</a:t>
                      </a:r>
                      <a:endParaRPr lang="en-IN" dirty="0"/>
                    </a:p>
                  </a:txBody>
                  <a:tcPr/>
                </a:tc>
                <a:extLst>
                  <a:ext uri="{0D108BD9-81ED-4DB2-BD59-A6C34878D82A}">
                    <a16:rowId xmlns:a16="http://schemas.microsoft.com/office/drawing/2014/main" val="1423864055"/>
                  </a:ext>
                </a:extLst>
              </a:tr>
              <a:tr h="684228">
                <a:tc>
                  <a:txBody>
                    <a:bodyPr/>
                    <a:lstStyle/>
                    <a:p>
                      <a:r>
                        <a:rPr lang="en-IN" dirty="0"/>
                        <a:t>Scalability</a:t>
                      </a:r>
                    </a:p>
                  </a:txBody>
                  <a:tcPr/>
                </a:tc>
                <a:tc>
                  <a:txBody>
                    <a:bodyPr/>
                    <a:lstStyle/>
                    <a:p>
                      <a:r>
                        <a:rPr lang="en-US" dirty="0"/>
                        <a:t>Scales with the number of threads and available cores.</a:t>
                      </a:r>
                      <a:endParaRPr lang="en-IN" dirty="0"/>
                    </a:p>
                  </a:txBody>
                  <a:tcPr anchor="ctr"/>
                </a:tc>
                <a:tc>
                  <a:txBody>
                    <a:bodyPr/>
                    <a:lstStyle/>
                    <a:p>
                      <a:r>
                        <a:rPr lang="en-US" dirty="0"/>
                        <a:t>Limited scalability; performance is constrained by a single core.</a:t>
                      </a:r>
                      <a:endParaRPr lang="en-IN" dirty="0"/>
                    </a:p>
                  </a:txBody>
                  <a:tcPr/>
                </a:tc>
                <a:extLst>
                  <a:ext uri="{0D108BD9-81ED-4DB2-BD59-A6C34878D82A}">
                    <a16:rowId xmlns:a16="http://schemas.microsoft.com/office/drawing/2014/main" val="4018281303"/>
                  </a:ext>
                </a:extLst>
              </a:tr>
              <a:tr h="684228">
                <a:tc>
                  <a:txBody>
                    <a:bodyPr/>
                    <a:lstStyle/>
                    <a:p>
                      <a:r>
                        <a:rPr lang="en-IN" dirty="0"/>
                        <a:t>Thread Control</a:t>
                      </a:r>
                    </a:p>
                  </a:txBody>
                  <a:tcPr/>
                </a:tc>
                <a:tc>
                  <a:txBody>
                    <a:bodyPr/>
                    <a:lstStyle/>
                    <a:p>
                      <a:r>
                        <a:rPr lang="en-US" dirty="0"/>
                        <a:t>Uses </a:t>
                      </a:r>
                      <a:r>
                        <a:rPr lang="en-US" dirty="0" err="1"/>
                        <a:t>omp_set_num_threads</a:t>
                      </a:r>
                      <a:r>
                        <a:rPr lang="en-US" dirty="0"/>
                        <a:t> to control the number of threads.</a:t>
                      </a:r>
                      <a:endParaRPr lang="en-IN" dirty="0"/>
                    </a:p>
                  </a:txBody>
                  <a:tcPr anchor="ctr"/>
                </a:tc>
                <a:tc>
                  <a:txBody>
                    <a:bodyPr/>
                    <a:lstStyle/>
                    <a:p>
                      <a:r>
                        <a:rPr lang="en-US" dirty="0"/>
                        <a:t>Does not involve thread management</a:t>
                      </a:r>
                      <a:endParaRPr lang="en-IN" dirty="0"/>
                    </a:p>
                  </a:txBody>
                  <a:tcPr/>
                </a:tc>
                <a:extLst>
                  <a:ext uri="{0D108BD9-81ED-4DB2-BD59-A6C34878D82A}">
                    <a16:rowId xmlns:a16="http://schemas.microsoft.com/office/drawing/2014/main" val="1356569253"/>
                  </a:ext>
                </a:extLst>
              </a:tr>
              <a:tr h="684228">
                <a:tc>
                  <a:txBody>
                    <a:bodyPr/>
                    <a:lstStyle/>
                    <a:p>
                      <a:r>
                        <a:rPr lang="en-IN" dirty="0"/>
                        <a:t>Hardware Utilization</a:t>
                      </a:r>
                    </a:p>
                  </a:txBody>
                  <a:tcPr/>
                </a:tc>
                <a:tc>
                  <a:txBody>
                    <a:bodyPr/>
                    <a:lstStyle/>
                    <a:p>
                      <a:r>
                        <a:rPr lang="en-US" dirty="0"/>
                        <a:t>Utilizes multiple CPU cores for improved throughput</a:t>
                      </a:r>
                      <a:endParaRPr lang="en-IN" dirty="0"/>
                    </a:p>
                  </a:txBody>
                  <a:tcPr/>
                </a:tc>
                <a:tc>
                  <a:txBody>
                    <a:bodyPr/>
                    <a:lstStyle/>
                    <a:p>
                      <a:r>
                        <a:rPr lang="en-US" dirty="0"/>
                        <a:t>Utilizes only one core of the CPU</a:t>
                      </a:r>
                      <a:endParaRPr lang="en-IN" dirty="0"/>
                    </a:p>
                  </a:txBody>
                  <a:tcPr/>
                </a:tc>
                <a:extLst>
                  <a:ext uri="{0D108BD9-81ED-4DB2-BD59-A6C34878D82A}">
                    <a16:rowId xmlns:a16="http://schemas.microsoft.com/office/drawing/2014/main" val="3635799242"/>
                  </a:ext>
                </a:extLst>
              </a:tr>
              <a:tr h="684228">
                <a:tc>
                  <a:txBody>
                    <a:bodyPr/>
                    <a:lstStyle/>
                    <a:p>
                      <a:r>
                        <a:rPr lang="en-IN" dirty="0"/>
                        <a:t>Data Partitioning</a:t>
                      </a:r>
                    </a:p>
                  </a:txBody>
                  <a:tcPr/>
                </a:tc>
                <a:tc>
                  <a:txBody>
                    <a:bodyPr/>
                    <a:lstStyle/>
                    <a:p>
                      <a:r>
                        <a:rPr lang="en-US" dirty="0"/>
                        <a:t>Divides data across threads for parallel processing</a:t>
                      </a:r>
                      <a:endParaRPr lang="en-IN" dirty="0"/>
                    </a:p>
                  </a:txBody>
                  <a:tcPr/>
                </a:tc>
                <a:tc>
                  <a:txBody>
                    <a:bodyPr/>
                    <a:lstStyle/>
                    <a:p>
                      <a:r>
                        <a:rPr lang="en-US" dirty="0"/>
                        <a:t>Processes the entire dataset sequentially.</a:t>
                      </a:r>
                      <a:endParaRPr lang="en-IN" dirty="0"/>
                    </a:p>
                  </a:txBody>
                  <a:tcPr/>
                </a:tc>
                <a:extLst>
                  <a:ext uri="{0D108BD9-81ED-4DB2-BD59-A6C34878D82A}">
                    <a16:rowId xmlns:a16="http://schemas.microsoft.com/office/drawing/2014/main" val="3387814189"/>
                  </a:ext>
                </a:extLst>
              </a:tr>
            </a:tbl>
          </a:graphicData>
        </a:graphic>
      </p:graphicFrame>
    </p:spTree>
    <p:extLst>
      <p:ext uri="{BB962C8B-B14F-4D97-AF65-F5344CB8AC3E}">
        <p14:creationId xmlns:p14="http://schemas.microsoft.com/office/powerpoint/2010/main" val="20892963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E732F-3599-0108-2911-0ED6A921057C}"/>
              </a:ext>
            </a:extLst>
          </p:cNvPr>
          <p:cNvSpPr>
            <a:spLocks noGrp="1"/>
          </p:cNvSpPr>
          <p:nvPr>
            <p:ph type="title"/>
          </p:nvPr>
        </p:nvSpPr>
        <p:spPr/>
        <p:txBody>
          <a:bodyPr/>
          <a:lstStyle/>
          <a:p>
            <a:r>
              <a:rPr lang="en-US" dirty="0"/>
              <a:t>Flow Chart</a:t>
            </a:r>
            <a:endParaRPr lang="en-IN" dirty="0"/>
          </a:p>
        </p:txBody>
      </p:sp>
      <p:pic>
        <p:nvPicPr>
          <p:cNvPr id="5" name="Picture 4" descr="A diagram of a process&#10;&#10;Description automatically generated">
            <a:extLst>
              <a:ext uri="{FF2B5EF4-FFF2-40B4-BE49-F238E27FC236}">
                <a16:creationId xmlns:a16="http://schemas.microsoft.com/office/drawing/2014/main" id="{77878764-90EB-8E6E-9117-46E569536F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2528" y="1300843"/>
            <a:ext cx="1983921" cy="4597658"/>
          </a:xfrm>
          <a:prstGeom prst="rect">
            <a:avLst/>
          </a:prstGeom>
        </p:spPr>
      </p:pic>
      <p:pic>
        <p:nvPicPr>
          <p:cNvPr id="7" name="Picture 6" descr="A diagram of a flowchart&#10;&#10;Description automatically generated">
            <a:extLst>
              <a:ext uri="{FF2B5EF4-FFF2-40B4-BE49-F238E27FC236}">
                <a16:creationId xmlns:a16="http://schemas.microsoft.com/office/drawing/2014/main" id="{4B934932-2957-E94A-6E3E-F0E3165395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54969" y="1171088"/>
            <a:ext cx="6943741" cy="5206067"/>
          </a:xfrm>
          <a:prstGeom prst="rect">
            <a:avLst/>
          </a:prstGeom>
        </p:spPr>
      </p:pic>
    </p:spTree>
    <p:extLst>
      <p:ext uri="{BB962C8B-B14F-4D97-AF65-F5344CB8AC3E}">
        <p14:creationId xmlns:p14="http://schemas.microsoft.com/office/powerpoint/2010/main" val="14571456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2742</TotalTime>
  <Words>592</Words>
  <Application>Microsoft Office PowerPoint</Application>
  <PresentationFormat>Widescreen</PresentationFormat>
  <Paragraphs>100</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Aptos</vt:lpstr>
      <vt:lpstr>Aptos Display</vt:lpstr>
      <vt:lpstr>Arial</vt:lpstr>
      <vt:lpstr>Times New Roman</vt:lpstr>
      <vt:lpstr>Wingdings</vt:lpstr>
      <vt:lpstr>Office Theme</vt:lpstr>
      <vt:lpstr>K-Means Clustering Using OpenMp</vt:lpstr>
      <vt:lpstr>K-Means Clustering</vt:lpstr>
      <vt:lpstr>How Does K-Means Work?</vt:lpstr>
      <vt:lpstr>Applications of K-Means</vt:lpstr>
      <vt:lpstr>Advantages/Limitations</vt:lpstr>
      <vt:lpstr>Objectives</vt:lpstr>
      <vt:lpstr>Experimental Setup</vt:lpstr>
      <vt:lpstr>Key Differences Between Algorithms</vt:lpstr>
      <vt:lpstr>Flow Chart</vt:lpstr>
      <vt:lpstr>Results</vt:lpstr>
      <vt:lpstr>Results</vt:lpstr>
      <vt:lpstr>Observations</vt:lpstr>
      <vt:lpstr>Observations</vt:lpstr>
      <vt:lpstr>Observations</vt:lpstr>
      <vt:lpstr>Observations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chintusathish452@gmail.com</dc:creator>
  <cp:lastModifiedBy>Bittu Jaiswal</cp:lastModifiedBy>
  <cp:revision>7</cp:revision>
  <dcterms:created xsi:type="dcterms:W3CDTF">2024-12-24T19:01:34Z</dcterms:created>
  <dcterms:modified xsi:type="dcterms:W3CDTF">2024-12-26T16:56:27Z</dcterms:modified>
</cp:coreProperties>
</file>