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619" r:id="rId3"/>
    <p:sldId id="614" r:id="rId4"/>
    <p:sldId id="610" r:id="rId5"/>
    <p:sldId id="479" r:id="rId6"/>
    <p:sldId id="490" r:id="rId7"/>
    <p:sldId id="481" r:id="rId8"/>
    <p:sldId id="491" r:id="rId9"/>
    <p:sldId id="492" r:id="rId10"/>
    <p:sldId id="493" r:id="rId11"/>
    <p:sldId id="494" r:id="rId12"/>
    <p:sldId id="495" r:id="rId13"/>
    <p:sldId id="496" r:id="rId14"/>
    <p:sldId id="497" r:id="rId15"/>
    <p:sldId id="620" r:id="rId16"/>
    <p:sldId id="628" r:id="rId17"/>
    <p:sldId id="621" r:id="rId18"/>
    <p:sldId id="622" r:id="rId19"/>
    <p:sldId id="623" r:id="rId20"/>
    <p:sldId id="624" r:id="rId21"/>
    <p:sldId id="625" r:id="rId22"/>
    <p:sldId id="627" r:id="rId23"/>
    <p:sldId id="626" r:id="rId24"/>
    <p:sldId id="472" r:id="rId25"/>
  </p:sldIdLst>
  <p:sldSz cx="12192000" cy="6858000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7" userDrawn="1">
          <p15:clr>
            <a:srgbClr val="A4A3A4"/>
          </p15:clr>
        </p15:guide>
        <p15:guide id="2" orient="horz" pos="2546" userDrawn="1">
          <p15:clr>
            <a:srgbClr val="A4A3A4"/>
          </p15:clr>
        </p15:guide>
        <p15:guide id="3" orient="horz" pos="3748" userDrawn="1">
          <p15:clr>
            <a:srgbClr val="A4A3A4"/>
          </p15:clr>
        </p15:guide>
        <p15:guide id="4" orient="horz" pos="2728" userDrawn="1">
          <p15:clr>
            <a:srgbClr val="A4A3A4"/>
          </p15:clr>
        </p15:guide>
        <p15:guide id="5" pos="1721" userDrawn="1">
          <p15:clr>
            <a:srgbClr val="A4A3A4"/>
          </p15:clr>
        </p15:guide>
        <p15:guide id="6" pos="4505" userDrawn="1">
          <p15:clr>
            <a:srgbClr val="A4A3A4"/>
          </p15:clr>
        </p15:guide>
        <p15:guide id="7" pos="42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9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C66"/>
    <a:srgbClr val="1F418B"/>
    <a:srgbClr val="D6395C"/>
    <a:srgbClr val="009F97"/>
    <a:srgbClr val="E5F5F3"/>
    <a:srgbClr val="17417D"/>
    <a:srgbClr val="CC006A"/>
    <a:srgbClr val="FFFFFF"/>
    <a:srgbClr val="F265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Stijl, lich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7011" autoAdjust="0"/>
  </p:normalViewPr>
  <p:slideViewPr>
    <p:cSldViewPr snapToGrid="0" snapToObjects="1" showGuides="1">
      <p:cViewPr varScale="1">
        <p:scale>
          <a:sx n="64" d="100"/>
          <a:sy n="64" d="100"/>
        </p:scale>
        <p:origin x="632" y="52"/>
      </p:cViewPr>
      <p:guideLst>
        <p:guide orient="horz" pos="867"/>
        <p:guide orient="horz" pos="2546"/>
        <p:guide orient="horz" pos="3748"/>
        <p:guide orient="horz" pos="2728"/>
        <p:guide pos="1721"/>
        <p:guide pos="4505"/>
        <p:guide pos="422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8FFA2-0E42-DA42-9365-F43A154AB6B8}" type="datetimeFigureOut">
              <a:rPr lang="nl-NL" smtClean="0"/>
              <a:pPr/>
              <a:t>7-11-2018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53859-9C9E-AD4A-AD03-68346D0F1EB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548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9DF05-DED4-9E4C-A15E-BB307556A24A}" type="datetimeFigureOut">
              <a:rPr lang="nl-NL" smtClean="0"/>
              <a:pPr/>
              <a:t>7-11-2018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7B1AF-6019-504B-A6CB-C4C834CD9B66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863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7B1AF-6019-504B-A6CB-C4C834CD9B66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0950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7B1AF-6019-504B-A6CB-C4C834CD9B66}" type="slidenum">
              <a:rPr lang="nl-NL" smtClean="0"/>
              <a:pPr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1644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gif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Achtergro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17770" y="-346"/>
            <a:ext cx="2356105" cy="6857999"/>
          </a:xfrm>
          <a:prstGeom prst="rect">
            <a:avLst/>
          </a:prstGeom>
        </p:spPr>
      </p:pic>
      <p:pic>
        <p:nvPicPr>
          <p:cNvPr id="3" name="Achtergrond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" y="4"/>
            <a:ext cx="10323572" cy="6857999"/>
          </a:xfrm>
          <a:prstGeom prst="rect">
            <a:avLst/>
          </a:prstGeom>
        </p:spPr>
      </p:pic>
      <p:cxnSp>
        <p:nvCxnSpPr>
          <p:cNvPr id="4" name="Rechte verbindingslijn onder"/>
          <p:cNvCxnSpPr/>
          <p:nvPr userDrawn="1"/>
        </p:nvCxnSpPr>
        <p:spPr>
          <a:xfrm flipV="1">
            <a:off x="1759304" y="3129936"/>
            <a:ext cx="0" cy="3096592"/>
          </a:xfrm>
          <a:prstGeom prst="line">
            <a:avLst/>
          </a:prstGeom>
          <a:ln w="6350" cmpd="sng">
            <a:solidFill>
              <a:srgbClr val="009F9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Rechte verbindingslijn boven"/>
          <p:cNvCxnSpPr/>
          <p:nvPr userDrawn="1"/>
        </p:nvCxnSpPr>
        <p:spPr>
          <a:xfrm flipV="1">
            <a:off x="1759304" y="5"/>
            <a:ext cx="0" cy="984555"/>
          </a:xfrm>
          <a:prstGeom prst="line">
            <a:avLst/>
          </a:prstGeom>
          <a:ln w="6350" cmpd="sng">
            <a:solidFill>
              <a:srgbClr val="009F9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Groene bol"/>
          <p:cNvSpPr/>
          <p:nvPr userDrawn="1"/>
        </p:nvSpPr>
        <p:spPr>
          <a:xfrm>
            <a:off x="1648432" y="3019347"/>
            <a:ext cx="219600" cy="221176"/>
          </a:xfrm>
          <a:prstGeom prst="ellipse">
            <a:avLst/>
          </a:prstGeom>
          <a:solidFill>
            <a:srgbClr val="009F9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061058" y="1277411"/>
            <a:ext cx="8842919" cy="1143000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nl-NL" sz="4400" b="1" kern="1200" dirty="0">
                <a:solidFill>
                  <a:srgbClr val="009F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8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2744569" y="3124657"/>
            <a:ext cx="8474041" cy="286318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 b="1" i="0">
                <a:solidFill>
                  <a:srgbClr val="1F418B"/>
                </a:solidFill>
              </a:defRPr>
            </a:lvl1pPr>
            <a:lvl2pPr marL="554400" indent="-205200">
              <a:spcBef>
                <a:spcPts val="0"/>
              </a:spcBef>
              <a:buFont typeface="Arial"/>
              <a:buChar char="•"/>
              <a:defRPr sz="2000" b="1" i="0" kern="1200">
                <a:solidFill>
                  <a:srgbClr val="1F418B"/>
                </a:solidFill>
              </a:defRPr>
            </a:lvl2pPr>
            <a:lvl3pPr marL="716400" indent="-162000">
              <a:spcBef>
                <a:spcPts val="0"/>
              </a:spcBef>
              <a:buClrTx/>
              <a:buSzPct val="60000"/>
              <a:buFont typeface="Lucida Grande"/>
              <a:buChar char="-"/>
              <a:defRPr sz="1800" b="0" i="0" baseline="0">
                <a:solidFill>
                  <a:srgbClr val="1F418B"/>
                </a:solidFill>
              </a:defRPr>
            </a:lvl3pPr>
            <a:lvl4pPr marL="723600" indent="0">
              <a:spcBef>
                <a:spcPts val="0"/>
              </a:spcBef>
              <a:buFontTx/>
              <a:buNone/>
              <a:defRPr sz="1800" b="0" i="1">
                <a:solidFill>
                  <a:srgbClr val="1F418B"/>
                </a:solidFill>
              </a:defRPr>
            </a:lvl4pPr>
            <a:lvl5pPr marL="1828800" indent="0">
              <a:spcBef>
                <a:spcPts val="0"/>
              </a:spcBef>
              <a:buFontTx/>
              <a:buNone/>
              <a:defRPr b="1" i="0">
                <a:solidFill>
                  <a:srgbClr val="142F79"/>
                </a:solidFill>
              </a:defRPr>
            </a:lvl5pPr>
          </a:lstStyle>
          <a:p>
            <a:pPr lvl="0"/>
            <a:r>
              <a:rPr lang="en-US" noProof="0" dirty="0"/>
              <a:t>Presenter(s)</a:t>
            </a:r>
          </a:p>
        </p:txBody>
      </p:sp>
      <p:sp>
        <p:nvSpPr>
          <p:cNvPr id="15" name="Sluiting groen"/>
          <p:cNvSpPr/>
          <p:nvPr userDrawn="1"/>
        </p:nvSpPr>
        <p:spPr>
          <a:xfrm>
            <a:off x="0" y="6233907"/>
            <a:ext cx="12192000" cy="203769"/>
          </a:xfrm>
          <a:prstGeom prst="rect">
            <a:avLst/>
          </a:prstGeom>
          <a:solidFill>
            <a:srgbClr val="E5F5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pic>
        <p:nvPicPr>
          <p:cNvPr id="13" name="Afbeelding 5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4827" y="6252557"/>
            <a:ext cx="1671020" cy="557730"/>
          </a:xfrm>
          <a:prstGeom prst="rect">
            <a:avLst/>
          </a:prstGeom>
        </p:spPr>
      </p:pic>
      <p:pic>
        <p:nvPicPr>
          <p:cNvPr id="14" name="Picture 1" descr="Description: Description: Description: Description: Description: cid:7be816a6-b2a9-454e-8cd6-4f56ec462d38@unimaas.nl"/>
          <p:cNvPicPr>
            <a:picLocks noChangeAspect="1" noChangeArrowheads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68692" y="6205191"/>
            <a:ext cx="701675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 descr="Universiteit Maastricht"/>
          <p:cNvPicPr>
            <a:picLocks noChangeAspect="1" noChangeArrowheads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23212" y="6309066"/>
            <a:ext cx="2555875" cy="44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www.mumc.nl/sites/default/files/styles/token-image-medium/public/uploads/mumc_logo_web1200_0.png?itok=T9z30nnA"/>
          <p:cNvPicPr>
            <a:picLocks noChangeAspect="1" noChangeArrowheads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1932" y="6373257"/>
            <a:ext cx="1539874" cy="31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7277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187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idx="1"/>
          </p:nvPr>
        </p:nvSpPr>
        <p:spPr>
          <a:xfrm>
            <a:off x="767941" y="1152463"/>
            <a:ext cx="10814463" cy="4911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336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767939" y="1234440"/>
            <a:ext cx="5233368" cy="483788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349032" y="1152462"/>
            <a:ext cx="5233368" cy="491986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886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978097-35D6-4C08-8D9D-6DA9C68EBFE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282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gi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 userDrawn="1"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0"/>
            <a:ext cx="767937" cy="6858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767941" y="9462"/>
            <a:ext cx="1081446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67941" y="1152463"/>
            <a:ext cx="10814463" cy="4911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Sluiting groen"/>
          <p:cNvSpPr/>
          <p:nvPr userDrawn="1"/>
        </p:nvSpPr>
        <p:spPr>
          <a:xfrm>
            <a:off x="0" y="6233907"/>
            <a:ext cx="12192000" cy="203769"/>
          </a:xfrm>
          <a:prstGeom prst="rect">
            <a:avLst/>
          </a:prstGeom>
          <a:solidFill>
            <a:srgbClr val="E5F5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488" y="6517213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2D7BDAD-7479-407D-93E9-36BDF2863C34}" type="slidenum">
              <a:rPr lang="en-GB" sz="1200" smtClean="0"/>
              <a:t>‹#›</a:t>
            </a:fld>
            <a:endParaRPr lang="en-GB" sz="1200" dirty="0"/>
          </a:p>
        </p:txBody>
      </p:sp>
      <p:pic>
        <p:nvPicPr>
          <p:cNvPr id="12" name="Afbeelding 5"/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4827" y="6252557"/>
            <a:ext cx="1671020" cy="557730"/>
          </a:xfrm>
          <a:prstGeom prst="rect">
            <a:avLst/>
          </a:prstGeom>
        </p:spPr>
      </p:pic>
      <p:pic>
        <p:nvPicPr>
          <p:cNvPr id="13" name="Picture 1" descr="Description: Description: Description: Description: Description: cid:7be816a6-b2a9-454e-8cd6-4f56ec462d38@unimaas.nl"/>
          <p:cNvPicPr>
            <a:picLocks noChangeAspect="1" noChangeArrowheads="1"/>
          </p:cNvPicPr>
          <p:nvPr userDrawn="1"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68692" y="6205191"/>
            <a:ext cx="701675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Universiteit Maastricht"/>
          <p:cNvPicPr>
            <a:picLocks noChangeAspect="1" noChangeArrowheads="1"/>
          </p:cNvPicPr>
          <p:nvPr userDrawn="1"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23212" y="6309066"/>
            <a:ext cx="2555875" cy="44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www.mumc.nl/sites/default/files/styles/token-image-medium/public/uploads/mumc_logo_web1200_0.png?itok=T9z30nnA"/>
          <p:cNvPicPr>
            <a:picLocks noChangeAspect="1" noChangeArrowheads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1932" y="6373257"/>
            <a:ext cx="1539874" cy="31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56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64" r:id="rId3"/>
    <p:sldLayoutId id="2147483666" r:id="rId4"/>
    <p:sldLayoutId id="2147483668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dictcancer.org/" TargetMode="Externa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istir.info/" TargetMode="External"/><Relationship Id="rId5" Type="http://schemas.openxmlformats.org/officeDocument/2006/relationships/hyperlink" Target="http://www.eurocat.info/" TargetMode="External"/><Relationship Id="rId4" Type="http://schemas.openxmlformats.org/officeDocument/2006/relationships/hyperlink" Target="http://www.personalhealthtrain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tls.nl/fair-data/personal-health-train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32458" y="492219"/>
            <a:ext cx="8842919" cy="2121772"/>
          </a:xfrm>
        </p:spPr>
        <p:txBody>
          <a:bodyPr>
            <a:normAutofit/>
          </a:bodyPr>
          <a:lstStyle/>
          <a:p>
            <a:r>
              <a:rPr lang="en-GB" sz="3600" dirty="0"/>
              <a:t>Personal Health Train </a:t>
            </a:r>
            <a:r>
              <a:rPr lang="en-GB" sz="3600" dirty="0" smtClean="0"/>
              <a:t>?!</a:t>
            </a:r>
            <a:br>
              <a:rPr lang="en-GB" sz="3600" dirty="0" smtClean="0"/>
            </a:br>
            <a:r>
              <a:rPr lang="en-GB" sz="2400" dirty="0" smtClean="0"/>
              <a:t>Decentralized And Privacy Preserving Approach To Data Sharing</a:t>
            </a:r>
            <a:endParaRPr lang="en-GB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Ananya Choudhury</a:t>
            </a:r>
            <a:endParaRPr lang="en-GB" dirty="0"/>
          </a:p>
          <a:p>
            <a:r>
              <a:rPr lang="en-GB" dirty="0" smtClean="0"/>
              <a:t>PhD Scholar</a:t>
            </a:r>
            <a:endParaRPr lang="en-GB" dirty="0"/>
          </a:p>
          <a:p>
            <a:endParaRPr lang="en-GB" dirty="0"/>
          </a:p>
          <a:p>
            <a:r>
              <a:rPr lang="en-GB" dirty="0"/>
              <a:t>Department of Radiation Oncology (MAASTRO)</a:t>
            </a:r>
          </a:p>
          <a:p>
            <a:r>
              <a:rPr lang="en-GB" dirty="0"/>
              <a:t>GROW - Maastricht University Medical Centre </a:t>
            </a:r>
            <a:r>
              <a:rPr lang="en-GB" dirty="0" smtClean="0"/>
              <a:t>+</a:t>
            </a:r>
            <a:endParaRPr lang="en-GB" dirty="0"/>
          </a:p>
          <a:p>
            <a:r>
              <a:rPr lang="en-GB" dirty="0"/>
              <a:t>Maastricht, The Netherlands</a:t>
            </a:r>
          </a:p>
        </p:txBody>
      </p:sp>
    </p:spTree>
    <p:extLst>
      <p:ext uri="{BB962C8B-B14F-4D97-AF65-F5344CB8AC3E}">
        <p14:creationId xmlns:p14="http://schemas.microsoft.com/office/powerpoint/2010/main" val="3948524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73A0C3-150E-9245-9479-A4461E624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Methods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7F40B28-8618-DB4A-BBE6-21BF57E72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561" y="-1"/>
            <a:ext cx="8474438" cy="687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9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73A0C3-150E-9245-9479-A4461E624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Methods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7F40B28-8618-DB4A-BBE6-21BF57E72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561" y="-1"/>
            <a:ext cx="8474438" cy="687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62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73A0C3-150E-9245-9479-A4461E624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Methods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7F40B28-8618-DB4A-BBE6-21BF57E72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561" y="-1"/>
            <a:ext cx="8474438" cy="687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2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73A0C3-150E-9245-9479-A4461E624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Methods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7F40B28-8618-DB4A-BBE6-21BF57E72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561" y="-1"/>
            <a:ext cx="8474438" cy="687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3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73A0C3-150E-9245-9479-A4461E624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Methods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7F40B28-8618-DB4A-BBE6-21BF57E72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561" y="-1"/>
            <a:ext cx="8474438" cy="6872081"/>
          </a:xfrm>
          <a:prstGeom prst="rect">
            <a:avLst/>
          </a:prstGeom>
        </p:spPr>
      </p:pic>
      <p:sp>
        <p:nvSpPr>
          <p:cNvPr id="5" name="Kruis 6">
            <a:extLst>
              <a:ext uri="{FF2B5EF4-FFF2-40B4-BE49-F238E27FC236}">
                <a16:creationId xmlns:a16="http://schemas.microsoft.com/office/drawing/2014/main" id="{7447188E-A43B-4EE4-9345-F2F2F3513BB2}"/>
              </a:ext>
            </a:extLst>
          </p:cNvPr>
          <p:cNvSpPr/>
          <p:nvPr/>
        </p:nvSpPr>
        <p:spPr>
          <a:xfrm rot="2700000">
            <a:off x="5075674" y="-345110"/>
            <a:ext cx="3584857" cy="3581504"/>
          </a:xfrm>
          <a:prstGeom prst="plus">
            <a:avLst>
              <a:gd name="adj" fmla="val 46739"/>
            </a:avLst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207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PHT Architecture</a:t>
            </a:r>
            <a:endParaRPr lang="en-US" dirty="0"/>
          </a:p>
        </p:txBody>
      </p:sp>
      <p:pic>
        <p:nvPicPr>
          <p:cNvPr id="3" name="image7.png"/>
          <p:cNvPicPr/>
          <p:nvPr/>
        </p:nvPicPr>
        <p:blipFill>
          <a:blip r:embed="rId2"/>
          <a:srcRect l="20" r="20"/>
          <a:stretch>
            <a:fillRect/>
          </a:stretch>
        </p:blipFill>
        <p:spPr>
          <a:xfrm>
            <a:off x="1421295" y="864227"/>
            <a:ext cx="9829800" cy="458241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79740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pic>
        <p:nvPicPr>
          <p:cNvPr id="1026" name="Picture 2" descr="Image result for findable accessible interoperable and reusable (fair)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679" y="2185918"/>
            <a:ext cx="600075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148760" y="1526161"/>
            <a:ext cx="1645002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Build</a:t>
            </a:r>
            <a:endParaRPr lang="en-US" sz="5400" b="0" cap="none" spc="0" dirty="0">
              <a:ln w="0"/>
              <a:solidFill>
                <a:schemeClr val="bg2">
                  <a:lumMod val="1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03725" y="4411822"/>
            <a:ext cx="40678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 smtClean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Stations</a:t>
            </a:r>
            <a:endParaRPr lang="en-US" sz="5400" b="0" cap="none" spc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0483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PHT Concepts</a:t>
            </a:r>
            <a:endParaRPr lang="en-US" dirty="0"/>
          </a:p>
        </p:txBody>
      </p:sp>
      <p:pic>
        <p:nvPicPr>
          <p:cNvPr id="3" name="image8.png"/>
          <p:cNvPicPr/>
          <p:nvPr/>
        </p:nvPicPr>
        <p:blipFill>
          <a:blip r:embed="rId2"/>
          <a:srcRect l="12" r="12"/>
          <a:stretch>
            <a:fillRect/>
          </a:stretch>
        </p:blipFill>
        <p:spPr>
          <a:xfrm>
            <a:off x="1063488" y="1557959"/>
            <a:ext cx="10518916" cy="388868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5774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41174" y="834887"/>
            <a:ext cx="9780104" cy="416449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46903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69774" y="1341783"/>
            <a:ext cx="8229599" cy="4502426"/>
          </a:xfrm>
          <a:prstGeom prst="rect">
            <a:avLst/>
          </a:prstGeom>
          <a:ln/>
        </p:spPr>
      </p:pic>
      <p:sp>
        <p:nvSpPr>
          <p:cNvPr id="4" name="Rectangle 3"/>
          <p:cNvSpPr/>
          <p:nvPr/>
        </p:nvSpPr>
        <p:spPr>
          <a:xfrm>
            <a:off x="1689653" y="1351721"/>
            <a:ext cx="2226364" cy="546653"/>
          </a:xfrm>
          <a:prstGeom prst="rect">
            <a:avLst/>
          </a:prstGeom>
          <a:solidFill>
            <a:srgbClr val="FFCC66"/>
          </a:solidFill>
          <a:ln w="38100">
            <a:solidFill>
              <a:srgbClr val="1F41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Execution Phase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70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/>
              <a:t>Barriers to sharing data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4294967295"/>
          </p:nvPr>
        </p:nvSpPr>
        <p:spPr>
          <a:xfrm>
            <a:off x="2099954" y="1538055"/>
            <a:ext cx="8110847" cy="45259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dirty="0"/>
              <a:t>[..] the problem is not really technical […]. Rather, the problems are </a:t>
            </a:r>
            <a:r>
              <a:rPr lang="en-US" b="1" dirty="0"/>
              <a:t>ethical, political, and administrative</a:t>
            </a:r>
            <a:r>
              <a:rPr lang="en-US" dirty="0"/>
              <a:t>. </a:t>
            </a:r>
            <a:br>
              <a:rPr lang="en-US" dirty="0"/>
            </a:br>
            <a:r>
              <a:rPr lang="en-US" sz="1800" i="1" dirty="0"/>
              <a:t>Lancet </a:t>
            </a:r>
            <a:r>
              <a:rPr lang="en-US" sz="1800" i="1" dirty="0" err="1"/>
              <a:t>Oncol</a:t>
            </a:r>
            <a:r>
              <a:rPr lang="en-US" sz="1800" i="1" dirty="0"/>
              <a:t> 2011;12:933</a:t>
            </a:r>
            <a:endParaRPr lang="en-US" sz="2400" i="1" dirty="0"/>
          </a:p>
          <a:p>
            <a:pPr eaLnBrk="1" hangingPunct="1">
              <a:defRPr/>
            </a:pPr>
            <a:endParaRPr lang="en-US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/>
              <a:t>Administrative (I don’t have the resources)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/>
              <a:t>Political (I don’t want to)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/>
              <a:t>Ethical (I am not allowed to)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sz="24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/>
              <a:t>Technical (I can’t)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0484" name="AutoShape 5" descr="data:image/jpeg;base64,/9j/4AAQSkZJRgABAQAAAQABAAD/2wCEAAkGBxQSEhUUExQVFhUVFxQXGBcVFRQUGBgXFRQWFxQUFBcYHCggGBolHBQUITEhJSkrLi4uFx8zODMsNygtLisBCgoKDg0OGxAQGywkICQsLCwsLyw0LC80LDQtLCwsLCwsLCwsNCwsLCwsLCwsLCwsLCwsLCwsLCwsLCwsLCwsLP/AABEIAMIBAwMBIgACEQEDEQH/xAAbAAABBQEBAAAAAAAAAAAAAAAFAAIDBAYBB//EAD4QAAEDAwIDBgQEBAUDBQAAAAEAAhEDBCESMQVBURMiYXGBkQYyobFCUsHwFCNi0XKCkqLhFTPxB0OywuL/xAAaAQADAQEBAQAAAAAAAAAAAAACAwQBAAUG/8QAKhEAAgIBBAEEAQQDAQAAAAAAAAECAxEEEiExQRMiMlFhFHGx8JGhwSP/2gAMAwEAAhEDEQA/APY2unCbog7YUjGwnvCIwdTSeFxjknAysNGvGExylcFGtMHUylXrtYJe4NG0kgD6ptJUrxwc/OQwT/mI+8f/ACWM4v4cJBBB6ZUJbGEOqWREkMgnnScR/qAgn6+SdTq1Ng8OP5XjS76QQPMFdk4v1BhVahhI3xAh7HN8R3x6R3voqFe9bM6m7x8w36b7+G6KPIMuB12/aUrW5AO6p39X08EDqX59R6KmFTkiadqizZ/xgOyr1awOQVkKfFXNkbynWt8QI5SmfpWgHqk+DSsuBCdUqTBCz1G/jfYq+y/ZBHJZKpo2NyZburgEGSslcVpJgq1fXESGnBQsquiraiW63c8DnOTCEiUpVAga4JsJ5UlCN12TSxw9kGeaMMqkAkhQcOs3vMhh8J+6vttWud2Zqt7Qh0MBzgZkZ84xgKK2yOeSyquWARXdrOUnsgKrUeWkg4IJBHiN03+JMJ6i/And9lV8klNLVLV8OahcE5ACaSPNcfUnddpmMqUU8+C43JwPSUhoDqB5lJZlHHsOlR1MBShcc1fPntETSngJNpwpYXHEcqN4T6mNlVNeZBEFajGztV+kSeQlU7fkXGJOt08s4BPnpH+VQX1ckBu2o/7W5cY6bD1UVTS6m5z3FrQR0I7rvl8cznxWqOZYBlLEcmiBETuoKoYR3wI/qA/VCeF1HVBLXEUwYZgSY3XLunc1AWaGZkhxcYjMSAMnZH6WHhsD1crKRLxRzaQnUQCD83eHuc+xQSvTZWG7XiNwRqHnAx5Bp81D8W13hjaTxDmy6R8pH7IHos3QqupkFpgqqvRqcM55JrNY4Txjg0FvwzTgPOgfhMgAekhnmY8lHccEdGpjpB21ZHo5v3IAWfq3Ty7Vqdq5EEgjyI2RvhPH6zQS94e0cnCT7jPuj/TW1LMHn8A+vVb8lgFVrZ7PmaROx3B8nDB9CuBaccftn4qA0y4CSO+0+DiBn1EJruDU6rdVMtPjTc0+7Zj0GlEtS48WRwLlpd3NcsmdD8LjKpCtX3DnUsmCJicggmSAQfI5EjG6pKmLjJZRLJSi8PsT3SoynFcRoE4VwNkwMk7AZPonELecD4RS0gsjvAGTkkdPtvO+yTfeqlnGR9FLtfZlbL4fqPGp3cb1O/7+vgrRt2W8vJDnN+VmAc+58ZW1vntpNnSHHYAnvGeTenpCxPFOBup1HF4LabiSDIdk5gkc9/ZSwm7n/wCjwvpeSuyKpXsWX9vwQni9as1zctbgAUxAziCeZMoFaViyox7TBY4ETtvmfCML0PhHCmvt9NNwbIy5sS7qDlBD8IuFUSW6JBIzMTkeyorupjujjCEyrteJdi4xRa8iozLXgH9/b0Qa4teiO0Q2alBmzJLMzz70+sH1Kz91duOCIIx4rKHL4/X8eDbkvl9/z5ImsUdQpF6kpU5BKq6JyJrJVgVAwbZUTnRsoHOldjJoqlQkk9UkxJEce3a4SmVG9VK9+G4BnkvnUsnst4CIKcSqNC6Ebqc1FmDcjnOUDwmVnqtd19LDBycDzOB9StMyC7+5lz38h3G+mCf9Rg+EIAy8dpLJkEdf37IxxC0lpY0yQGmJHln0n3CAUmDUQ4wM58VfpILY2zz9ZN70ka/4b4nr7jtxMGABEbYWhLoCw1Kl2VVnZulpIE92SC4EnHKFtiJCm1EUpZXTKtPJuOH2jJfFlVlSPl1BxG+YEGPsUK/gBWEMhuSdukA/r7rS3Xw81xJ5nV9d1HwjhhY6owg6dQ0kxtgwD0VELoxh7XyiedMpT9y4YJf8LUw1p1HIzq+pCEcQtzbamy3SD3djqJ6icQFu+NWAdTMEggGCIO/Ig8l5rxWdUZ5b5zGR7p+lnK18sXqIRr6RRe8HJ9ginwnTNS7ZploZqeYJmANj4FxbhCC1bT4Q4d2TalQwS6Gtg8hk+5LR6KjVzUKn+eANNHdNEPxVXl4b0k+pMAf7Sf8AMgZRG+q63u5gmB6YafYBVa1qWiSlUJQgoi725zckVlxPKbCeIGwtX8McQ/lFkkFsgEbgEb/v8qBWnDXPGobK/wALtnU3mQdv3/b1U2p2yg15XJXpt0Zp+GaS34rTp1HCqZOoaXQHY0gTPLM/vcnc21O5a0zLQeRwY5H1WIubV1N2rTLAQQM+khOsOKVRqDO7qIwxpJ2juN67H0U7o3JTgx61G1uE0bKqWUI0tgE5jHgCVFfNqOLSMM/EREkbwAdhy65Wco3lzVwJdDsuc0NGNp9tkXq3vZs/n1GDbw2HLmfZJnD0+2sjoT9ThJpAmwe1925zGho0kQZEQANQA3n9UF+I7UMqlwGHeGx5/vzV6948CXBgcG9ABT1ECTJ+bpHy+aosYHEmoHFpwA1xGkz8zWn5ifEk7xMoo6lKxS8Ywc9O3W4+c5BICeKkbK9d8Ic0aqZ7RngIcPNv78ghhXqQnGxZi8nnThKDxJHHmU1OXEwwaknQuLTj2OvUwT0WPN07tCeZK0Va4BbKA35AcIGxyepXjULtNHoXvppk9peOB1O/fRGm3wa3UeaGWtPtGxEY3TL+mWsPRZJKUsGxlKMcli6v9fI6VHbu1Ok4DRqP1A+mr6Klbu7zRyAk8tlXocWbqGkBziXky7RAwIE91zo0iAeTs9QtSisIOpuTyxltxIdq8vGKh3/E0fhj0gFC71gDjBMTuRHPz6LRCpbucC9ppP37w0f/AJPpKVxwp5+RzXM1TpiCAfwt3HPwVVWprT44JLdNY1zyArB+jvuYXDYYxJ2W44TxllUlmzgAc/UdcLLXvDyxmppe0tM6HeYyDMKnRu5f2mrScEzPeMCdhico7K43LKBrslS8M9CuKzQJKZQuQ/I2Wft+I9q3QwAETsZbAzsRtEoxY2zmsI7p6bgKKVexc9lsLN746Ltw6QsRx3gOsuqMmYy0cz1CO3PFnNdp7IkjJ0mTHIgQu3HES1mvs3RExiR5plO+t5XkC3ZYsPwYy8+HqlNjTguO8Ed3zlHbZnZUGMnIYSf8Tjn1Dj7IdVuzcVmNEw45A20jLh5kCEXq1Gl0E77egwfUH6JuonOW2Ev3F0RilKUf2BNO1DXNlT8UAhojeApLmg8guB+XZKlTdUaCYB8Ue7qTYrb3FIA16UGFcsrNronw3RI2zahjm05RFtg1onmtnfxjyDDT858E/DLNukQIVqpZhVbJ5kxsiIJhQzbyXwSwAr+kZEVBT091xMgFu7I6nJChZcUaR+Wo7GBEbdKe8Y3d7qT4hpAta6TOtrQGktk5JkjPyh+xCC0bKpUGlu2flhrCQdJMjZ+Th2r6IXZJLbkJVxb3YLt7x17sNIZvhvffA8dgPKUHbbvqOkAl2cklxMf1Z5mIlvy7bo43gugfKKhJw35WjG59uQCsi1IEvfEQdLO431O59ZShoLtuCn8R074bg7RuJ5DqeXRWRZMbv3vA7QDgRsn3PFqTQSXz4Nyf7IDeceqPxSApj8x7z/rgIowlJ4isgykorLYeuLptMS9wYPEx7BZrifEqdV3cYZ5v2n05+qoOpajqeS53VxlSQvQ0+knGSk3giu1UJJxSycXF2El6RCNXV1Jccepm3bBHson8NEY3TLi4mHNPorbKpgE4XhZkj1/a+CO3paMdVTvaRqEBuG8yf0HNWq9TUfAJNQeph5QXp5WH0BLziVO3PZUW9rXjOcMHI1n/AIB/SMnpzQK5YJaatOlVe90Ofmi4dBTLZIHQZ8TJlao8JpCdDQySXHSIlxySR1PVCb7g9QNJaQ94MtwGkZwIJgwOcoG23lhpJLCKtvdAAhtQhodp0XDe6TgQ18ZEmJIVqx4k+gO/S7uc08tySYadhuckjyQ28syHvZHeqt1S4Ya5gaGx3OsGT6BRUy4GWFzdYIc7LYeyADEDVJx4wIWGmxteL0qggOGcQeflO/mMJtfhFF8kN0zzZj6bLIC5a7NRjTlzHvaW0jraQIdpMEEzAI84U1te1GkdlUMZGmp3ILSAW6o0ho8IJj1RRnKPTBlCMuJLIapcFfSfqY7UBy+U+WcH6LRcOujpOsQenQcllbb4nIH8xmJI1NILcGDkEtaB4mUWteKUqnyvGeRxPl4eKZO6U/kLhTGHxJOKcQbTIqAd7O25HQ+CCcV44azA1ogOx0zyRS7dRedBeGu5ZHORid+ag4fwJjSe0drZyx91RVZSlmXaEW13N4XTIOEcGNKXvMO0iI3aCQZyN+6VSuXfzDjAx+ro9SVob6qA0xtsPID9QD7rNU6sHrlbTJ2TlNg3xVcFBE1zcOiPwqzYv1DHJD7t84Gym4XVgwnSj7BEZe8IW4aH5MEoi44yh9Kh2lQGNsondUg0GeamnjKKq08MktyOQwrAeq9hliuU2YOJSJdj49FGtQa4jUJ0kkecFsx5E+65VqtaJcQ0DmTAQCpxivVcWW1BxIJa5zhhpG4cTDWnwJnwUlL4VqVDquqpcfytOB6kfYDzS+xnQrz4mpgxTBeeow333PohPEW16g1vhogENnMdQAce8ore8BbTHdgep/VV6FQlukxjCqroi1uzklsukntxgzmgdM9SkrlzTyREEclUcF6tailiKwebNyby3kYkupJgI1cTl1oXHDF1SaVxccb21IfshvxJx51vXawaY7MEgmMlzgSDtyHRPtr3sxPVSBlOvJqsa4EfiA+h3HovHtqbPUqtRFafE9J0awWE9dj5HY+6M0LhrxLXA+RWRuPhymTFF7mHoe+zyg5+6F1LKtQdicfipEx/pP8AZTOuS8D1bF+T0eVxYay+J6zMOh48e6764+qPWXxLSfAJLHdHY9uqAYGXNBwdkE4jbWzXEOBBfpc4wXtlsaZGY2G3mjDaodkEEeBCbUoMduB9iuOANThWuXMf2jSBhr4ggyHYyHevJDa9m6QajZLtIcA3DXAktqgOOAMTz2R+rwdpOphLSOYkH0IXKNKsHBtQh7DOXAE7Yg8/VccZfRBGe+CJAJIY4tcGvho+V0mZgCU11PqPxO1u/wC3/hGD3suaAXAyAea1Vzw1joMlsTIBw6QRDgdxmd+SFu4M4SBp04GBLnMDYAeXZkEkghccU7TiJDSHRUZqiKzQTOG91wHgBs2IVt3EmU2lzXVKJAOCRUp4EhoJPd9HKp/DEulwgN0jvkyYEh8fK1+onqSAuVrctY4jL4mQI1ObkYnnAC44IXd+17Ja4O1RJB38dJy3Ye5UVGlLT15K2+xpljXUmgNfDoaIHeAIMeSdaWxB5wvQoklXwedfFys5BhmdspF5BBRf+D78xzS4hws/hyn+rHKTEelLDaLvBb9rgABnmjNVofgrJ8NHZkzg7ZWjtWkjJMqS6CUsosom3HDLlpbBqttaoLd/Iq0ApWVIRCr1QrMKN7VhoDu6RcSEDuqBpnwWpuqXRDLmhI723kT9sqquzBNZXky1VocSSh1RqOcTsSMjbw6IG8QvSqaayjzbE08MYQmp4Yd0jTKdkAYrFG3OSoWsJWitOHO0A+CXbYooOuDkwH2CSu12d4pLN5uwncU5tYjC7VpEZUMJfDMeUTtqc5XLmtJUCltwCcrGkuTU2+Br2sfhzQcc9/QjIVG44aPwnB5HI/fuiOgA7qFxz4IJVQn2hkbZw6ZSpsq0TjVHVhke3L6K234jqQBLd8mOQBxpnrHNWKNSRpj1V+3sqdae0aHED5tnR5jKkt0+3lFlWp3cNENr8Qg4Pu3PniJPo31V+3uRUB0EOjeDkT1HI4ON0KuPhtj57OpB/LUE+Q1DI+qpPsbu3JcWuj8zO+2BtPMD2Uri12VKSfRqC5NLlnaHxQdqjdQ6jf2/tKJ23E6NXDKkO/K7cefMeoWGj7iyY/ViC8Q4jE4jM4OMZVR9i9unS6QMGTDogwQDLSZjoN0QcwjO46jI+iaHrjhcFaW09Dge45wEiJbOpseADtP+VF6VIcwhrXo9wx4dTHUYPpt9IRxlgCUcld1pORhPp0MQr4akYW7mZtRjr/h7jVkbdfFHrGkWjOVeFAFO0Jk7XJJC4VKLbOM3VpirjCla9JY5EsprkpUdaqGgkmANysNIbhwAk/8AnwCht7cuMnHUjl/S39T+wLueIB1RsnTPyj8o6n+o/T3Vrh9w4vcaYcW7S/DcYGjrsco1BtZ8AOyKeDt3YkHlB9AT4/lcfY+wGfveDtJJyOo2halnFabnBkyXEgtMAjzacx/dCbm+Y57mMcCWzzk75DSfmGNj/wAhlbsr6AsVc+wIyx0iIkc1Ru6OPJH7O5Jf2dRsEzpc2dLhv6GFNdcIDwcwqa9Qs5ZNPTtLCAfBuFOeZkAY8VrqVMAQq3D7EU29SOalrPhKtsdkhtNahEhqcPpkkxukoX3BlJd7vsLMfoF1qo0lUqe/mp7zfaFVlWwXB503yJwgwlKT3SuSjFiLk0lWGW8g9QrfCeGdrM4jkgc4xWWGoSk8IVoGubiNQlVaVYsdz3Rj/pDmuLmxEegVA8NdMkg9R/ylRnB55HShNY4FRuIeHHAlbK1fMHwWHuqLhyMDn5rUcFutTRygQkaiOUmh+nk03Flq+4JQrz2lJpJ/EO67/U3J9VmOKf8Ap405o1PJtQbeTgMf6Z8Vt6blJKjLjyS4sL+zM94tHM/zGx/iBkepHkn2/wAV8qzI8Rn7ZPsV6uUI4n8PW1eddJsn8Te471I39ZWHGXteJ0qnyPHv9+iOcErw4t5OGPMZ+0oBxH/08O9Crts2p3SPJ7R+gV/4N+H69Fzn3BOMMYXNd5vJG4gwAT18FphpXOKcGk81IQkiMHMEJlV8bJrqijL12DMjZJUtPzTAU8PA5rmciYuAEnYINf3QeWgyAT3GjcxkvcOn78qfHuMBrxTPymObRLicBxJ7o6TufAKvWol7+3puJLfma4d5sD5Y6Hp4zmUVcYylhsGyUoxzFZBb2PfVLRl09fpOPBaf4QcdL2mJBGOYkZn2HsVkalN3aAtiSZBafXHOfBbD4TqsLDDpccmYBwImOiv1PFeF+CDS82Zf5LPxDVYKTxgPiQYyDgAhed16bqZDye8TMzOcHPuvQeM8HbVl2dQGI8Oir2HCNNNpc0OLWyQQCdUZAStPdGuH2NvqlZP6MhYcdcKn8wa2kiQ0AOHi39+oWzoVgQDMtOzv/q4cj+/PH8WfRYQ6mIIkFpB64jpzQ6y4u+k6WkaT8zHEQR0Pj0KdZplYt0Fj/oFV7g9s3k9IeqF0U2xvg+k2oA7Q4GNW4iQfNuMHy64p394FHXFt4KpySWSB9XKSpmuOqSs2Eu8ffsIMFUytTf0gQSRsFmCM+q2me5Cbq9siNJpT6tMtOVGndieghZNGrEovZ6tUhuPDHv09UO4C4dpBzIMefL7/AEWt102juQ52cDvEH123Cgvm1Lbg9HTwTjuyAOKXrp+ZrWASebnRuBkD2lCD8QDS7s6YBA3eSZGfwt/uVc+I+Du1CtU0jUAHNaTIPr6bK5acCa+2imQCR3iRJd1kn5TuEcI1RgnLnP8AhGSlZKbUVj+QFwHitStVdSqGWvY6IAAa4ZEQMYkeyM2lxoAGJmN/dBaPw/Uo6qrzHZkFukg6iHDumeRRWjZMqO1yYMEeoBCK5V7vb1+PtAwc2ue/z9GksXEjJV4OQaj3TpadgrzXmMqGS5LYsualwqNr08FAEcXJT4TSFxgxyje9OqOVO5qxsiSyY3gir1oPggd/8QdlXFNwOgtBnM7nLfzAc0RupiR+wh1zbsrM01BI5HYg9WnkU7ZmPAn1MS5DNCqHAOaQQdjuoOJWIqgAucInAe9rTPJ4aRqHmsox1axd+ek478j4H8j/AKH3Wr4ffsrN1MM9RzB6EclO1goTz0Za6p9idIYGANqONOO64CBDg0EFpn9kYt2l6WEEAwzDt9bWwCRn/uUxq3OW/U6C9tG1WlrsSCJESJ3grM8Q4c+m4kAjLiHNAmTTjcmRBaPpyysNNBdWbK1NzqUHUCRy73UdHSMoTwu8NKrLyWugMcIziADnyGFUsuJOpu1MgExLJ7r+60y38rs7c49Cd/lXjNTTDm/6mno4dFVTekts+iW6ht7odhe3vHPfidMcwRPiFerVO4R4Kpw98U4qRO3WcRk81Stw5pce1aQC7uuzAnBBnHig2pvjwGpNLnyYXjtu4VnAjmY8W8incB4J27pcYY098c45NHn9EfuuMdqezYxpLpYeYIEyZGw5q9YWADNLcME7fiJ3cr7NTKEFHGH/AHkkrojKTknlFTiXEG/K3AGABsAMADwQZ1Yk55rSXPDGREZ681nLyiGkrKNmMIy/fnLHa29AkhxXFT6ZN6n4N44AgzzVBtiA4mMdFF/HdFesqxeF5+2UEX5jNg3idKcoQUdvKgLT05ILWHhCppfGCO5LOR1rW0vaRyP3xKM1+KvZUbpaNUQJiHBxByORwBPgs+UZqNFSnTOguLgRLckOEfT+yyyK3ptfaCqk9jSf0/7/AKNJbcSpVW/zdLXMdzIInkQfX6qX+K74a2NJByPufBZa04G4A6jpjmdPTmM49lxrralk1HVXARFOY256cD1KknGpZxIshK1pZiEviHU1j2vHaF2G6Rhg6xEz6ldtmCmykHCIaJGTGJzI/coLefEb3Yps0jaS4l2Jx3dtow47qiKpc4OdGDtLhqjcFwOp3LefXZKduYqI1VYk5BapxTRMbyY5olTuXFgM8uqA17Ika2THNrvmHlycPJcoXLmjvA6fZV7ITjmBHvnCWJhavxGo1wAIj9Eb4de6gJWEuH96Qrdvc1AZAMLp6dOPB0NQ1Lk35qhV3XrZicoFa8XkZBxuCpKlv2p1tkdQpvSw/cVO3K9oYqPkKCpEZXLRpiCU6vQhD0wu1kqA7yqhogbLnEKTh3gq1Os4mIVEY8ZRPKSzhoIMDSC1wBBwQcgjxQC+4PUtndtbklgy5u5A6H8zfHcI1TtXTPgi9nTIACTYkOqbAvCuLtrjo4bt/UdQuXds5pLmd4O+ZjjgxzHQ+K7xz4ZJmrbd1+5ZsCerPyu8Nj4cxPDOOFp0VZBGJduI3DvL3HPqpygjuLNrhqpzplupuGluC06oE7Hf+kRCHU6r2PD2uh4jvDO+7Xy7LQWv8oETGdawNnUAJIGeo3/shvEOFydTPElpLiJwcCYHl4rji1w/jzaje+0hwEu0iRpP/uN6t/56KEcEe5zi17dB0kO1RI5+sc0CptcxwLS4EFveOoRGO6Igfh9zOAivC+IOLwwNLS4GQ0d0vhpkbhhgyRtzHi2q6VfxFWUxs+QYteFU2HTTBk7knOnp69P7Iq2nAhdtKekRuTknqf7LtSouzKTy+zUklhFO+fAWQ4kZKP8AFrgIFcEEE81fpo45ItTLPAMSTiFxXHnhZm4jdayzIeyBAPOOqyBEKW2vHMMgn3UdtW9cFdNqg+TQPsDIDszzQriFmXHuj5SQZViw4uM9oT4BXLq/Y6m4t3jokLfCXQ+SrnHhmduLTQAZJnnyTqbqjaTS10AucABILg1pJyDhskDY5Iwo6lRzmgZicea09CxYGsBaCWNLc5HeguxtkgLdVLEMPvIGljmxyXWDLii+p8rJ8C0GOfeGGT3huAehKmHD8w9xJH4WgvI8JENHLEjnhaC64lSpYc9o8Nz7DKD3XxGIiiwuM7kQPP8A8qBJvhHotpcsmt+G0wAS0z0cQdtsDHp4lSXDmU+8dDB1dpagbruu6SamkHkBn6KBtuwnLdbvzPJd7DZPjprJeMCJaquPnJeq8ep7Uw+qf6GkD3KKcBqVKgf2zGNGNLZDjz1av9qBaoGnbywpbW4IkatxjzT1pMLOeSd6tSeMcFjifDix0gYOfJV+2cG8wiFs8vZDnZnc8gqdUAS0nH68z5KiLfT8CJRxzHyQ06xBR3h3EhsTpP3Q2xtgd/qpa9gA7Dh1jmsnslwzob4+5BQ8WAPjPsnjjOsEARylB3tYGYIJlQ0b0NxpQehFrhDPXknyws+6J7uPDmrtGnGSg9sQe8AUfpODmhKtW3hDanu5ZNSGFZpCFTtzCtBymaKUW2lBfiL4dZcjUO5VGz+RjZrxzHjuPoi9JyklAGee0OIvoP7G5BaRs7oORn8TfH+yLF8eR2PI+SNcY4ZTuGaKg8nDDmnq0rCVm1uHu0VAaluThw5eXQ/0+0xnMG5CF3aRLmScO7g5kmZHjM+58lb+HxpD3dahP+xjf0TLes14DmO1NOx/QqWvVhhhbBZkkZN4i2Xat5lV6l8gdW8cFBUuiTK9OOnPOlqS9e55odVqYV0VO0b06qlcUCE6tY4Yixt8o7ToNIkldUASTMP7F5X0XCmp4bK45CYNhWKLzEBQORLh9XlGTiUE3hDK1l4IadeBiA4bahInlMLjrWvVjtbgNBAOmnMQfHH1BRO6s2FkxkdN0FZV089ifZTOuNvJSrJVcFh3CaVIiG6vF3ez5bJzw08oTby8BAgzhVaNzByJTIV4QudicuSWrad0YOecK4OE4ifHA+hVv+NYA0YIAHol/Hte6EDnMNVwB3/RHycYjCFVGkEg7g/Zbf8AiwAPuhl/ZMMu5lbXe8+46zTrHtM8K5mfok52ZPNPuaEbclG9uAeqpWGSvK7LTLzkANlG4nruoqTIKtkAhZhLo5ty7KsrimfSURCNMAlp3JAgKzbXzmxlUQrNF7Z+yCUVjoZGT+zTWdzrErtzexACFCu1nNcp19Zn7qP0uc+C31eMeTS2VaQrYeg1hXxHNEabsKaccMqhLKO1aiHXha8FrwHNOCCrdYqk92VsUZJmPv8AhlSzcatAl1I5cw8vPw8fdXbbiTKzJbviWncLRxIhC6lixgOlobzgCEUK1vTAnN7GgXWpalSqMgouAIyhdwMr063ng82yPkmsnNPdOD1/Qq0Rq5SDj1QoI3walr23nKy32rcbU93tJGcIkSktDTt4AyuqH9RL7Lv08foyDdvdRwkkrUeexx29121K6kufRq+SDdpsfJZyv8x8z90kkqj5MbqOkRLiSSpJSVh3TqRykkhYxFqq44yiNT5G+QSSU0/BTDyBrvcqmCupKmHRLLseCp27JJLWCT2/NQVlxJCuwn0RJ/ILqSMAaSr9t+FJJBZ0Nr7DtmMok1JJeZZ2enX0Q11RqbpJIoHTJKShuUkkS7AfQHr7ofdbpJK6sgsI6SMcG/7gSSW3fFnU/JGqCSSS8k9Y/9k="/>
          <p:cNvSpPr>
            <a:spLocks noChangeAspect="1" noChangeArrowheads="1"/>
          </p:cNvSpPr>
          <p:nvPr/>
        </p:nvSpPr>
        <p:spPr bwMode="auto">
          <a:xfrm>
            <a:off x="167798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9pPr>
          </a:lstStyle>
          <a:p>
            <a:pPr eaLnBrk="1" hangingPunct="1"/>
            <a:endParaRPr lang="nl-NL" altLang="nl-NL"/>
          </a:p>
        </p:txBody>
      </p:sp>
      <p:sp>
        <p:nvSpPr>
          <p:cNvPr id="20485" name="AutoShape 7" descr="data:image/jpeg;base64,/9j/4AAQSkZJRgABAQAAAQABAAD/2wCEAAkGBxQSEhUUExQVFhUVFxQXGBcVFRQUGBgXFRQWFxQUFBcYHCggGBolHBQUITEhJSkrLi4uFx8zODMsNygtLisBCgoKDg0OGxAQGywkICQsLCwsLyw0LC80LDQtLCwsLCwsLCwsNCwsLCwsLCwsLCwsLCwsLCwsLCwsLCwsLCwsLP/AABEIAMIBAwMBIgACEQEDEQH/xAAbAAABBQEBAAAAAAAAAAAAAAAFAAIDBAYBB//EAD4QAAEDAwIDBgQEBAUDBQAAAAEAAhEDBCESMQVBURMiYXGBkQYyobFCUsHwFCNi0XKCkqLhFTPxB0OywuL/xAAaAQADAQEBAQAAAAAAAAAAAAACAwQBAAUG/8QAKhEAAgIBBAEEAQQDAQAAAAAAAAECAxEEEiExQRMiMlFhFHGx8JGhwSP/2gAMAwEAAhEDEQA/APY2unCbog7YUjGwnvCIwdTSeFxjknAysNGvGExylcFGtMHUylXrtYJe4NG0kgD6ptJUrxwc/OQwT/mI+8f/ACWM4v4cJBBB6ZUJbGEOqWREkMgnnScR/qAgn6+SdTq1Ng8OP5XjS76QQPMFdk4v1BhVahhI3xAh7HN8R3x6R3voqFe9bM6m7x8w36b7+G6KPIMuB12/aUrW5AO6p39X08EDqX59R6KmFTkiadqizZ/xgOyr1awOQVkKfFXNkbynWt8QI5SmfpWgHqk+DSsuBCdUqTBCz1G/jfYq+y/ZBHJZKpo2NyZburgEGSslcVpJgq1fXESGnBQsquiraiW63c8DnOTCEiUpVAga4JsJ5UlCN12TSxw9kGeaMMqkAkhQcOs3vMhh8J+6vttWud2Zqt7Qh0MBzgZkZ84xgKK2yOeSyquWARXdrOUnsgKrUeWkg4IJBHiN03+JMJ6i/And9lV8klNLVLV8OahcE5ACaSPNcfUnddpmMqUU8+C43JwPSUhoDqB5lJZlHHsOlR1MBShcc1fPntETSngJNpwpYXHEcqN4T6mNlVNeZBEFajGztV+kSeQlU7fkXGJOt08s4BPnpH+VQX1ckBu2o/7W5cY6bD1UVTS6m5z3FrQR0I7rvl8cznxWqOZYBlLEcmiBETuoKoYR3wI/qA/VCeF1HVBLXEUwYZgSY3XLunc1AWaGZkhxcYjMSAMnZH6WHhsD1crKRLxRzaQnUQCD83eHuc+xQSvTZWG7XiNwRqHnAx5Bp81D8W13hjaTxDmy6R8pH7IHos3QqupkFpgqqvRqcM55JrNY4Txjg0FvwzTgPOgfhMgAekhnmY8lHccEdGpjpB21ZHo5v3IAWfq3Ty7Vqdq5EEgjyI2RvhPH6zQS94e0cnCT7jPuj/TW1LMHn8A+vVb8lgFVrZ7PmaROx3B8nDB9CuBaccftn4qA0y4CSO+0+DiBn1EJruDU6rdVMtPjTc0+7Zj0GlEtS48WRwLlpd3NcsmdD8LjKpCtX3DnUsmCJicggmSAQfI5EjG6pKmLjJZRLJSi8PsT3SoynFcRoE4VwNkwMk7AZPonELecD4RS0gsjvAGTkkdPtvO+yTfeqlnGR9FLtfZlbL4fqPGp3cb1O/7+vgrRt2W8vJDnN+VmAc+58ZW1vntpNnSHHYAnvGeTenpCxPFOBup1HF4LabiSDIdk5gkc9/ZSwm7n/wCjwvpeSuyKpXsWX9vwQni9as1zctbgAUxAziCeZMoFaViyox7TBY4ETtvmfCML0PhHCmvt9NNwbIy5sS7qDlBD8IuFUSW6JBIzMTkeyorupjujjCEyrteJdi4xRa8iozLXgH9/b0Qa4teiO0Q2alBmzJLMzz70+sH1Kz91duOCIIx4rKHL4/X8eDbkvl9/z5ImsUdQpF6kpU5BKq6JyJrJVgVAwbZUTnRsoHOldjJoqlQkk9UkxJEce3a4SmVG9VK9+G4BnkvnUsnst4CIKcSqNC6Ebqc1FmDcjnOUDwmVnqtd19LDBycDzOB9StMyC7+5lz38h3G+mCf9Rg+EIAy8dpLJkEdf37IxxC0lpY0yQGmJHln0n3CAUmDUQ4wM58VfpILY2zz9ZN70ka/4b4nr7jtxMGABEbYWhLoCw1Kl2VVnZulpIE92SC4EnHKFtiJCm1EUpZXTKtPJuOH2jJfFlVlSPl1BxG+YEGPsUK/gBWEMhuSdukA/r7rS3Xw81xJ5nV9d1HwjhhY6owg6dQ0kxtgwD0VELoxh7XyiedMpT9y4YJf8LUw1p1HIzq+pCEcQtzbamy3SD3djqJ6icQFu+NWAdTMEggGCIO/Ig8l5rxWdUZ5b5zGR7p+lnK18sXqIRr6RRe8HJ9ginwnTNS7ZploZqeYJmANj4FxbhCC1bT4Q4d2TalQwS6Gtg8hk+5LR6KjVzUKn+eANNHdNEPxVXl4b0k+pMAf7Sf8AMgZRG+q63u5gmB6YafYBVa1qWiSlUJQgoi725zckVlxPKbCeIGwtX8McQ/lFkkFsgEbgEb/v8qBWnDXPGobK/wALtnU3mQdv3/b1U2p2yg15XJXpt0Zp+GaS34rTp1HCqZOoaXQHY0gTPLM/vcnc21O5a0zLQeRwY5H1WIubV1N2rTLAQQM+khOsOKVRqDO7qIwxpJ2juN67H0U7o3JTgx61G1uE0bKqWUI0tgE5jHgCVFfNqOLSMM/EREkbwAdhy65Wco3lzVwJdDsuc0NGNp9tkXq3vZs/n1GDbw2HLmfZJnD0+2sjoT9ThJpAmwe1925zGho0kQZEQANQA3n9UF+I7UMqlwGHeGx5/vzV6948CXBgcG9ABT1ECTJ+bpHy+aosYHEmoHFpwA1xGkz8zWn5ifEk7xMoo6lKxS8Ywc9O3W4+c5BICeKkbK9d8Ic0aqZ7RngIcPNv78ghhXqQnGxZi8nnThKDxJHHmU1OXEwwaknQuLTj2OvUwT0WPN07tCeZK0Va4BbKA35AcIGxyepXjULtNHoXvppk9peOB1O/fRGm3wa3UeaGWtPtGxEY3TL+mWsPRZJKUsGxlKMcli6v9fI6VHbu1Ok4DRqP1A+mr6Klbu7zRyAk8tlXocWbqGkBziXky7RAwIE91zo0iAeTs9QtSisIOpuTyxltxIdq8vGKh3/E0fhj0gFC71gDjBMTuRHPz6LRCpbucC9ppP37w0f/AJPpKVxwp5+RzXM1TpiCAfwt3HPwVVWprT44JLdNY1zyArB+jvuYXDYYxJ2W44TxllUlmzgAc/UdcLLXvDyxmppe0tM6HeYyDMKnRu5f2mrScEzPeMCdhico7K43LKBrslS8M9CuKzQJKZQuQ/I2Wft+I9q3QwAETsZbAzsRtEoxY2zmsI7p6bgKKVexc9lsLN746Ltw6QsRx3gOsuqMmYy0cz1CO3PFnNdp7IkjJ0mTHIgQu3HES1mvs3RExiR5plO+t5XkC3ZYsPwYy8+HqlNjTguO8Ed3zlHbZnZUGMnIYSf8Tjn1Dj7IdVuzcVmNEw45A20jLh5kCEXq1Gl0E77egwfUH6JuonOW2Ev3F0RilKUf2BNO1DXNlT8UAhojeApLmg8guB+XZKlTdUaCYB8Ue7qTYrb3FIA16UGFcsrNronw3RI2zahjm05RFtg1onmtnfxjyDDT858E/DLNukQIVqpZhVbJ5kxsiIJhQzbyXwSwAr+kZEVBT091xMgFu7I6nJChZcUaR+Wo7GBEbdKe8Y3d7qT4hpAta6TOtrQGktk5JkjPyh+xCC0bKpUGlu2flhrCQdJMjZ+Th2r6IXZJLbkJVxb3YLt7x17sNIZvhvffA8dgPKUHbbvqOkAl2cklxMf1Z5mIlvy7bo43gugfKKhJw35WjG59uQCsi1IEvfEQdLO431O59ZShoLtuCn8R074bg7RuJ5DqeXRWRZMbv3vA7QDgRsn3PFqTQSXz4Nyf7IDeceqPxSApj8x7z/rgIowlJ4isgykorLYeuLptMS9wYPEx7BZrifEqdV3cYZ5v2n05+qoOpajqeS53VxlSQvQ0+knGSk3giu1UJJxSycXF2El6RCNXV1Jccepm3bBHson8NEY3TLi4mHNPorbKpgE4XhZkj1/a+CO3paMdVTvaRqEBuG8yf0HNWq9TUfAJNQeph5QXp5WH0BLziVO3PZUW9rXjOcMHI1n/AIB/SMnpzQK5YJaatOlVe90Ofmi4dBTLZIHQZ8TJlao8JpCdDQySXHSIlxySR1PVCb7g9QNJaQ94MtwGkZwIJgwOcoG23lhpJLCKtvdAAhtQhodp0XDe6TgQ18ZEmJIVqx4k+gO/S7uc08tySYadhuckjyQ28syHvZHeqt1S4Ya5gaGx3OsGT6BRUy4GWFzdYIc7LYeyADEDVJx4wIWGmxteL0qggOGcQeflO/mMJtfhFF8kN0zzZj6bLIC5a7NRjTlzHvaW0jraQIdpMEEzAI84U1te1GkdlUMZGmp3ILSAW6o0ho8IJj1RRnKPTBlCMuJLIapcFfSfqY7UBy+U+WcH6LRcOujpOsQenQcllbb4nIH8xmJI1NILcGDkEtaB4mUWteKUqnyvGeRxPl4eKZO6U/kLhTGHxJOKcQbTIqAd7O25HQ+CCcV44azA1ogOx0zyRS7dRedBeGu5ZHORid+ag4fwJjSe0drZyx91RVZSlmXaEW13N4XTIOEcGNKXvMO0iI3aCQZyN+6VSuXfzDjAx+ro9SVob6qA0xtsPID9QD7rNU6sHrlbTJ2TlNg3xVcFBE1zcOiPwqzYv1DHJD7t84Gym4XVgwnSj7BEZe8IW4aH5MEoi44yh9Kh2lQGNsondUg0GeamnjKKq08MktyOQwrAeq9hliuU2YOJSJdj49FGtQa4jUJ0kkecFsx5E+65VqtaJcQ0DmTAQCpxivVcWW1BxIJa5zhhpG4cTDWnwJnwUlL4VqVDquqpcfytOB6kfYDzS+xnQrz4mpgxTBeeow333PohPEW16g1vhogENnMdQAce8ore8BbTHdgep/VV6FQlukxjCqroi1uzklsukntxgzmgdM9SkrlzTyREEclUcF6tailiKwebNyby3kYkupJgI1cTl1oXHDF1SaVxccb21IfshvxJx51vXawaY7MEgmMlzgSDtyHRPtr3sxPVSBlOvJqsa4EfiA+h3HovHtqbPUqtRFafE9J0awWE9dj5HY+6M0LhrxLXA+RWRuPhymTFF7mHoe+zyg5+6F1LKtQdicfipEx/pP8AZTOuS8D1bF+T0eVxYay+J6zMOh48e6764+qPWXxLSfAJLHdHY9uqAYGXNBwdkE4jbWzXEOBBfpc4wXtlsaZGY2G3mjDaodkEEeBCbUoMduB9iuOANThWuXMf2jSBhr4ggyHYyHevJDa9m6QajZLtIcA3DXAktqgOOAMTz2R+rwdpOphLSOYkH0IXKNKsHBtQh7DOXAE7Yg8/VccZfRBGe+CJAJIY4tcGvho+V0mZgCU11PqPxO1u/wC3/hGD3suaAXAyAea1Vzw1joMlsTIBw6QRDgdxmd+SFu4M4SBp04GBLnMDYAeXZkEkghccU7TiJDSHRUZqiKzQTOG91wHgBs2IVt3EmU2lzXVKJAOCRUp4EhoJPd9HKp/DEulwgN0jvkyYEh8fK1+onqSAuVrctY4jL4mQI1ObkYnnAC44IXd+17Ja4O1RJB38dJy3Ye5UVGlLT15K2+xpljXUmgNfDoaIHeAIMeSdaWxB5wvQoklXwedfFys5BhmdspF5BBRf+D78xzS4hws/hyn+rHKTEelLDaLvBb9rgABnmjNVofgrJ8NHZkzg7ZWjtWkjJMqS6CUsosom3HDLlpbBqttaoLd/Iq0ApWVIRCr1QrMKN7VhoDu6RcSEDuqBpnwWpuqXRDLmhI723kT9sqquzBNZXky1VocSSh1RqOcTsSMjbw6IG8QvSqaayjzbE08MYQmp4Yd0jTKdkAYrFG3OSoWsJWitOHO0A+CXbYooOuDkwH2CSu12d4pLN5uwncU5tYjC7VpEZUMJfDMeUTtqc5XLmtJUCltwCcrGkuTU2+Br2sfhzQcc9/QjIVG44aPwnB5HI/fuiOgA7qFxz4IJVQn2hkbZw6ZSpsq0TjVHVhke3L6K234jqQBLd8mOQBxpnrHNWKNSRpj1V+3sqdae0aHED5tnR5jKkt0+3lFlWp3cNENr8Qg4Pu3PniJPo31V+3uRUB0EOjeDkT1HI4ON0KuPhtj57OpB/LUE+Q1DI+qpPsbu3JcWuj8zO+2BtPMD2Uri12VKSfRqC5NLlnaHxQdqjdQ6jf2/tKJ23E6NXDKkO/K7cefMeoWGj7iyY/ViC8Q4jE4jM4OMZVR9i9unS6QMGTDogwQDLSZjoN0QcwjO46jI+iaHrjhcFaW09Dge45wEiJbOpseADtP+VF6VIcwhrXo9wx4dTHUYPpt9IRxlgCUcld1pORhPp0MQr4akYW7mZtRjr/h7jVkbdfFHrGkWjOVeFAFO0Jk7XJJC4VKLbOM3VpirjCla9JY5EsprkpUdaqGgkmANysNIbhwAk/8AnwCht7cuMnHUjl/S39T+wLueIB1RsnTPyj8o6n+o/T3Vrh9w4vcaYcW7S/DcYGjrsco1BtZ8AOyKeDt3YkHlB9AT4/lcfY+wGfveDtJJyOo2halnFabnBkyXEgtMAjzacx/dCbm+Y57mMcCWzzk75DSfmGNj/wAhlbsr6AsVc+wIyx0iIkc1Ru6OPJH7O5Jf2dRsEzpc2dLhv6GFNdcIDwcwqa9Qs5ZNPTtLCAfBuFOeZkAY8VrqVMAQq3D7EU29SOalrPhKtsdkhtNahEhqcPpkkxukoX3BlJd7vsLMfoF1qo0lUqe/mp7zfaFVlWwXB503yJwgwlKT3SuSjFiLk0lWGW8g9QrfCeGdrM4jkgc4xWWGoSk8IVoGubiNQlVaVYsdz3Rj/pDmuLmxEegVA8NdMkg9R/ylRnB55HShNY4FRuIeHHAlbK1fMHwWHuqLhyMDn5rUcFutTRygQkaiOUmh+nk03Flq+4JQrz2lJpJ/EO67/U3J9VmOKf8Ap405o1PJtQbeTgMf6Z8Vt6blJKjLjyS4sL+zM94tHM/zGx/iBkepHkn2/wAV8qzI8Rn7ZPsV6uUI4n8PW1eddJsn8Te471I39ZWHGXteJ0qnyPHv9+iOcErw4t5OGPMZ+0oBxH/08O9Crts2p3SPJ7R+gV/4N+H69Fzn3BOMMYXNd5vJG4gwAT18FphpXOKcGk81IQkiMHMEJlV8bJrqijL12DMjZJUtPzTAU8PA5rmciYuAEnYINf3QeWgyAT3GjcxkvcOn78qfHuMBrxTPymObRLicBxJ7o6TufAKvWol7+3puJLfma4d5sD5Y6Hp4zmUVcYylhsGyUoxzFZBb2PfVLRl09fpOPBaf4QcdL2mJBGOYkZn2HsVkalN3aAtiSZBafXHOfBbD4TqsLDDpccmYBwImOiv1PFeF+CDS82Zf5LPxDVYKTxgPiQYyDgAhed16bqZDye8TMzOcHPuvQeM8HbVl2dQGI8Oir2HCNNNpc0OLWyQQCdUZAStPdGuH2NvqlZP6MhYcdcKn8wa2kiQ0AOHi39+oWzoVgQDMtOzv/q4cj+/PH8WfRYQ6mIIkFpB64jpzQ6y4u+k6WkaT8zHEQR0Pj0KdZplYt0Fj/oFV7g9s3k9IeqF0U2xvg+k2oA7Q4GNW4iQfNuMHy64p394FHXFt4KpySWSB9XKSpmuOqSs2Eu8ffsIMFUytTf0gQSRsFmCM+q2me5Cbq9siNJpT6tMtOVGndieghZNGrEovZ6tUhuPDHv09UO4C4dpBzIMefL7/AEWt102juQ52cDvEH123Cgvm1Lbg9HTwTjuyAOKXrp+ZrWASebnRuBkD2lCD8QDS7s6YBA3eSZGfwt/uVc+I+Du1CtU0jUAHNaTIPr6bK5acCa+2imQCR3iRJd1kn5TuEcI1RgnLnP8AhGSlZKbUVj+QFwHitStVdSqGWvY6IAAa4ZEQMYkeyM2lxoAGJmN/dBaPw/Uo6qrzHZkFukg6iHDumeRRWjZMqO1yYMEeoBCK5V7vb1+PtAwc2ue/z9GksXEjJV4OQaj3TpadgrzXmMqGS5LYsualwqNr08FAEcXJT4TSFxgxyje9OqOVO5qxsiSyY3gir1oPggd/8QdlXFNwOgtBnM7nLfzAc0RupiR+wh1zbsrM01BI5HYg9WnkU7ZmPAn1MS5DNCqHAOaQQdjuoOJWIqgAucInAe9rTPJ4aRqHmsox1axd+ek478j4H8j/AKH3Wr4ffsrN1MM9RzB6EclO1goTz0Za6p9idIYGANqONOO64CBDg0EFpn9kYt2l6WEEAwzDt9bWwCRn/uUxq3OW/U6C9tG1WlrsSCJESJ3grM8Q4c+m4kAjLiHNAmTTjcmRBaPpyysNNBdWbK1NzqUHUCRy73UdHSMoTwu8NKrLyWugMcIziADnyGFUsuJOpu1MgExLJ7r+60y38rs7c49Cd/lXjNTTDm/6mno4dFVTekts+iW6ht7odhe3vHPfidMcwRPiFerVO4R4Kpw98U4qRO3WcRk81Stw5pce1aQC7uuzAnBBnHig2pvjwGpNLnyYXjtu4VnAjmY8W8incB4J27pcYY098c45NHn9EfuuMdqezYxpLpYeYIEyZGw5q9YWADNLcME7fiJ3cr7NTKEFHGH/AHkkrojKTknlFTiXEG/K3AGABsAMADwQZ1Yk55rSXPDGREZ681nLyiGkrKNmMIy/fnLHa29AkhxXFT6ZN6n4N44AgzzVBtiA4mMdFF/HdFesqxeF5+2UEX5jNg3idKcoQUdvKgLT05ILWHhCppfGCO5LOR1rW0vaRyP3xKM1+KvZUbpaNUQJiHBxByORwBPgs+UZqNFSnTOguLgRLckOEfT+yyyK3ptfaCqk9jSf0/7/AKNJbcSpVW/zdLXMdzIInkQfX6qX+K74a2NJByPufBZa04G4A6jpjmdPTmM49lxrralk1HVXARFOY256cD1KknGpZxIshK1pZiEviHU1j2vHaF2G6Rhg6xEz6ldtmCmykHCIaJGTGJzI/coLefEb3Yps0jaS4l2Jx3dtow47qiKpc4OdGDtLhqjcFwOp3LefXZKduYqI1VYk5BapxTRMbyY5olTuXFgM8uqA17Ika2THNrvmHlycPJcoXLmjvA6fZV7ITjmBHvnCWJhavxGo1wAIj9Eb4de6gJWEuH96Qrdvc1AZAMLp6dOPB0NQ1Lk35qhV3XrZicoFa8XkZBxuCpKlv2p1tkdQpvSw/cVO3K9oYqPkKCpEZXLRpiCU6vQhD0wu1kqA7yqhogbLnEKTh3gq1Os4mIVEY8ZRPKSzhoIMDSC1wBBwQcgjxQC+4PUtndtbklgy5u5A6H8zfHcI1TtXTPgi9nTIACTYkOqbAvCuLtrjo4bt/UdQuXds5pLmd4O+ZjjgxzHQ+K7xz4ZJmrbd1+5ZsCerPyu8Nj4cxPDOOFp0VZBGJduI3DvL3HPqpygjuLNrhqpzplupuGluC06oE7Hf+kRCHU6r2PD2uh4jvDO+7Xy7LQWv8oETGdawNnUAJIGeo3/shvEOFydTPElpLiJwcCYHl4rji1w/jzaje+0hwEu0iRpP/uN6t/56KEcEe5zi17dB0kO1RI5+sc0CptcxwLS4EFveOoRGO6Igfh9zOAivC+IOLwwNLS4GQ0d0vhpkbhhgyRtzHi2q6VfxFWUxs+QYteFU2HTTBk7knOnp69P7Iq2nAhdtKekRuTknqf7LtSouzKTy+zUklhFO+fAWQ4kZKP8AFrgIFcEEE81fpo45ItTLPAMSTiFxXHnhZm4jdayzIeyBAPOOqyBEKW2vHMMgn3UdtW9cFdNqg+TQPsDIDszzQriFmXHuj5SQZViw4uM9oT4BXLq/Y6m4t3jokLfCXQ+SrnHhmduLTQAZJnnyTqbqjaTS10AucABILg1pJyDhskDY5Iwo6lRzmgZicea09CxYGsBaCWNLc5HeguxtkgLdVLEMPvIGljmxyXWDLii+p8rJ8C0GOfeGGT3huAehKmHD8w9xJH4WgvI8JENHLEjnhaC64lSpYc9o8Nz7DKD3XxGIiiwuM7kQPP8A8qBJvhHotpcsmt+G0wAS0z0cQdtsDHp4lSXDmU+8dDB1dpagbruu6SamkHkBn6KBtuwnLdbvzPJd7DZPjprJeMCJaquPnJeq8ep7Uw+qf6GkD3KKcBqVKgf2zGNGNLZDjz1av9qBaoGnbywpbW4IkatxjzT1pMLOeSd6tSeMcFjifDix0gYOfJV+2cG8wiFs8vZDnZnc8gqdUAS0nH68z5KiLfT8CJRxzHyQ06xBR3h3EhsTpP3Q2xtgd/qpa9gA7Dh1jmsnslwzob4+5BQ8WAPjPsnjjOsEARylB3tYGYIJlQ0b0NxpQehFrhDPXknyws+6J7uPDmrtGnGSg9sQe8AUfpODmhKtW3hDanu5ZNSGFZpCFTtzCtBymaKUW2lBfiL4dZcjUO5VGz+RjZrxzHjuPoi9JyklAGee0OIvoP7G5BaRs7oORn8TfH+yLF8eR2PI+SNcY4ZTuGaKg8nDDmnq0rCVm1uHu0VAaluThw5eXQ/0+0xnMG5CF3aRLmScO7g5kmZHjM+58lb+HxpD3dahP+xjf0TLes14DmO1NOx/QqWvVhhhbBZkkZN4i2Xat5lV6l8gdW8cFBUuiTK9OOnPOlqS9e55odVqYV0VO0b06qlcUCE6tY4Yixt8o7ToNIkldUASTMP7F5X0XCmp4bK45CYNhWKLzEBQORLh9XlGTiUE3hDK1l4IadeBiA4bahInlMLjrWvVjtbgNBAOmnMQfHH1BRO6s2FkxkdN0FZV089ifZTOuNvJSrJVcFh3CaVIiG6vF3ez5bJzw08oTby8BAgzhVaNzByJTIV4QudicuSWrad0YOecK4OE4ifHA+hVv+NYA0YIAHol/Hte6EDnMNVwB3/RHycYjCFVGkEg7g/Zbf8AiwAPuhl/ZMMu5lbXe8+46zTrHtM8K5mfok52ZPNPuaEbclG9uAeqpWGSvK7LTLzkANlG4nruoqTIKtkAhZhLo5ty7KsrimfSURCNMAlp3JAgKzbXzmxlUQrNF7Z+yCUVjoZGT+zTWdzrErtzexACFCu1nNcp19Zn7qP0uc+C31eMeTS2VaQrYeg1hXxHNEabsKaccMqhLKO1aiHXha8FrwHNOCCrdYqk92VsUZJmPv8AhlSzcatAl1I5cw8vPw8fdXbbiTKzJbviWncLRxIhC6lixgOlobzgCEUK1vTAnN7GgXWpalSqMgouAIyhdwMr063ng82yPkmsnNPdOD1/Qq0Rq5SDj1QoI3walr23nKy32rcbU93tJGcIkSktDTt4AyuqH9RL7Lv08foyDdvdRwkkrUeexx29121K6kufRq+SDdpsfJZyv8x8z90kkqj5MbqOkRLiSSpJSVh3TqRykkhYxFqq44yiNT5G+QSSU0/BTDyBrvcqmCupKmHRLLseCp27JJLWCT2/NQVlxJCuwn0RJ/ILqSMAaSr9t+FJJBZ0Nr7DtmMok1JJeZZ2enX0Q11RqbpJIoHTJKShuUkkS7AfQHr7ofdbpJK6sgsI6SMcG/7gSSW3fFnU/JGqCSSS8k9Y/9k="/>
          <p:cNvSpPr>
            <a:spLocks noChangeAspect="1" noChangeArrowheads="1"/>
          </p:cNvSpPr>
          <p:nvPr/>
        </p:nvSpPr>
        <p:spPr bwMode="auto">
          <a:xfrm>
            <a:off x="1830388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9pPr>
          </a:lstStyle>
          <a:p>
            <a:pPr eaLnBrk="1" hangingPunct="1"/>
            <a:endParaRPr lang="nl-NL" altLang="nl-NL"/>
          </a:p>
        </p:txBody>
      </p:sp>
      <p:sp>
        <p:nvSpPr>
          <p:cNvPr id="20486" name="AutoShape 9" descr="data:image/jpeg;base64,/9j/4AAQSkZJRgABAQAAAQABAAD/2wCEAAkGBxQSEhUUExQVFhUVFxQXGBcVFRQUGBgXFRQWFxQUFBcYHCggGBolHBQUITEhJSkrLi4uFx8zODMsNygtLisBCgoKDg0OGxAQGywkICQsLCwsLyw0LC80LDQtLCwsLCwsLCwsNCwsLCwsLCwsLCwsLCwsLCwsLCwsLCwsLCwsLP/AABEIAMIBAwMBIgACEQEDEQH/xAAbAAABBQEBAAAAAAAAAAAAAAAFAAIDBAYBB//EAD4QAAEDAwIDBgQEBAUDBQAAAAEAAhEDBCESMQVBURMiYXGBkQYyobFCUsHwFCNi0XKCkqLhFTPxB0OywuL/xAAaAQADAQEBAQAAAAAAAAAAAAACAwQBAAUG/8QAKhEAAgIBBAEEAQQDAQAAAAAAAAECAxEEEiExQRMiMlFhFHGx8JGhwSP/2gAMAwEAAhEDEQA/APY2unCbog7YUjGwnvCIwdTSeFxjknAysNGvGExylcFGtMHUylXrtYJe4NG0kgD6ptJUrxwc/OQwT/mI+8f/ACWM4v4cJBBB6ZUJbGEOqWREkMgnnScR/qAgn6+SdTq1Ng8OP5XjS76QQPMFdk4v1BhVahhI3xAh7HN8R3x6R3voqFe9bM6m7x8w36b7+G6KPIMuB12/aUrW5AO6p39X08EDqX59R6KmFTkiadqizZ/xgOyr1awOQVkKfFXNkbynWt8QI5SmfpWgHqk+DSsuBCdUqTBCz1G/jfYq+y/ZBHJZKpo2NyZburgEGSslcVpJgq1fXESGnBQsquiraiW63c8DnOTCEiUpVAga4JsJ5UlCN12TSxw9kGeaMMqkAkhQcOs3vMhh8J+6vttWud2Zqt7Qh0MBzgZkZ84xgKK2yOeSyquWARXdrOUnsgKrUeWkg4IJBHiN03+JMJ6i/And9lV8klNLVLV8OahcE5ACaSPNcfUnddpmMqUU8+C43JwPSUhoDqB5lJZlHHsOlR1MBShcc1fPntETSngJNpwpYXHEcqN4T6mNlVNeZBEFajGztV+kSeQlU7fkXGJOt08s4BPnpH+VQX1ckBu2o/7W5cY6bD1UVTS6m5z3FrQR0I7rvl8cznxWqOZYBlLEcmiBETuoKoYR3wI/qA/VCeF1HVBLXEUwYZgSY3XLunc1AWaGZkhxcYjMSAMnZH6WHhsD1crKRLxRzaQnUQCD83eHuc+xQSvTZWG7XiNwRqHnAx5Bp81D8W13hjaTxDmy6R8pH7IHos3QqupkFpgqqvRqcM55JrNY4Txjg0FvwzTgPOgfhMgAekhnmY8lHccEdGpjpB21ZHo5v3IAWfq3Ty7Vqdq5EEgjyI2RvhPH6zQS94e0cnCT7jPuj/TW1LMHn8A+vVb8lgFVrZ7PmaROx3B8nDB9CuBaccftn4qA0y4CSO+0+DiBn1EJruDU6rdVMtPjTc0+7Zj0GlEtS48WRwLlpd3NcsmdD8LjKpCtX3DnUsmCJicggmSAQfI5EjG6pKmLjJZRLJSi8PsT3SoynFcRoE4VwNkwMk7AZPonELecD4RS0gsjvAGTkkdPtvO+yTfeqlnGR9FLtfZlbL4fqPGp3cb1O/7+vgrRt2W8vJDnN+VmAc+58ZW1vntpNnSHHYAnvGeTenpCxPFOBup1HF4LabiSDIdk5gkc9/ZSwm7n/wCjwvpeSuyKpXsWX9vwQni9as1zctbgAUxAziCeZMoFaViyox7TBY4ETtvmfCML0PhHCmvt9NNwbIy5sS7qDlBD8IuFUSW6JBIzMTkeyorupjujjCEyrteJdi4xRa8iozLXgH9/b0Qa4teiO0Q2alBmzJLMzz70+sH1Kz91duOCIIx4rKHL4/X8eDbkvl9/z5ImsUdQpF6kpU5BKq6JyJrJVgVAwbZUTnRsoHOldjJoqlQkk9UkxJEce3a4SmVG9VK9+G4BnkvnUsnst4CIKcSqNC6Ebqc1FmDcjnOUDwmVnqtd19LDBycDzOB9StMyC7+5lz38h3G+mCf9Rg+EIAy8dpLJkEdf37IxxC0lpY0yQGmJHln0n3CAUmDUQ4wM58VfpILY2zz9ZN70ka/4b4nr7jtxMGABEbYWhLoCw1Kl2VVnZulpIE92SC4EnHKFtiJCm1EUpZXTKtPJuOH2jJfFlVlSPl1BxG+YEGPsUK/gBWEMhuSdukA/r7rS3Xw81xJ5nV9d1HwjhhY6owg6dQ0kxtgwD0VELoxh7XyiedMpT9y4YJf8LUw1p1HIzq+pCEcQtzbamy3SD3djqJ6icQFu+NWAdTMEggGCIO/Ig8l5rxWdUZ5b5zGR7p+lnK18sXqIRr6RRe8HJ9ginwnTNS7ZploZqeYJmANj4FxbhCC1bT4Q4d2TalQwS6Gtg8hk+5LR6KjVzUKn+eANNHdNEPxVXl4b0k+pMAf7Sf8AMgZRG+q63u5gmB6YafYBVa1qWiSlUJQgoi725zckVlxPKbCeIGwtX8McQ/lFkkFsgEbgEb/v8qBWnDXPGobK/wALtnU3mQdv3/b1U2p2yg15XJXpt0Zp+GaS34rTp1HCqZOoaXQHY0gTPLM/vcnc21O5a0zLQeRwY5H1WIubV1N2rTLAQQM+khOsOKVRqDO7qIwxpJ2juN67H0U7o3JTgx61G1uE0bKqWUI0tgE5jHgCVFfNqOLSMM/EREkbwAdhy65Wco3lzVwJdDsuc0NGNp9tkXq3vZs/n1GDbw2HLmfZJnD0+2sjoT9ThJpAmwe1925zGho0kQZEQANQA3n9UF+I7UMqlwGHeGx5/vzV6948CXBgcG9ABT1ECTJ+bpHy+aosYHEmoHFpwA1xGkz8zWn5ifEk7xMoo6lKxS8Ywc9O3W4+c5BICeKkbK9d8Ic0aqZ7RngIcPNv78ghhXqQnGxZi8nnThKDxJHHmU1OXEwwaknQuLTj2OvUwT0WPN07tCeZK0Va4BbKA35AcIGxyepXjULtNHoXvppk9peOB1O/fRGm3wa3UeaGWtPtGxEY3TL+mWsPRZJKUsGxlKMcli6v9fI6VHbu1Ok4DRqP1A+mr6Klbu7zRyAk8tlXocWbqGkBziXky7RAwIE91zo0iAeTs9QtSisIOpuTyxltxIdq8vGKh3/E0fhj0gFC71gDjBMTuRHPz6LRCpbucC9ppP37w0f/AJPpKVxwp5+RzXM1TpiCAfwt3HPwVVWprT44JLdNY1zyArB+jvuYXDYYxJ2W44TxllUlmzgAc/UdcLLXvDyxmppe0tM6HeYyDMKnRu5f2mrScEzPeMCdhico7K43LKBrslS8M9CuKzQJKZQuQ/I2Wft+I9q3QwAETsZbAzsRtEoxY2zmsI7p6bgKKVexc9lsLN746Ltw6QsRx3gOsuqMmYy0cz1CO3PFnNdp7IkjJ0mTHIgQu3HES1mvs3RExiR5plO+t5XkC3ZYsPwYy8+HqlNjTguO8Ed3zlHbZnZUGMnIYSf8Tjn1Dj7IdVuzcVmNEw45A20jLh5kCEXq1Gl0E77egwfUH6JuonOW2Ev3F0RilKUf2BNO1DXNlT8UAhojeApLmg8guB+XZKlTdUaCYB8Ue7qTYrb3FIA16UGFcsrNronw3RI2zahjm05RFtg1onmtnfxjyDDT858E/DLNukQIVqpZhVbJ5kxsiIJhQzbyXwSwAr+kZEVBT091xMgFu7I6nJChZcUaR+Wo7GBEbdKe8Y3d7qT4hpAta6TOtrQGktk5JkjPyh+xCC0bKpUGlu2flhrCQdJMjZ+Th2r6IXZJLbkJVxb3YLt7x17sNIZvhvffA8dgPKUHbbvqOkAl2cklxMf1Z5mIlvy7bo43gugfKKhJw35WjG59uQCsi1IEvfEQdLO431O59ZShoLtuCn8R074bg7RuJ5DqeXRWRZMbv3vA7QDgRsn3PFqTQSXz4Nyf7IDeceqPxSApj8x7z/rgIowlJ4isgykorLYeuLptMS9wYPEx7BZrifEqdV3cYZ5v2n05+qoOpajqeS53VxlSQvQ0+knGSk3giu1UJJxSycXF2El6RCNXV1Jccepm3bBHson8NEY3TLi4mHNPorbKpgE4XhZkj1/a+CO3paMdVTvaRqEBuG8yf0HNWq9TUfAJNQeph5QXp5WH0BLziVO3PZUW9rXjOcMHI1n/AIB/SMnpzQK5YJaatOlVe90Ofmi4dBTLZIHQZ8TJlao8JpCdDQySXHSIlxySR1PVCb7g9QNJaQ94MtwGkZwIJgwOcoG23lhpJLCKtvdAAhtQhodp0XDe6TgQ18ZEmJIVqx4k+gO/S7uc08tySYadhuckjyQ28syHvZHeqt1S4Ya5gaGx3OsGT6BRUy4GWFzdYIc7LYeyADEDVJx4wIWGmxteL0qggOGcQeflO/mMJtfhFF8kN0zzZj6bLIC5a7NRjTlzHvaW0jraQIdpMEEzAI84U1te1GkdlUMZGmp3ILSAW6o0ho8IJj1RRnKPTBlCMuJLIapcFfSfqY7UBy+U+WcH6LRcOujpOsQenQcllbb4nIH8xmJI1NILcGDkEtaB4mUWteKUqnyvGeRxPl4eKZO6U/kLhTGHxJOKcQbTIqAd7O25HQ+CCcV44azA1ogOx0zyRS7dRedBeGu5ZHORid+ag4fwJjSe0drZyx91RVZSlmXaEW13N4XTIOEcGNKXvMO0iI3aCQZyN+6VSuXfzDjAx+ro9SVob6qA0xtsPID9QD7rNU6sHrlbTJ2TlNg3xVcFBE1zcOiPwqzYv1DHJD7t84Gym4XVgwnSj7BEZe8IW4aH5MEoi44yh9Kh2lQGNsondUg0GeamnjKKq08MktyOQwrAeq9hliuU2YOJSJdj49FGtQa4jUJ0kkecFsx5E+65VqtaJcQ0DmTAQCpxivVcWW1BxIJa5zhhpG4cTDWnwJnwUlL4VqVDquqpcfytOB6kfYDzS+xnQrz4mpgxTBeeow333PohPEW16g1vhogENnMdQAce8ore8BbTHdgep/VV6FQlukxjCqroi1uzklsukntxgzmgdM9SkrlzTyREEclUcF6tailiKwebNyby3kYkupJgI1cTl1oXHDF1SaVxccb21IfshvxJx51vXawaY7MEgmMlzgSDtyHRPtr3sxPVSBlOvJqsa4EfiA+h3HovHtqbPUqtRFafE9J0awWE9dj5HY+6M0LhrxLXA+RWRuPhymTFF7mHoe+zyg5+6F1LKtQdicfipEx/pP8AZTOuS8D1bF+T0eVxYay+J6zMOh48e6764+qPWXxLSfAJLHdHY9uqAYGXNBwdkE4jbWzXEOBBfpc4wXtlsaZGY2G3mjDaodkEEeBCbUoMduB9iuOANThWuXMf2jSBhr4ggyHYyHevJDa9m6QajZLtIcA3DXAktqgOOAMTz2R+rwdpOphLSOYkH0IXKNKsHBtQh7DOXAE7Yg8/VccZfRBGe+CJAJIY4tcGvho+V0mZgCU11PqPxO1u/wC3/hGD3suaAXAyAea1Vzw1joMlsTIBw6QRDgdxmd+SFu4M4SBp04GBLnMDYAeXZkEkghccU7TiJDSHRUZqiKzQTOG91wHgBs2IVt3EmU2lzXVKJAOCRUp4EhoJPd9HKp/DEulwgN0jvkyYEh8fK1+onqSAuVrctY4jL4mQI1ObkYnnAC44IXd+17Ja4O1RJB38dJy3Ye5UVGlLT15K2+xpljXUmgNfDoaIHeAIMeSdaWxB5wvQoklXwedfFys5BhmdspF5BBRf+D78xzS4hws/hyn+rHKTEelLDaLvBb9rgABnmjNVofgrJ8NHZkzg7ZWjtWkjJMqS6CUsosom3HDLlpbBqttaoLd/Iq0ApWVIRCr1QrMKN7VhoDu6RcSEDuqBpnwWpuqXRDLmhI723kT9sqquzBNZXky1VocSSh1RqOcTsSMjbw6IG8QvSqaayjzbE08MYQmp4Yd0jTKdkAYrFG3OSoWsJWitOHO0A+CXbYooOuDkwH2CSu12d4pLN5uwncU5tYjC7VpEZUMJfDMeUTtqc5XLmtJUCltwCcrGkuTU2+Br2sfhzQcc9/QjIVG44aPwnB5HI/fuiOgA7qFxz4IJVQn2hkbZw6ZSpsq0TjVHVhke3L6K234jqQBLd8mOQBxpnrHNWKNSRpj1V+3sqdae0aHED5tnR5jKkt0+3lFlWp3cNENr8Qg4Pu3PniJPo31V+3uRUB0EOjeDkT1HI4ON0KuPhtj57OpB/LUE+Q1DI+qpPsbu3JcWuj8zO+2BtPMD2Uri12VKSfRqC5NLlnaHxQdqjdQ6jf2/tKJ23E6NXDKkO/K7cefMeoWGj7iyY/ViC8Q4jE4jM4OMZVR9i9unS6QMGTDogwQDLSZjoN0QcwjO46jI+iaHrjhcFaW09Dge45wEiJbOpseADtP+VF6VIcwhrXo9wx4dTHUYPpt9IRxlgCUcld1pORhPp0MQr4akYW7mZtRjr/h7jVkbdfFHrGkWjOVeFAFO0Jk7XJJC4VKLbOM3VpirjCla9JY5EsprkpUdaqGgkmANysNIbhwAk/8AnwCht7cuMnHUjl/S39T+wLueIB1RsnTPyj8o6n+o/T3Vrh9w4vcaYcW7S/DcYGjrsco1BtZ8AOyKeDt3YkHlB9AT4/lcfY+wGfveDtJJyOo2halnFabnBkyXEgtMAjzacx/dCbm+Y57mMcCWzzk75DSfmGNj/wAhlbsr6AsVc+wIyx0iIkc1Ru6OPJH7O5Jf2dRsEzpc2dLhv6GFNdcIDwcwqa9Qs5ZNPTtLCAfBuFOeZkAY8VrqVMAQq3D7EU29SOalrPhKtsdkhtNahEhqcPpkkxukoX3BlJd7vsLMfoF1qo0lUqe/mp7zfaFVlWwXB503yJwgwlKT3SuSjFiLk0lWGW8g9QrfCeGdrM4jkgc4xWWGoSk8IVoGubiNQlVaVYsdz3Rj/pDmuLmxEegVA8NdMkg9R/ylRnB55HShNY4FRuIeHHAlbK1fMHwWHuqLhyMDn5rUcFutTRygQkaiOUmh+nk03Flq+4JQrz2lJpJ/EO67/U3J9VmOKf8Ap405o1PJtQbeTgMf6Z8Vt6blJKjLjyS4sL+zM94tHM/zGx/iBkepHkn2/wAV8qzI8Rn7ZPsV6uUI4n8PW1eddJsn8Te471I39ZWHGXteJ0qnyPHv9+iOcErw4t5OGPMZ+0oBxH/08O9Crts2p3SPJ7R+gV/4N+H69Fzn3BOMMYXNd5vJG4gwAT18FphpXOKcGk81IQkiMHMEJlV8bJrqijL12DMjZJUtPzTAU8PA5rmciYuAEnYINf3QeWgyAT3GjcxkvcOn78qfHuMBrxTPymObRLicBxJ7o6TufAKvWol7+3puJLfma4d5sD5Y6Hp4zmUVcYylhsGyUoxzFZBb2PfVLRl09fpOPBaf4QcdL2mJBGOYkZn2HsVkalN3aAtiSZBafXHOfBbD4TqsLDDpccmYBwImOiv1PFeF+CDS82Zf5LPxDVYKTxgPiQYyDgAhed16bqZDye8TMzOcHPuvQeM8HbVl2dQGI8Oir2HCNNNpc0OLWyQQCdUZAStPdGuH2NvqlZP6MhYcdcKn8wa2kiQ0AOHi39+oWzoVgQDMtOzv/q4cj+/PH8WfRYQ6mIIkFpB64jpzQ6y4u+k6WkaT8zHEQR0Pj0KdZplYt0Fj/oFV7g9s3k9IeqF0U2xvg+k2oA7Q4GNW4iQfNuMHy64p394FHXFt4KpySWSB9XKSpmuOqSs2Eu8ffsIMFUytTf0gQSRsFmCM+q2me5Cbq9siNJpT6tMtOVGndieghZNGrEovZ6tUhuPDHv09UO4C4dpBzIMefL7/AEWt102juQ52cDvEH123Cgvm1Lbg9HTwTjuyAOKXrp+ZrWASebnRuBkD2lCD8QDS7s6YBA3eSZGfwt/uVc+I+Du1CtU0jUAHNaTIPr6bK5acCa+2imQCR3iRJd1kn5TuEcI1RgnLnP8AhGSlZKbUVj+QFwHitStVdSqGWvY6IAAa4ZEQMYkeyM2lxoAGJmN/dBaPw/Uo6qrzHZkFukg6iHDumeRRWjZMqO1yYMEeoBCK5V7vb1+PtAwc2ue/z9GksXEjJV4OQaj3TpadgrzXmMqGS5LYsualwqNr08FAEcXJT4TSFxgxyje9OqOVO5qxsiSyY3gir1oPggd/8QdlXFNwOgtBnM7nLfzAc0RupiR+wh1zbsrM01BI5HYg9WnkU7ZmPAn1MS5DNCqHAOaQQdjuoOJWIqgAucInAe9rTPJ4aRqHmsox1axd+ek478j4H8j/AKH3Wr4ffsrN1MM9RzB6EclO1goTz0Za6p9idIYGANqONOO64CBDg0EFpn9kYt2l6WEEAwzDt9bWwCRn/uUxq3OW/U6C9tG1WlrsSCJESJ3grM8Q4c+m4kAjLiHNAmTTjcmRBaPpyysNNBdWbK1NzqUHUCRy73UdHSMoTwu8NKrLyWugMcIziADnyGFUsuJOpu1MgExLJ7r+60y38rs7c49Cd/lXjNTTDm/6mno4dFVTekts+iW6ht7odhe3vHPfidMcwRPiFerVO4R4Kpw98U4qRO3WcRk81Stw5pce1aQC7uuzAnBBnHig2pvjwGpNLnyYXjtu4VnAjmY8W8incB4J27pcYY098c45NHn9EfuuMdqezYxpLpYeYIEyZGw5q9YWADNLcME7fiJ3cr7NTKEFHGH/AHkkrojKTknlFTiXEG/K3AGABsAMADwQZ1Yk55rSXPDGREZ681nLyiGkrKNmMIy/fnLHa29AkhxXFT6ZN6n4N44AgzzVBtiA4mMdFF/HdFesqxeF5+2UEX5jNg3idKcoQUdvKgLT05ILWHhCppfGCO5LOR1rW0vaRyP3xKM1+KvZUbpaNUQJiHBxByORwBPgs+UZqNFSnTOguLgRLckOEfT+yyyK3ptfaCqk9jSf0/7/AKNJbcSpVW/zdLXMdzIInkQfX6qX+K74a2NJByPufBZa04G4A6jpjmdPTmM49lxrralk1HVXARFOY256cD1KknGpZxIshK1pZiEviHU1j2vHaF2G6Rhg6xEz6ldtmCmykHCIaJGTGJzI/coLefEb3Yps0jaS4l2Jx3dtow47qiKpc4OdGDtLhqjcFwOp3LefXZKduYqI1VYk5BapxTRMbyY5olTuXFgM8uqA17Ika2THNrvmHlycPJcoXLmjvA6fZV7ITjmBHvnCWJhavxGo1wAIj9Eb4de6gJWEuH96Qrdvc1AZAMLp6dOPB0NQ1Lk35qhV3XrZicoFa8XkZBxuCpKlv2p1tkdQpvSw/cVO3K9oYqPkKCpEZXLRpiCU6vQhD0wu1kqA7yqhogbLnEKTh3gq1Os4mIVEY8ZRPKSzhoIMDSC1wBBwQcgjxQC+4PUtndtbklgy5u5A6H8zfHcI1TtXTPgi9nTIACTYkOqbAvCuLtrjo4bt/UdQuXds5pLmd4O+ZjjgxzHQ+K7xz4ZJmrbd1+5ZsCerPyu8Nj4cxPDOOFp0VZBGJduI3DvL3HPqpygjuLNrhqpzplupuGluC06oE7Hf+kRCHU6r2PD2uh4jvDO+7Xy7LQWv8oETGdawNnUAJIGeo3/shvEOFydTPElpLiJwcCYHl4rji1w/jzaje+0hwEu0iRpP/uN6t/56KEcEe5zi17dB0kO1RI5+sc0CptcxwLS4EFveOoRGO6Igfh9zOAivC+IOLwwNLS4GQ0d0vhpkbhhgyRtzHi2q6VfxFWUxs+QYteFU2HTTBk7knOnp69P7Iq2nAhdtKekRuTknqf7LtSouzKTy+zUklhFO+fAWQ4kZKP8AFrgIFcEEE81fpo45ItTLPAMSTiFxXHnhZm4jdayzIeyBAPOOqyBEKW2vHMMgn3UdtW9cFdNqg+TQPsDIDszzQriFmXHuj5SQZViw4uM9oT4BXLq/Y6m4t3jokLfCXQ+SrnHhmduLTQAZJnnyTqbqjaTS10AucABILg1pJyDhskDY5Iwo6lRzmgZicea09CxYGsBaCWNLc5HeguxtkgLdVLEMPvIGljmxyXWDLii+p8rJ8C0GOfeGGT3huAehKmHD8w9xJH4WgvI8JENHLEjnhaC64lSpYc9o8Nz7DKD3XxGIiiwuM7kQPP8A8qBJvhHotpcsmt+G0wAS0z0cQdtsDHp4lSXDmU+8dDB1dpagbruu6SamkHkBn6KBtuwnLdbvzPJd7DZPjprJeMCJaquPnJeq8ep7Uw+qf6GkD3KKcBqVKgf2zGNGNLZDjz1av9qBaoGnbywpbW4IkatxjzT1pMLOeSd6tSeMcFjifDix0gYOfJV+2cG8wiFs8vZDnZnc8gqdUAS0nH68z5KiLfT8CJRxzHyQ06xBR3h3EhsTpP3Q2xtgd/qpa9gA7Dh1jmsnslwzob4+5BQ8WAPjPsnjjOsEARylB3tYGYIJlQ0b0NxpQehFrhDPXknyws+6J7uPDmrtGnGSg9sQe8AUfpODmhKtW3hDanu5ZNSGFZpCFTtzCtBymaKUW2lBfiL4dZcjUO5VGz+RjZrxzHjuPoi9JyklAGee0OIvoP7G5BaRs7oORn8TfH+yLF8eR2PI+SNcY4ZTuGaKg8nDDmnq0rCVm1uHu0VAaluThw5eXQ/0+0xnMG5CF3aRLmScO7g5kmZHjM+58lb+HxpD3dahP+xjf0TLes14DmO1NOx/QqWvVhhhbBZkkZN4i2Xat5lV6l8gdW8cFBUuiTK9OOnPOlqS9e55odVqYV0VO0b06qlcUCE6tY4Yixt8o7ToNIkldUASTMP7F5X0XCmp4bK45CYNhWKLzEBQORLh9XlGTiUE3hDK1l4IadeBiA4bahInlMLjrWvVjtbgNBAOmnMQfHH1BRO6s2FkxkdN0FZV089ifZTOuNvJSrJVcFh3CaVIiG6vF3ez5bJzw08oTby8BAgzhVaNzByJTIV4QudicuSWrad0YOecK4OE4ifHA+hVv+NYA0YIAHol/Hte6EDnMNVwB3/RHycYjCFVGkEg7g/Zbf8AiwAPuhl/ZMMu5lbXe8+46zTrHtM8K5mfok52ZPNPuaEbclG9uAeqpWGSvK7LTLzkANlG4nruoqTIKtkAhZhLo5ty7KsrimfSURCNMAlp3JAgKzbXzmxlUQrNF7Z+yCUVjoZGT+zTWdzrErtzexACFCu1nNcp19Zn7qP0uc+C31eMeTS2VaQrYeg1hXxHNEabsKaccMqhLKO1aiHXha8FrwHNOCCrdYqk92VsUZJmPv8AhlSzcatAl1I5cw8vPw8fdXbbiTKzJbviWncLRxIhC6lixgOlobzgCEUK1vTAnN7GgXWpalSqMgouAIyhdwMr063ng82yPkmsnNPdOD1/Qq0Rq5SDj1QoI3walr23nKy32rcbU93tJGcIkSktDTt4AyuqH9RL7Lv08foyDdvdRwkkrUeexx29121K6kufRq+SDdpsfJZyv8x8z90kkqj5MbqOkRLiSSpJSVh3TqRykkhYxFqq44yiNT5G+QSSU0/BTDyBrvcqmCupKmHRLLseCp27JJLWCT2/NQVlxJCuwn0RJ/ILqSMAaSr9t+FJJBZ0Nr7DtmMok1JJeZZ2enX0Q11RqbpJIoHTJKShuUkkS7AfQHr7ofdbpJK6sgsI6SMcG/7gSSW3fFnU/JGqCSSS8k9Y/9k="/>
          <p:cNvSpPr>
            <a:spLocks noChangeAspect="1" noChangeArrowheads="1"/>
          </p:cNvSpPr>
          <p:nvPr/>
        </p:nvSpPr>
        <p:spPr bwMode="auto">
          <a:xfrm>
            <a:off x="1982788" y="160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9pPr>
          </a:lstStyle>
          <a:p>
            <a:pPr eaLnBrk="1" hangingPunct="1"/>
            <a:endParaRPr lang="nl-NL" altLang="nl-NL"/>
          </a:p>
        </p:txBody>
      </p:sp>
      <p:pic>
        <p:nvPicPr>
          <p:cNvPr id="20487" name="Picture 11" descr="http://t0.gstatic.com/images?q=tbn:ANd9GcQzzp0R6aCym7NZE2N9M6nIVX9FiqEbdNUnLsnJHrnSSa4ejm2Pu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71896" y="4036972"/>
            <a:ext cx="2636838" cy="197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796338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550504" y="1309536"/>
            <a:ext cx="10031899" cy="374948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041248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74036" y="765314"/>
            <a:ext cx="10356574" cy="403528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768630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41" y="-40233"/>
            <a:ext cx="10814463" cy="1143000"/>
          </a:xfrm>
        </p:spPr>
        <p:txBody>
          <a:bodyPr/>
          <a:lstStyle/>
          <a:p>
            <a:r>
              <a:rPr lang="en-US" dirty="0" smtClean="0"/>
              <a:t>Few Use Cases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49897" y="1341783"/>
            <a:ext cx="88160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Primary Use:</a:t>
            </a:r>
          </a:p>
          <a:p>
            <a:r>
              <a:rPr lang="en-US" sz="2400" dirty="0" smtClean="0"/>
              <a:t>	Personal Health Record Linkage</a:t>
            </a:r>
          </a:p>
          <a:p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Personal Locker for </a:t>
            </a:r>
            <a:r>
              <a:rPr lang="en-US" sz="2400" dirty="0"/>
              <a:t>H</a:t>
            </a:r>
            <a:r>
              <a:rPr lang="en-US" sz="2400" dirty="0" smtClean="0"/>
              <a:t>ealth Data</a:t>
            </a:r>
          </a:p>
          <a:p>
            <a:r>
              <a:rPr lang="en-US" sz="2400" dirty="0"/>
              <a:t>	</a:t>
            </a:r>
          </a:p>
          <a:p>
            <a:endParaRPr lang="en-US" sz="2400" dirty="0" smtClean="0"/>
          </a:p>
          <a:p>
            <a:r>
              <a:rPr lang="en-US" sz="2400" dirty="0"/>
              <a:t>Secondary Use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Distributed Learning without data leaving the organization</a:t>
            </a:r>
          </a:p>
          <a:p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National Disease Registry </a:t>
            </a:r>
          </a:p>
          <a:p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Statistical Analysis on patient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146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58" y="2365036"/>
            <a:ext cx="10814463" cy="114300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563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 dirty="0"/>
              <a:t>Thank you</a:t>
            </a:r>
          </a:p>
        </p:txBody>
      </p:sp>
      <p:sp>
        <p:nvSpPr>
          <p:cNvPr id="49155" name="Content Placeholder 3"/>
          <p:cNvSpPr>
            <a:spLocks noGrp="1"/>
          </p:cNvSpPr>
          <p:nvPr>
            <p:ph sz="half" idx="4294967295"/>
          </p:nvPr>
        </p:nvSpPr>
        <p:spPr>
          <a:xfrm>
            <a:off x="897734" y="1418237"/>
            <a:ext cx="4544775" cy="453707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177800" indent="-177800">
              <a:buFontTx/>
              <a:buChar char="•"/>
            </a:pPr>
            <a:r>
              <a:rPr lang="en-US" altLang="nl-NL" sz="1800" dirty="0" err="1"/>
              <a:t>Centraal</a:t>
            </a:r>
            <a:r>
              <a:rPr lang="en-US" altLang="nl-NL" sz="1800" dirty="0"/>
              <a:t> Bureau </a:t>
            </a:r>
            <a:r>
              <a:rPr lang="en-US" altLang="nl-NL" sz="1800" dirty="0" err="1"/>
              <a:t>voor</a:t>
            </a:r>
            <a:r>
              <a:rPr lang="en-US" altLang="nl-NL" sz="1800" dirty="0"/>
              <a:t> de </a:t>
            </a:r>
            <a:r>
              <a:rPr lang="en-US" altLang="nl-NL" sz="1800" dirty="0" err="1"/>
              <a:t>Statistiek</a:t>
            </a:r>
            <a:r>
              <a:rPr lang="en-US" altLang="nl-NL" sz="1800" dirty="0"/>
              <a:t>, NL</a:t>
            </a:r>
          </a:p>
          <a:p>
            <a:pPr marL="177800" indent="-177800">
              <a:buFontTx/>
              <a:buChar char="•"/>
            </a:pPr>
            <a:r>
              <a:rPr lang="en-US" altLang="nl-NL" sz="1800" dirty="0"/>
              <a:t>Maastricht University, Maastricht, Netherlands</a:t>
            </a:r>
          </a:p>
          <a:p>
            <a:pPr marL="177800" indent="-177800">
              <a:buFontTx/>
              <a:buChar char="•"/>
            </a:pPr>
            <a:r>
              <a:rPr lang="en-US" altLang="nl-NL" sz="1800" dirty="0"/>
              <a:t>Fudan Cancer Center, Shanghai, China</a:t>
            </a:r>
          </a:p>
          <a:p>
            <a:pPr marL="177800" indent="-177800">
              <a:buFontTx/>
              <a:buChar char="•"/>
            </a:pPr>
            <a:r>
              <a:rPr lang="en-US" altLang="nl-NL" sz="1800" dirty="0"/>
              <a:t>Varian, Palo Alto, CA, USA</a:t>
            </a:r>
          </a:p>
          <a:p>
            <a:pPr marL="177800" indent="-177800">
              <a:buFontTx/>
              <a:buChar char="•"/>
            </a:pPr>
            <a:r>
              <a:rPr lang="en-US" altLang="nl-NL" sz="1800" dirty="0"/>
              <a:t>Siemens, Malvern, PA, USA</a:t>
            </a:r>
          </a:p>
          <a:p>
            <a:pPr marL="177800" indent="-177800">
              <a:buFontTx/>
              <a:buChar char="•"/>
            </a:pPr>
            <a:r>
              <a:rPr lang="en-US" altLang="nl-NL" sz="1800" dirty="0"/>
              <a:t>RTOG, Philadelphia, PA, USA</a:t>
            </a:r>
          </a:p>
          <a:p>
            <a:pPr marL="177800" indent="-177800">
              <a:buFontTx/>
              <a:buChar char="•"/>
            </a:pPr>
            <a:r>
              <a:rPr lang="en-US" altLang="nl-NL" sz="1800" dirty="0"/>
              <a:t>MAASTRO, Maastricht, Netherlands</a:t>
            </a:r>
          </a:p>
          <a:p>
            <a:pPr marL="177800" indent="-177800">
              <a:buFontTx/>
              <a:buChar char="•"/>
            </a:pPr>
            <a:r>
              <a:rPr lang="en-US" altLang="nl-NL" sz="1800" dirty="0" err="1"/>
              <a:t>Policlinico</a:t>
            </a:r>
            <a:r>
              <a:rPr lang="en-US" altLang="nl-NL" sz="1800" dirty="0"/>
              <a:t> </a:t>
            </a:r>
            <a:r>
              <a:rPr lang="en-US" altLang="nl-NL" sz="1800" dirty="0" err="1"/>
              <a:t>Gemelli</a:t>
            </a:r>
            <a:r>
              <a:rPr lang="en-US" altLang="nl-NL" sz="1800" dirty="0"/>
              <a:t>, Roma, Italy</a:t>
            </a:r>
          </a:p>
          <a:p>
            <a:pPr marL="177800" indent="-177800">
              <a:buFontTx/>
              <a:buChar char="•"/>
            </a:pPr>
            <a:r>
              <a:rPr lang="en-US" altLang="nl-NL" sz="1800" dirty="0"/>
              <a:t>UH Ghent, Belgium</a:t>
            </a:r>
          </a:p>
          <a:p>
            <a:pPr marL="177800" indent="-177800">
              <a:buFontTx/>
              <a:buChar char="•"/>
            </a:pPr>
            <a:r>
              <a:rPr lang="en-US" altLang="nl-NL" sz="1800" dirty="0"/>
              <a:t>UZ Leuven, Belgium</a:t>
            </a:r>
          </a:p>
          <a:p>
            <a:pPr marL="177800" indent="-177800">
              <a:buFontTx/>
              <a:buChar char="•"/>
            </a:pPr>
            <a:r>
              <a:rPr lang="en-US" altLang="nl-NL" sz="1800" dirty="0" err="1"/>
              <a:t>Radboud</a:t>
            </a:r>
            <a:r>
              <a:rPr lang="en-US" altLang="nl-NL" sz="1800" dirty="0"/>
              <a:t>, Nijmegen, Netherlands</a:t>
            </a:r>
          </a:p>
          <a:p>
            <a:pPr marL="177800" indent="-177800">
              <a:buFontTx/>
              <a:buChar char="•"/>
            </a:pPr>
            <a:r>
              <a:rPr lang="en-US" altLang="nl-NL" sz="1800" dirty="0"/>
              <a:t>University of Sydney, Australia</a:t>
            </a:r>
          </a:p>
          <a:p>
            <a:pPr marL="177800" indent="-177800">
              <a:buFontTx/>
              <a:buChar char="•"/>
            </a:pPr>
            <a:r>
              <a:rPr lang="en-US" altLang="nl-NL" sz="1800" dirty="0"/>
              <a:t>University of Michigan, Ann Arbor, USA</a:t>
            </a:r>
          </a:p>
        </p:txBody>
      </p:sp>
      <p:sp>
        <p:nvSpPr>
          <p:cNvPr id="49156" name="Content Placeholder 4"/>
          <p:cNvSpPr>
            <a:spLocks noGrp="1"/>
          </p:cNvSpPr>
          <p:nvPr>
            <p:ph sz="half" idx="4294967295"/>
          </p:nvPr>
        </p:nvSpPr>
        <p:spPr>
          <a:xfrm>
            <a:off x="5683914" y="1418237"/>
            <a:ext cx="4671974" cy="45370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7800" indent="-177800">
              <a:buFontTx/>
              <a:buChar char="•"/>
            </a:pPr>
            <a:r>
              <a:rPr lang="en-US" altLang="nl-NL" sz="1800" dirty="0"/>
              <a:t>Liverpool and Macarthur CC, Australia</a:t>
            </a:r>
          </a:p>
          <a:p>
            <a:pPr marL="177800" indent="-177800">
              <a:buFontTx/>
              <a:buChar char="•"/>
            </a:pPr>
            <a:r>
              <a:rPr lang="en-US" altLang="nl-NL" sz="1800" dirty="0"/>
              <a:t>CHU Liege, Belgium</a:t>
            </a:r>
          </a:p>
          <a:p>
            <a:pPr marL="177800" indent="-177800">
              <a:buFontTx/>
              <a:buChar char="•"/>
            </a:pPr>
            <a:r>
              <a:rPr lang="en-US" altLang="nl-NL" sz="1800" dirty="0" err="1"/>
              <a:t>Uniklinikum</a:t>
            </a:r>
            <a:r>
              <a:rPr lang="en-US" altLang="nl-NL" sz="1800" dirty="0"/>
              <a:t> Aachen, Germany</a:t>
            </a:r>
          </a:p>
          <a:p>
            <a:pPr marL="177800" indent="-177800">
              <a:buFontTx/>
              <a:buChar char="•"/>
            </a:pPr>
            <a:r>
              <a:rPr lang="en-US" altLang="nl-NL" sz="1800" dirty="0"/>
              <a:t>LOC Genk/Hasselt, Belgium</a:t>
            </a:r>
          </a:p>
          <a:p>
            <a:pPr marL="177800" indent="-177800">
              <a:buFontTx/>
              <a:buChar char="•"/>
            </a:pPr>
            <a:r>
              <a:rPr lang="en-US" altLang="nl-NL" sz="1800" dirty="0"/>
              <a:t>Princess Margaret CC, Canada</a:t>
            </a:r>
          </a:p>
          <a:p>
            <a:pPr marL="177800" indent="-177800">
              <a:buFontTx/>
              <a:buChar char="•"/>
            </a:pPr>
            <a:r>
              <a:rPr lang="en-US" altLang="nl-NL" sz="1800" dirty="0"/>
              <a:t>The Christie, Manchester, UK</a:t>
            </a:r>
          </a:p>
          <a:p>
            <a:pPr marL="177800" indent="-177800">
              <a:buFontTx/>
              <a:buChar char="•"/>
            </a:pPr>
            <a:r>
              <a:rPr lang="en-US" altLang="nl-NL" sz="1800" dirty="0"/>
              <a:t>UH Leuven, Belgium</a:t>
            </a:r>
          </a:p>
          <a:p>
            <a:pPr marL="177800" indent="-177800">
              <a:buFontTx/>
              <a:buChar char="•"/>
            </a:pPr>
            <a:r>
              <a:rPr lang="en-US" altLang="nl-NL" sz="1800" dirty="0"/>
              <a:t>State Hospital, Rovigo, Italy</a:t>
            </a:r>
          </a:p>
          <a:p>
            <a:pPr marL="177800" indent="-177800">
              <a:buFontTx/>
              <a:buChar char="•"/>
            </a:pPr>
            <a:r>
              <a:rPr lang="en-US" altLang="nl-NL" sz="1800" dirty="0"/>
              <a:t>ICCC, Wollongong Australia </a:t>
            </a:r>
          </a:p>
          <a:p>
            <a:pPr marL="177800" indent="-177800">
              <a:buFontTx/>
              <a:buChar char="•"/>
            </a:pPr>
            <a:r>
              <a:rPr lang="en-US" altLang="nl-NL" sz="1800" dirty="0"/>
              <a:t>Catharina </a:t>
            </a:r>
            <a:r>
              <a:rPr lang="en-US" altLang="nl-NL" sz="1800" dirty="0" err="1"/>
              <a:t>Zkh</a:t>
            </a:r>
            <a:r>
              <a:rPr lang="en-US" altLang="nl-NL" sz="1800" dirty="0"/>
              <a:t> Eindhoven, Netherlands</a:t>
            </a:r>
          </a:p>
          <a:p>
            <a:pPr marL="177800" indent="-177800">
              <a:buFontTx/>
              <a:buChar char="•"/>
            </a:pPr>
            <a:r>
              <a:rPr lang="en-US" altLang="nl-NL" sz="1800" dirty="0"/>
              <a:t>Philips, Eindhoven, Netherlands</a:t>
            </a:r>
          </a:p>
          <a:p>
            <a:pPr marL="177800" indent="-177800">
              <a:buFontTx/>
              <a:buChar char="•"/>
            </a:pPr>
            <a:r>
              <a:rPr lang="en-GB" altLang="nl-NL" sz="1800" dirty="0"/>
              <a:t>Calvary Mater, Newcastle, Australia</a:t>
            </a:r>
            <a:endParaRPr lang="en-US" altLang="nl-NL" sz="1800" dirty="0"/>
          </a:p>
          <a:p>
            <a:pPr marL="177800" indent="-177800">
              <a:buFontTx/>
              <a:buChar char="•"/>
            </a:pPr>
            <a:endParaRPr lang="en-US" altLang="nl-NL" sz="1800" dirty="0"/>
          </a:p>
          <a:p>
            <a:pPr marL="177800" indent="-177800">
              <a:buFontTx/>
              <a:buChar char="•"/>
            </a:pPr>
            <a:endParaRPr lang="en-US" altLang="nl-NL" sz="1800" dirty="0"/>
          </a:p>
          <a:p>
            <a:pPr marL="177800" indent="-177800">
              <a:buFontTx/>
              <a:buChar char="•"/>
            </a:pPr>
            <a:endParaRPr lang="en-US" altLang="nl-NL" sz="1800" dirty="0"/>
          </a:p>
          <a:p>
            <a:pPr marL="177800" indent="-177800">
              <a:buFontTx/>
              <a:buChar char="•"/>
            </a:pPr>
            <a:endParaRPr lang="en-US" altLang="nl-NL" sz="1800" dirty="0"/>
          </a:p>
        </p:txBody>
      </p:sp>
      <p:sp>
        <p:nvSpPr>
          <p:cNvPr id="49157" name="Content Placeholder 2"/>
          <p:cNvSpPr txBox="1">
            <a:spLocks/>
          </p:cNvSpPr>
          <p:nvPr/>
        </p:nvSpPr>
        <p:spPr bwMode="auto">
          <a:xfrm>
            <a:off x="6600830" y="5601295"/>
            <a:ext cx="3095625" cy="67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useo 300" pitchFamily="50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None/>
            </a:pPr>
            <a:endParaRPr lang="nl-NL" altLang="nl-NL" sz="2000">
              <a:solidFill>
                <a:schemeClr val="tx2"/>
              </a:solidFill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216011" y="5601300"/>
            <a:ext cx="8424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More info on: 	</a:t>
            </a:r>
            <a:r>
              <a:rPr lang="en-US" sz="2000" dirty="0">
                <a:solidFill>
                  <a:schemeClr val="bg2"/>
                </a:solidFill>
                <a:latin typeface="+mj-lt"/>
                <a:hlinkClick r:id="rId3"/>
              </a:rPr>
              <a:t>www.predictcancer.org</a:t>
            </a:r>
            <a:r>
              <a:rPr lang="en-US" sz="2000" dirty="0">
                <a:solidFill>
                  <a:schemeClr val="bg2"/>
                </a:solidFill>
                <a:latin typeface="+mj-lt"/>
              </a:rPr>
              <a:t>	</a:t>
            </a:r>
            <a:r>
              <a:rPr lang="en-US" sz="2000" dirty="0">
                <a:solidFill>
                  <a:schemeClr val="bg2"/>
                </a:solidFill>
                <a:latin typeface="+mj-lt"/>
                <a:hlinkClick r:id="rId4"/>
              </a:rPr>
              <a:t>www.personalhealthtrain.com</a:t>
            </a:r>
            <a:r>
              <a:rPr lang="en-US" sz="2000" dirty="0">
                <a:solidFill>
                  <a:schemeClr val="bg2"/>
                </a:solidFill>
                <a:latin typeface="+mj-lt"/>
              </a:rPr>
              <a:t> 					</a:t>
            </a:r>
            <a:r>
              <a:rPr lang="en-US" sz="2000" dirty="0">
                <a:solidFill>
                  <a:schemeClr val="bg2"/>
                </a:solidFill>
                <a:latin typeface="+mj-lt"/>
                <a:hlinkClick r:id="rId5"/>
              </a:rPr>
              <a:t>www.eurocat.info</a:t>
            </a:r>
            <a:r>
              <a:rPr lang="en-US" sz="2000" dirty="0">
                <a:solidFill>
                  <a:schemeClr val="bg2"/>
                </a:solidFill>
                <a:latin typeface="+mj-lt"/>
              </a:rPr>
              <a:t>		</a:t>
            </a:r>
            <a:r>
              <a:rPr lang="en-US" sz="2000" dirty="0">
                <a:solidFill>
                  <a:schemeClr val="bg2"/>
                </a:solidFill>
                <a:latin typeface="+mj-lt"/>
                <a:hlinkClick r:id="rId6"/>
              </a:rPr>
              <a:t>www.mistir.info</a:t>
            </a:r>
            <a:r>
              <a:rPr lang="en-US" sz="2000" dirty="0">
                <a:solidFill>
                  <a:schemeClr val="bg2"/>
                </a:solidFill>
                <a:latin typeface="+mj-lt"/>
              </a:rPr>
              <a:t>	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31200" y="237270"/>
            <a:ext cx="1127951" cy="571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2064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3A7D-92CF-46EF-AB86-5D611D673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actually happening?</a:t>
            </a:r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3915EA-43EF-46FC-997D-26BEA2A53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502" y="1511750"/>
            <a:ext cx="7606807" cy="4206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904162-4931-4619-B6CD-23384409F2A9}"/>
              </a:ext>
            </a:extLst>
          </p:cNvPr>
          <p:cNvSpPr txBox="1"/>
          <p:nvPr/>
        </p:nvSpPr>
        <p:spPr>
          <a:xfrm>
            <a:off x="3595125" y="1195448"/>
            <a:ext cx="2036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Send application</a:t>
            </a:r>
            <a:endParaRPr lang="en-NL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592633-71D3-4148-BA99-FF19F37CD335}"/>
              </a:ext>
            </a:extLst>
          </p:cNvPr>
          <p:cNvSpPr txBox="1"/>
          <p:nvPr/>
        </p:nvSpPr>
        <p:spPr>
          <a:xfrm>
            <a:off x="3595124" y="5198551"/>
            <a:ext cx="2036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Send application</a:t>
            </a:r>
          </a:p>
          <a:p>
            <a:pPr algn="ctr"/>
            <a:r>
              <a:rPr lang="en-US" sz="2000" b="1" dirty="0"/>
              <a:t>result</a:t>
            </a:r>
            <a:endParaRPr lang="en-NL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9C63E7-31DD-4A65-A283-EA559CD38184}"/>
              </a:ext>
            </a:extLst>
          </p:cNvPr>
          <p:cNvSpPr txBox="1"/>
          <p:nvPr/>
        </p:nvSpPr>
        <p:spPr>
          <a:xfrm>
            <a:off x="6560742" y="1511750"/>
            <a:ext cx="28454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Trust this researcher?</a:t>
            </a:r>
          </a:p>
          <a:p>
            <a:r>
              <a:rPr lang="en-US" dirty="0">
                <a:solidFill>
                  <a:srgbClr val="FF0000"/>
                </a:solidFill>
              </a:rPr>
              <a:t>Trust this application?</a:t>
            </a:r>
          </a:p>
          <a:p>
            <a:r>
              <a:rPr lang="en-US" dirty="0">
                <a:solidFill>
                  <a:srgbClr val="FF0000"/>
                </a:solidFill>
              </a:rPr>
              <a:t>Allowed to access this data?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6283EF-72F3-4513-94B5-24A7CA928EB5}"/>
              </a:ext>
            </a:extLst>
          </p:cNvPr>
          <p:cNvSpPr txBox="1"/>
          <p:nvPr/>
        </p:nvSpPr>
        <p:spPr>
          <a:xfrm>
            <a:off x="6560742" y="5373805"/>
            <a:ext cx="2916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Result allowed to send back?</a:t>
            </a:r>
          </a:p>
          <a:p>
            <a:r>
              <a:rPr lang="en-US" dirty="0">
                <a:solidFill>
                  <a:srgbClr val="FF0000"/>
                </a:solidFill>
              </a:rPr>
              <a:t>Sensitive result?</a:t>
            </a:r>
          </a:p>
        </p:txBody>
      </p:sp>
    </p:spTree>
    <p:extLst>
      <p:ext uri="{BB962C8B-B14F-4D97-AF65-F5344CB8AC3E}">
        <p14:creationId xmlns:p14="http://schemas.microsoft.com/office/powerpoint/2010/main" val="333941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CCD0-4BA3-4F9E-A760-C7B5BB462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PHT: Umbrella</a:t>
            </a:r>
            <a:endParaRPr lang="en-NL" dirty="0"/>
          </a:p>
        </p:txBody>
      </p:sp>
      <p:pic>
        <p:nvPicPr>
          <p:cNvPr id="1026" name="Picture 2" descr="Afbeeldingsresultaat voor umbrella">
            <a:extLst>
              <a:ext uri="{FF2B5EF4-FFF2-40B4-BE49-F238E27FC236}">
                <a16:creationId xmlns:a16="http://schemas.microsoft.com/office/drawing/2014/main" id="{411EE19A-EC2C-4AB3-B405-6C3B7D546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19"/>
          <a:stretch/>
        </p:blipFill>
        <p:spPr bwMode="auto">
          <a:xfrm>
            <a:off x="1809750" y="801864"/>
            <a:ext cx="8572500" cy="454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331BE7-9823-4BDE-BC4D-655FC5236A1B}"/>
              </a:ext>
            </a:extLst>
          </p:cNvPr>
          <p:cNvSpPr txBox="1"/>
          <p:nvPr/>
        </p:nvSpPr>
        <p:spPr>
          <a:xfrm>
            <a:off x="2483556" y="4278489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Distributed learning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D6BC98-0B8B-4401-AC9A-F63BEBACA345}"/>
              </a:ext>
            </a:extLst>
          </p:cNvPr>
          <p:cNvSpPr txBox="1"/>
          <p:nvPr/>
        </p:nvSpPr>
        <p:spPr>
          <a:xfrm>
            <a:off x="3677266" y="3781778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Statistics</a:t>
            </a:r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0DAEDF-5B00-49FA-83CD-151F7F968C56}"/>
              </a:ext>
            </a:extLst>
          </p:cNvPr>
          <p:cNvSpPr txBox="1"/>
          <p:nvPr/>
        </p:nvSpPr>
        <p:spPr>
          <a:xfrm>
            <a:off x="6517599" y="3784221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Privacy-preserved learning</a:t>
            </a:r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74420B-7FA7-4477-B446-3FF8B47D26F7}"/>
              </a:ext>
            </a:extLst>
          </p:cNvPr>
          <p:cNvSpPr txBox="1"/>
          <p:nvPr/>
        </p:nvSpPr>
        <p:spPr>
          <a:xfrm>
            <a:off x="7958667" y="4284133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Rare diseases registry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931EB-E618-4C70-9A91-48F3637D7507}"/>
              </a:ext>
            </a:extLst>
          </p:cNvPr>
          <p:cNvSpPr txBox="1"/>
          <p:nvPr/>
        </p:nvSpPr>
        <p:spPr>
          <a:xfrm>
            <a:off x="2798975" y="5607628"/>
            <a:ext cx="6715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3"/>
              </a:rPr>
              <a:t>https://www.dtls.nl/fair-data/personal-health-train</a:t>
            </a: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2683191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2C03C9-2E1F-314F-A0CA-4AF94DD94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What’s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problem</a:t>
            </a:r>
            <a:r>
              <a:rPr lang="nl-NL" dirty="0"/>
              <a:t>?</a:t>
            </a:r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0581C857-7778-3A4C-9D58-A75953D444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87937" y="1411326"/>
          <a:ext cx="5834185" cy="150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837">
                  <a:extLst>
                    <a:ext uri="{9D8B030D-6E8A-4147-A177-3AD203B41FA5}">
                      <a16:colId xmlns:a16="http://schemas.microsoft.com/office/drawing/2014/main" val="3728896025"/>
                    </a:ext>
                  </a:extLst>
                </a:gridCol>
                <a:gridCol w="951134">
                  <a:extLst>
                    <a:ext uri="{9D8B030D-6E8A-4147-A177-3AD203B41FA5}">
                      <a16:colId xmlns:a16="http://schemas.microsoft.com/office/drawing/2014/main" val="3502458637"/>
                    </a:ext>
                  </a:extLst>
                </a:gridCol>
                <a:gridCol w="961292">
                  <a:extLst>
                    <a:ext uri="{9D8B030D-6E8A-4147-A177-3AD203B41FA5}">
                      <a16:colId xmlns:a16="http://schemas.microsoft.com/office/drawing/2014/main" val="3516690904"/>
                    </a:ext>
                  </a:extLst>
                </a:gridCol>
                <a:gridCol w="1008185">
                  <a:extLst>
                    <a:ext uri="{9D8B030D-6E8A-4147-A177-3AD203B41FA5}">
                      <a16:colId xmlns:a16="http://schemas.microsoft.com/office/drawing/2014/main" val="636376994"/>
                    </a:ext>
                  </a:extLst>
                </a:gridCol>
                <a:gridCol w="1746737">
                  <a:extLst>
                    <a:ext uri="{9D8B030D-6E8A-4147-A177-3AD203B41FA5}">
                      <a16:colId xmlns:a16="http://schemas.microsoft.com/office/drawing/2014/main" val="2569120783"/>
                    </a:ext>
                  </a:extLst>
                </a:gridCol>
              </a:tblGrid>
              <a:tr h="376930">
                <a:tc>
                  <a:txBody>
                    <a:bodyPr/>
                    <a:lstStyle/>
                    <a:p>
                      <a:r>
                        <a:rPr lang="nl-NL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DoB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HbA1C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Blood glucose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54800"/>
                  </a:ext>
                </a:extLst>
              </a:tr>
              <a:tr h="376930">
                <a:tc>
                  <a:txBody>
                    <a:bodyPr/>
                    <a:lstStyle/>
                    <a:p>
                      <a:r>
                        <a:rPr lang="nl-NL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451562"/>
                  </a:ext>
                </a:extLst>
              </a:tr>
              <a:tr h="376930">
                <a:tc>
                  <a:txBody>
                    <a:bodyPr/>
                    <a:lstStyle/>
                    <a:p>
                      <a:r>
                        <a:rPr lang="nl-NL" dirty="0"/>
                        <a:t>1235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574752"/>
                  </a:ext>
                </a:extLst>
              </a:tr>
              <a:tr h="376930">
                <a:tc>
                  <a:txBody>
                    <a:bodyPr/>
                    <a:lstStyle/>
                    <a:p>
                      <a:r>
                        <a:rPr lang="nl-NL" dirty="0"/>
                        <a:t>1236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29729"/>
                  </a:ext>
                </a:extLst>
              </a:tr>
            </a:tbl>
          </a:graphicData>
        </a:graphic>
      </p:graphicFrame>
      <p:graphicFrame>
        <p:nvGraphicFramePr>
          <p:cNvPr id="547" name="Tabel 546">
            <a:extLst>
              <a:ext uri="{FF2B5EF4-FFF2-40B4-BE49-F238E27FC236}">
                <a16:creationId xmlns:a16="http://schemas.microsoft.com/office/drawing/2014/main" id="{77401121-9D9E-2B48-9ADD-F574D1FD31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87936" y="3616744"/>
          <a:ext cx="5834185" cy="150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837">
                  <a:extLst>
                    <a:ext uri="{9D8B030D-6E8A-4147-A177-3AD203B41FA5}">
                      <a16:colId xmlns:a16="http://schemas.microsoft.com/office/drawing/2014/main" val="3728896025"/>
                    </a:ext>
                  </a:extLst>
                </a:gridCol>
                <a:gridCol w="951134">
                  <a:extLst>
                    <a:ext uri="{9D8B030D-6E8A-4147-A177-3AD203B41FA5}">
                      <a16:colId xmlns:a16="http://schemas.microsoft.com/office/drawing/2014/main" val="3502458637"/>
                    </a:ext>
                  </a:extLst>
                </a:gridCol>
                <a:gridCol w="961292">
                  <a:extLst>
                    <a:ext uri="{9D8B030D-6E8A-4147-A177-3AD203B41FA5}">
                      <a16:colId xmlns:a16="http://schemas.microsoft.com/office/drawing/2014/main" val="3516690904"/>
                    </a:ext>
                  </a:extLst>
                </a:gridCol>
                <a:gridCol w="1008185">
                  <a:extLst>
                    <a:ext uri="{9D8B030D-6E8A-4147-A177-3AD203B41FA5}">
                      <a16:colId xmlns:a16="http://schemas.microsoft.com/office/drawing/2014/main" val="636376994"/>
                    </a:ext>
                  </a:extLst>
                </a:gridCol>
                <a:gridCol w="1746737">
                  <a:extLst>
                    <a:ext uri="{9D8B030D-6E8A-4147-A177-3AD203B41FA5}">
                      <a16:colId xmlns:a16="http://schemas.microsoft.com/office/drawing/2014/main" val="2569120783"/>
                    </a:ext>
                  </a:extLst>
                </a:gridCol>
              </a:tblGrid>
              <a:tr h="376930">
                <a:tc>
                  <a:txBody>
                    <a:bodyPr/>
                    <a:lstStyle/>
                    <a:p>
                      <a:r>
                        <a:rPr lang="nl-NL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DoB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HbA1C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Blood glucose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54800"/>
                  </a:ext>
                </a:extLst>
              </a:tr>
              <a:tr h="376930">
                <a:tc>
                  <a:txBody>
                    <a:bodyPr/>
                    <a:lstStyle/>
                    <a:p>
                      <a:r>
                        <a:rPr lang="nl-NL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451562"/>
                  </a:ext>
                </a:extLst>
              </a:tr>
              <a:tr h="376930">
                <a:tc>
                  <a:txBody>
                    <a:bodyPr/>
                    <a:lstStyle/>
                    <a:p>
                      <a:r>
                        <a:rPr lang="nl-NL" dirty="0"/>
                        <a:t>1235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574752"/>
                  </a:ext>
                </a:extLst>
              </a:tr>
              <a:tr h="376930">
                <a:tc>
                  <a:txBody>
                    <a:bodyPr/>
                    <a:lstStyle/>
                    <a:p>
                      <a:r>
                        <a:rPr lang="nl-NL" dirty="0"/>
                        <a:t>1236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29729"/>
                  </a:ext>
                </a:extLst>
              </a:tr>
            </a:tbl>
          </a:graphicData>
        </a:graphic>
      </p:graphicFrame>
      <p:cxnSp>
        <p:nvCxnSpPr>
          <p:cNvPr id="549" name="Rechte verbindingslijn 548">
            <a:extLst>
              <a:ext uri="{FF2B5EF4-FFF2-40B4-BE49-F238E27FC236}">
                <a16:creationId xmlns:a16="http://schemas.microsoft.com/office/drawing/2014/main" id="{48D2C137-9FE3-5D40-AFCD-4C88605DFC30}"/>
              </a:ext>
            </a:extLst>
          </p:cNvPr>
          <p:cNvCxnSpPr/>
          <p:nvPr/>
        </p:nvCxnSpPr>
        <p:spPr>
          <a:xfrm>
            <a:off x="864618" y="3305908"/>
            <a:ext cx="6365631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0" name="Tekstvak 549">
            <a:extLst>
              <a:ext uri="{FF2B5EF4-FFF2-40B4-BE49-F238E27FC236}">
                <a16:creationId xmlns:a16="http://schemas.microsoft.com/office/drawing/2014/main" id="{9908675A-97C3-3C4A-83A8-CE5790AD4BFE}"/>
              </a:ext>
            </a:extLst>
          </p:cNvPr>
          <p:cNvSpPr txBox="1"/>
          <p:nvPr/>
        </p:nvSpPr>
        <p:spPr>
          <a:xfrm>
            <a:off x="8112370" y="2901462"/>
            <a:ext cx="39037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err="1"/>
              <a:t>Horizontal</a:t>
            </a:r>
            <a:r>
              <a:rPr lang="nl-NL" sz="3200" dirty="0"/>
              <a:t> </a:t>
            </a:r>
            <a:r>
              <a:rPr lang="nl-NL" sz="3200" dirty="0" err="1"/>
              <a:t>partitioning</a:t>
            </a:r>
            <a:r>
              <a:rPr lang="nl-NL" sz="3200" dirty="0"/>
              <a:t> of data</a:t>
            </a:r>
          </a:p>
        </p:txBody>
      </p:sp>
      <p:sp>
        <p:nvSpPr>
          <p:cNvPr id="551" name="Tekstvak 550">
            <a:extLst>
              <a:ext uri="{FF2B5EF4-FFF2-40B4-BE49-F238E27FC236}">
                <a16:creationId xmlns:a16="http://schemas.microsoft.com/office/drawing/2014/main" id="{E3496B14-0071-DB48-8335-684E91034B9C}"/>
              </a:ext>
            </a:extLst>
          </p:cNvPr>
          <p:cNvSpPr txBox="1"/>
          <p:nvPr/>
        </p:nvSpPr>
        <p:spPr>
          <a:xfrm>
            <a:off x="1187936" y="5404514"/>
            <a:ext cx="10298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Deist, </a:t>
            </a:r>
            <a:r>
              <a:rPr lang="nl-NL" dirty="0" err="1"/>
              <a:t>Jochems</a:t>
            </a:r>
            <a:r>
              <a:rPr lang="nl-NL" dirty="0"/>
              <a:t>, van Soest et al., </a:t>
            </a:r>
            <a:r>
              <a:rPr lang="nl-NL" dirty="0" err="1"/>
              <a:t>Infrastructure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distributed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 </a:t>
            </a:r>
            <a:r>
              <a:rPr lang="nl-NL" dirty="0" err="1"/>
              <a:t>methodology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privacy-preserving </a:t>
            </a:r>
            <a:r>
              <a:rPr lang="nl-NL" dirty="0" err="1"/>
              <a:t>multi-centric</a:t>
            </a:r>
            <a:r>
              <a:rPr lang="nl-NL" dirty="0"/>
              <a:t> </a:t>
            </a:r>
            <a:r>
              <a:rPr lang="nl-NL" dirty="0" err="1"/>
              <a:t>rapid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 health care, </a:t>
            </a:r>
            <a:r>
              <a:rPr lang="nl-NL" dirty="0" err="1"/>
              <a:t>ctRO</a:t>
            </a:r>
            <a:r>
              <a:rPr lang="nl-NL" dirty="0"/>
              <a:t>. 4 (2017) 24–31</a:t>
            </a:r>
          </a:p>
        </p:txBody>
      </p:sp>
    </p:spTree>
    <p:extLst>
      <p:ext uri="{BB962C8B-B14F-4D97-AF65-F5344CB8AC3E}">
        <p14:creationId xmlns:p14="http://schemas.microsoft.com/office/powerpoint/2010/main" val="2316064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2C03C9-2E1F-314F-A0CA-4AF94DD94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What’s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problem</a:t>
            </a:r>
            <a:r>
              <a:rPr lang="nl-NL" dirty="0"/>
              <a:t>?</a:t>
            </a:r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0581C857-7778-3A4C-9D58-A75953D444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87938" y="1411326"/>
          <a:ext cx="5607539" cy="150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508">
                  <a:extLst>
                    <a:ext uri="{9D8B030D-6E8A-4147-A177-3AD203B41FA5}">
                      <a16:colId xmlns:a16="http://schemas.microsoft.com/office/drawing/2014/main" val="3728896025"/>
                    </a:ext>
                  </a:extLst>
                </a:gridCol>
                <a:gridCol w="914184">
                  <a:extLst>
                    <a:ext uri="{9D8B030D-6E8A-4147-A177-3AD203B41FA5}">
                      <a16:colId xmlns:a16="http://schemas.microsoft.com/office/drawing/2014/main" val="3502458637"/>
                    </a:ext>
                  </a:extLst>
                </a:gridCol>
                <a:gridCol w="923948">
                  <a:extLst>
                    <a:ext uri="{9D8B030D-6E8A-4147-A177-3AD203B41FA5}">
                      <a16:colId xmlns:a16="http://schemas.microsoft.com/office/drawing/2014/main" val="3516690904"/>
                    </a:ext>
                  </a:extLst>
                </a:gridCol>
                <a:gridCol w="969019">
                  <a:extLst>
                    <a:ext uri="{9D8B030D-6E8A-4147-A177-3AD203B41FA5}">
                      <a16:colId xmlns:a16="http://schemas.microsoft.com/office/drawing/2014/main" val="636376994"/>
                    </a:ext>
                  </a:extLst>
                </a:gridCol>
                <a:gridCol w="1678880">
                  <a:extLst>
                    <a:ext uri="{9D8B030D-6E8A-4147-A177-3AD203B41FA5}">
                      <a16:colId xmlns:a16="http://schemas.microsoft.com/office/drawing/2014/main" val="2569120783"/>
                    </a:ext>
                  </a:extLst>
                </a:gridCol>
              </a:tblGrid>
              <a:tr h="376930">
                <a:tc>
                  <a:txBody>
                    <a:bodyPr/>
                    <a:lstStyle/>
                    <a:p>
                      <a:r>
                        <a:rPr lang="nl-NL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DoB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HbA1C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Blood glucose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54800"/>
                  </a:ext>
                </a:extLst>
              </a:tr>
              <a:tr h="376930">
                <a:tc>
                  <a:txBody>
                    <a:bodyPr/>
                    <a:lstStyle/>
                    <a:p>
                      <a:r>
                        <a:rPr lang="nl-NL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451562"/>
                  </a:ext>
                </a:extLst>
              </a:tr>
              <a:tr h="376930">
                <a:tc>
                  <a:txBody>
                    <a:bodyPr/>
                    <a:lstStyle/>
                    <a:p>
                      <a:r>
                        <a:rPr lang="nl-NL" dirty="0"/>
                        <a:t>1235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574752"/>
                  </a:ext>
                </a:extLst>
              </a:tr>
              <a:tr h="376930">
                <a:tc>
                  <a:txBody>
                    <a:bodyPr/>
                    <a:lstStyle/>
                    <a:p>
                      <a:r>
                        <a:rPr lang="nl-NL" dirty="0"/>
                        <a:t>1236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29729"/>
                  </a:ext>
                </a:extLst>
              </a:tr>
            </a:tbl>
          </a:graphicData>
        </a:graphic>
      </p:graphicFrame>
      <p:sp>
        <p:nvSpPr>
          <p:cNvPr id="550" name="Tekstvak 549">
            <a:extLst>
              <a:ext uri="{FF2B5EF4-FFF2-40B4-BE49-F238E27FC236}">
                <a16:creationId xmlns:a16="http://schemas.microsoft.com/office/drawing/2014/main" id="{9908675A-97C3-3C4A-83A8-CE5790AD4BFE}"/>
              </a:ext>
            </a:extLst>
          </p:cNvPr>
          <p:cNvSpPr txBox="1"/>
          <p:nvPr/>
        </p:nvSpPr>
        <p:spPr>
          <a:xfrm>
            <a:off x="4178300" y="5466554"/>
            <a:ext cx="4999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err="1"/>
              <a:t>Vertical</a:t>
            </a:r>
            <a:r>
              <a:rPr lang="nl-NL" sz="3200" dirty="0"/>
              <a:t> </a:t>
            </a:r>
            <a:r>
              <a:rPr lang="nl-NL" sz="3200" dirty="0" err="1"/>
              <a:t>partitioning</a:t>
            </a:r>
            <a:r>
              <a:rPr lang="nl-NL" sz="3200" dirty="0"/>
              <a:t> of data</a:t>
            </a:r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11D0D87F-842D-204E-9C55-A79866F4735B}"/>
              </a:ext>
            </a:extLst>
          </p:cNvPr>
          <p:cNvCxnSpPr>
            <a:cxnSpLocks/>
          </p:cNvCxnSpPr>
          <p:nvPr/>
        </p:nvCxnSpPr>
        <p:spPr>
          <a:xfrm>
            <a:off x="7238600" y="869430"/>
            <a:ext cx="0" cy="459712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el 8">
            <a:extLst>
              <a:ext uri="{FF2B5EF4-FFF2-40B4-BE49-F238E27FC236}">
                <a16:creationId xmlns:a16="http://schemas.microsoft.com/office/drawing/2014/main" id="{66225082-2BFA-054E-918B-44063814564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55170" y="1411326"/>
          <a:ext cx="3927234" cy="3392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768">
                  <a:extLst>
                    <a:ext uri="{9D8B030D-6E8A-4147-A177-3AD203B41FA5}">
                      <a16:colId xmlns:a16="http://schemas.microsoft.com/office/drawing/2014/main" val="3728896025"/>
                    </a:ext>
                  </a:extLst>
                </a:gridCol>
                <a:gridCol w="644770">
                  <a:extLst>
                    <a:ext uri="{9D8B030D-6E8A-4147-A177-3AD203B41FA5}">
                      <a16:colId xmlns:a16="http://schemas.microsoft.com/office/drawing/2014/main" val="3502458637"/>
                    </a:ext>
                  </a:extLst>
                </a:gridCol>
                <a:gridCol w="996461">
                  <a:extLst>
                    <a:ext uri="{9D8B030D-6E8A-4147-A177-3AD203B41FA5}">
                      <a16:colId xmlns:a16="http://schemas.microsoft.com/office/drawing/2014/main" val="636376994"/>
                    </a:ext>
                  </a:extLst>
                </a:gridCol>
                <a:gridCol w="1641235">
                  <a:extLst>
                    <a:ext uri="{9D8B030D-6E8A-4147-A177-3AD203B41FA5}">
                      <a16:colId xmlns:a16="http://schemas.microsoft.com/office/drawing/2014/main" val="2569120783"/>
                    </a:ext>
                  </a:extLst>
                </a:gridCol>
              </a:tblGrid>
              <a:tr h="376930">
                <a:tc>
                  <a:txBody>
                    <a:bodyPr/>
                    <a:lstStyle/>
                    <a:p>
                      <a:r>
                        <a:rPr lang="nl-NL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DoB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Income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Hospital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visits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54800"/>
                  </a:ext>
                </a:extLst>
              </a:tr>
              <a:tr h="376930">
                <a:tc>
                  <a:txBody>
                    <a:bodyPr/>
                    <a:lstStyle/>
                    <a:p>
                      <a:r>
                        <a:rPr lang="nl-NL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451562"/>
                  </a:ext>
                </a:extLst>
              </a:tr>
              <a:tr h="376930">
                <a:tc>
                  <a:txBody>
                    <a:bodyPr/>
                    <a:lstStyle/>
                    <a:p>
                      <a:r>
                        <a:rPr lang="nl-NL" dirty="0"/>
                        <a:t>1235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574752"/>
                  </a:ext>
                </a:extLst>
              </a:tr>
              <a:tr h="376930">
                <a:tc>
                  <a:txBody>
                    <a:bodyPr/>
                    <a:lstStyle/>
                    <a:p>
                      <a:r>
                        <a:rPr lang="nl-NL" dirty="0"/>
                        <a:t>1236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29729"/>
                  </a:ext>
                </a:extLst>
              </a:tr>
              <a:tr h="376930">
                <a:tc>
                  <a:txBody>
                    <a:bodyPr/>
                    <a:lstStyle/>
                    <a:p>
                      <a:r>
                        <a:rPr lang="nl-NL" dirty="0"/>
                        <a:t>1237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7813"/>
                  </a:ext>
                </a:extLst>
              </a:tr>
              <a:tr h="376930">
                <a:tc>
                  <a:txBody>
                    <a:bodyPr/>
                    <a:lstStyle/>
                    <a:p>
                      <a:r>
                        <a:rPr lang="nl-NL" dirty="0"/>
                        <a:t>1238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999184"/>
                  </a:ext>
                </a:extLst>
              </a:tr>
              <a:tr h="376930">
                <a:tc>
                  <a:txBody>
                    <a:bodyPr/>
                    <a:lstStyle/>
                    <a:p>
                      <a:r>
                        <a:rPr lang="nl-NL" dirty="0"/>
                        <a:t>1239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33632"/>
                  </a:ext>
                </a:extLst>
              </a:tr>
              <a:tr h="376930">
                <a:tc>
                  <a:txBody>
                    <a:bodyPr/>
                    <a:lstStyle/>
                    <a:p>
                      <a:r>
                        <a:rPr lang="nl-NL" dirty="0"/>
                        <a:t>1240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974587"/>
                  </a:ext>
                </a:extLst>
              </a:tr>
              <a:tr h="376930">
                <a:tc>
                  <a:txBody>
                    <a:bodyPr/>
                    <a:lstStyle/>
                    <a:p>
                      <a:r>
                        <a:rPr lang="nl-NL" dirty="0"/>
                        <a:t>1241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114991"/>
                  </a:ext>
                </a:extLst>
              </a:tr>
            </a:tbl>
          </a:graphicData>
        </a:graphic>
      </p:graphicFrame>
      <p:sp>
        <p:nvSpPr>
          <p:cNvPr id="12" name="Tekstvak 11">
            <a:extLst>
              <a:ext uri="{FF2B5EF4-FFF2-40B4-BE49-F238E27FC236}">
                <a16:creationId xmlns:a16="http://schemas.microsoft.com/office/drawing/2014/main" id="{9DDC6073-CBD7-0641-AC56-BCB28AB6DCA5}"/>
              </a:ext>
            </a:extLst>
          </p:cNvPr>
          <p:cNvSpPr txBox="1"/>
          <p:nvPr/>
        </p:nvSpPr>
        <p:spPr>
          <a:xfrm>
            <a:off x="2082626" y="3053639"/>
            <a:ext cx="38181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Maastricht </a:t>
            </a:r>
            <a:r>
              <a:rPr lang="nl-NL" dirty="0" err="1"/>
              <a:t>Study</a:t>
            </a:r>
            <a:endParaRPr lang="nl-NL" dirty="0"/>
          </a:p>
          <a:p>
            <a:pPr algn="ctr"/>
            <a:r>
              <a:rPr lang="nl-NL" dirty="0" err="1"/>
              <a:t>Population</a:t>
            </a:r>
            <a:r>
              <a:rPr lang="nl-NL" dirty="0"/>
              <a:t> </a:t>
            </a:r>
            <a:r>
              <a:rPr lang="nl-NL" dirty="0" err="1"/>
              <a:t>study</a:t>
            </a:r>
            <a:r>
              <a:rPr lang="nl-NL" dirty="0"/>
              <a:t> &gt; 10.000 </a:t>
            </a:r>
            <a:r>
              <a:rPr lang="nl-NL" dirty="0" err="1"/>
              <a:t>participants</a:t>
            </a:r>
            <a:endParaRPr lang="nl-NL" dirty="0"/>
          </a:p>
          <a:p>
            <a:pPr algn="ctr"/>
            <a:r>
              <a:rPr lang="nl-NL" dirty="0"/>
              <a:t>Interest in Diabetes Mellitus Type 2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4A9802F8-44A7-3943-8F88-B9513F870A56}"/>
              </a:ext>
            </a:extLst>
          </p:cNvPr>
          <p:cNvSpPr txBox="1"/>
          <p:nvPr/>
        </p:nvSpPr>
        <p:spPr>
          <a:xfrm>
            <a:off x="8478088" y="4820223"/>
            <a:ext cx="2281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 err="1"/>
              <a:t>Statistics</a:t>
            </a:r>
            <a:r>
              <a:rPr lang="nl-NL" dirty="0"/>
              <a:t> Netherlands</a:t>
            </a:r>
          </a:p>
          <a:p>
            <a:pPr algn="ctr"/>
            <a:r>
              <a:rPr lang="nl-NL" dirty="0"/>
              <a:t>&gt; 16 </a:t>
            </a:r>
            <a:r>
              <a:rPr lang="nl-NL" dirty="0" err="1"/>
              <a:t>million</a:t>
            </a:r>
            <a:r>
              <a:rPr lang="nl-NL" dirty="0"/>
              <a:t> </a:t>
            </a:r>
            <a:r>
              <a:rPr lang="nl-NL" dirty="0" err="1"/>
              <a:t>citizens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06039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73A0C3-150E-9245-9479-A4461E624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Methods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7F40B28-8618-DB4A-BBE6-21BF57E72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17561" y="-1"/>
            <a:ext cx="8474439" cy="6872081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E12E9D48-54A7-254B-B8B6-E42C050BA26E}"/>
              </a:ext>
            </a:extLst>
          </p:cNvPr>
          <p:cNvSpPr txBox="1"/>
          <p:nvPr/>
        </p:nvSpPr>
        <p:spPr>
          <a:xfrm>
            <a:off x="767941" y="1641231"/>
            <a:ext cx="27724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/>
              <a:t>FAIR data stations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/>
              <a:t>Infrastructure</a:t>
            </a:r>
            <a:r>
              <a:rPr lang="nl-NL" sz="2400" dirty="0"/>
              <a:t>: Train tracks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/>
              <a:t>Applications: </a:t>
            </a:r>
            <a:r>
              <a:rPr lang="nl-NL" sz="2400" dirty="0" err="1"/>
              <a:t>trains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665030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73A0C3-150E-9245-9479-A4461E624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Methods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7F40B28-8618-DB4A-BBE6-21BF57E72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561" y="-1"/>
            <a:ext cx="8474438" cy="687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191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73A0C3-150E-9245-9479-A4461E624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Methods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7F40B28-8618-DB4A-BBE6-21BF57E72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561" y="-1"/>
            <a:ext cx="8474438" cy="687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590460"/>
      </p:ext>
    </p:extLst>
  </p:cSld>
  <p:clrMapOvr>
    <a:masterClrMapping/>
  </p:clrMapOvr>
</p:sld>
</file>

<file path=ppt/theme/theme1.xml><?xml version="1.0" encoding="utf-8"?>
<a:theme xmlns:a="http://schemas.openxmlformats.org/drawingml/2006/main" name="Maastro Research">
  <a:themeElements>
    <a:clrScheme name="Maastro Thema">
      <a:dk1>
        <a:srgbClr val="1F418B"/>
      </a:dk1>
      <a:lt1>
        <a:srgbClr val="FFFFFF"/>
      </a:lt1>
      <a:dk2>
        <a:srgbClr val="17417D"/>
      </a:dk2>
      <a:lt2>
        <a:srgbClr val="F2F2F2"/>
      </a:lt2>
      <a:accent1>
        <a:srgbClr val="48C2F9"/>
      </a:accent1>
      <a:accent2>
        <a:srgbClr val="1F418B"/>
      </a:accent2>
      <a:accent3>
        <a:srgbClr val="17417D"/>
      </a:accent3>
      <a:accent4>
        <a:srgbClr val="CC006A"/>
      </a:accent4>
      <a:accent5>
        <a:srgbClr val="4BACC6"/>
      </a:accent5>
      <a:accent6>
        <a:srgbClr val="A7DBD8"/>
      </a:accent6>
      <a:hlink>
        <a:srgbClr val="009F97"/>
      </a:hlink>
      <a:folHlink>
        <a:srgbClr val="A7DBD8"/>
      </a:folHlink>
    </a:clrScheme>
    <a:fontScheme name="Avondschemering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Microsoft Office PowerPoint</Application>
  <PresentationFormat>Widescreen</PresentationFormat>
  <Paragraphs>202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Corbel</vt:lpstr>
      <vt:lpstr>Lucida Grande</vt:lpstr>
      <vt:lpstr>Museo 300</vt:lpstr>
      <vt:lpstr>Maastro Research</vt:lpstr>
      <vt:lpstr>Personal Health Train ?! Decentralized And Privacy Preserving Approach To Data Sharing</vt:lpstr>
      <vt:lpstr>Barriers to sharing data</vt:lpstr>
      <vt:lpstr>What is actually happening?</vt:lpstr>
      <vt:lpstr>PHT: Umbrella</vt:lpstr>
      <vt:lpstr>What’s the problem?</vt:lpstr>
      <vt:lpstr>What’s the problem?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PHT Architecture</vt:lpstr>
      <vt:lpstr>Prerequisites</vt:lpstr>
      <vt:lpstr>PHT Concepts</vt:lpstr>
      <vt:lpstr>PowerPoint Presentation</vt:lpstr>
      <vt:lpstr>PowerPoint Presentation</vt:lpstr>
      <vt:lpstr>PowerPoint Presentation</vt:lpstr>
      <vt:lpstr>PowerPoint Presentation</vt:lpstr>
      <vt:lpstr>Few Use Cases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Health Train ?!</dc:title>
  <dc:creator/>
  <cp:lastModifiedBy/>
  <cp:revision>2</cp:revision>
  <dcterms:created xsi:type="dcterms:W3CDTF">2016-06-22T11:13:05Z</dcterms:created>
  <dcterms:modified xsi:type="dcterms:W3CDTF">2018-11-07T14:21:46Z</dcterms:modified>
</cp:coreProperties>
</file>