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39" d="100"/>
          <a:sy n="139" d="100"/>
        </p:scale>
        <p:origin x="-1568"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2FE7D661-1836-44F7-8FAF-35E8F866ECD3}" type="datetime1">
              <a:rPr lang="en-US" smtClean="0"/>
              <a:pPr/>
              <a:t>1/20/15</a:t>
            </a:fld>
            <a:endParaRPr lang="en-US"/>
          </a:p>
        </p:txBody>
      </p:sp>
      <p:sp>
        <p:nvSpPr>
          <p:cNvPr id="8" name="Slide Number Placeholder 7"/>
          <p:cNvSpPr>
            <a:spLocks noGrp="1"/>
          </p:cNvSpPr>
          <p:nvPr>
            <p:ph type="sldNum" sz="quarter" idx="11"/>
          </p:nvPr>
        </p:nvSpPr>
        <p:spPr/>
        <p:txBody>
          <a:bodyPr/>
          <a:lstStyle/>
          <a:p>
            <a:fld id="{CE8079A4-7AA8-4A4F-87E2-7781EC5097DD}" type="slidenum">
              <a:rPr lang="en-US" smtClean="0"/>
              <a:pPr/>
              <a:t>‹#›</a:t>
            </a:fld>
            <a:endParaRPr lang="en-US"/>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FF71CE-B899-4B2B-848D-9F12F0C901B6}" type="datetimeFigureOut">
              <a:rPr lang="en-US" smtClean="0"/>
              <a:t>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7606D-E5C4-4C2F-8241-EC2663EF1CD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2CF1CA-F464-4B29-B867-EAF8A9B936E3}" type="datetime1">
              <a:rPr lang="en-US" smtClean="0"/>
              <a:pPr/>
              <a:t>1/20/15</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079A4-7AA8-4A4F-87E2-7781EC5097D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E6B357-51B9-47D2-A71D-0D06CB03185D}" type="datetime1">
              <a:rPr lang="en-US" smtClean="0"/>
              <a:pPr/>
              <a:t>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079A4-7AA8-4A4F-87E2-7781EC5097D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8CB827-F132-4DF6-9FB9-4035A4C798EF}" type="datetime1">
              <a:rPr lang="en-US" smtClean="0"/>
              <a:pPr/>
              <a:t>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079A4-7AA8-4A4F-87E2-7781EC5097D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A92A601-7D32-4ED7-AD1A-974B6DDBDCDC}" type="datetime1">
              <a:rPr lang="en-US" smtClean="0"/>
              <a:pPr/>
              <a:t>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8079A4-7AA8-4A4F-87E2-7781EC5097DD}" type="slidenum">
              <a:rPr lang="en-US" smtClean="0"/>
              <a:pPr/>
              <a:t>‹#›</a:t>
            </a:fld>
            <a:endParaRPr lang="en-US"/>
          </a:p>
        </p:txBody>
      </p:sp>
      <p:sp>
        <p:nvSpPr>
          <p:cNvPr id="9" name="Title 8"/>
          <p:cNvSpPr>
            <a:spLocks noGrp="1"/>
          </p:cNvSpPr>
          <p:nvPr>
            <p:ph type="title"/>
          </p:nvPr>
        </p:nvSpPr>
        <p:spPr>
          <a:xfrm>
            <a:off x="914400" y="1544715"/>
            <a:ext cx="7315200" cy="1154097"/>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63A17B41-4A0C-4639-A132-E5C8F99A4BE8}" type="datetime1">
              <a:rPr lang="en-US" smtClean="0"/>
              <a:pPr/>
              <a:t>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8079A4-7AA8-4A4F-87E2-7781EC5097DD}" type="slidenum">
              <a:rPr lang="en-US" smtClean="0"/>
              <a:pPr/>
              <a:t>‹#›</a:t>
            </a:fld>
            <a:endParaRPr lang="en-US"/>
          </a:p>
        </p:txBody>
      </p:sp>
      <p:sp>
        <p:nvSpPr>
          <p:cNvPr id="10" name="Title 9"/>
          <p:cNvSpPr>
            <a:spLocks noGrp="1"/>
          </p:cNvSpPr>
          <p:nvPr>
            <p:ph type="title"/>
          </p:nvPr>
        </p:nvSpPr>
        <p:spPr>
          <a:xfrm>
            <a:off x="914400" y="1544715"/>
            <a:ext cx="7315200" cy="1154097"/>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E9967FD-6084-4075-993E-77EC8038773F}" type="datetime1">
              <a:rPr lang="en-US" smtClean="0"/>
              <a:pPr/>
              <a:t>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8079A4-7AA8-4A4F-87E2-7781EC5097D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988B47-74BA-4873-ADAE-EB0120124E83}" type="datetime1">
              <a:rPr lang="en-US" smtClean="0"/>
              <a:pPr/>
              <a:t>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8079A4-7AA8-4A4F-87E2-7781EC5097D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CF52C1-9A39-494C-9977-BBEFAB872C1F}" type="datetime1">
              <a:rPr lang="en-US" smtClean="0"/>
              <a:pPr/>
              <a:t>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8079A4-7AA8-4A4F-87E2-7781EC5097D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1EACE2-EA00-4376-9A66-47ABB8B02CF5}" type="datetime1">
              <a:rPr lang="en-US" smtClean="0"/>
              <a:pPr/>
              <a:t>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8079A4-7AA8-4A4F-87E2-7781EC5097D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DA47DADC-55EA-4839-91C8-5BCC0EC06F5C}" type="datetime1">
              <a:rPr lang="en-US" smtClean="0"/>
              <a:pPr/>
              <a:t>1/20/15</a:t>
            </a:fld>
            <a:endParaRPr lang="en-US" dirty="0"/>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CE8079A4-7AA8-4A4F-87E2-7781EC5097DD}" type="slidenum">
              <a:rPr lang="en-US" smtClean="0"/>
              <a:pPr/>
              <a:t>‹#›</a:t>
            </a:fld>
            <a:endParaRPr lang="en-US"/>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2" r:id="rId10"/>
    <p:sldLayoutId id="2147483671" r:id="rId11"/>
  </p:sldLayoutIdLst>
  <p:hf sldNum="0" hdr="0" ftr="0" dt="0"/>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MOOC Statistics</a:t>
            </a:r>
            <a:endParaRPr lang="en-US" dirty="0"/>
          </a:p>
        </p:txBody>
      </p:sp>
      <p:sp>
        <p:nvSpPr>
          <p:cNvPr id="3" name="Subtitle 2"/>
          <p:cNvSpPr>
            <a:spLocks noGrp="1"/>
          </p:cNvSpPr>
          <p:nvPr>
            <p:ph type="subTitle" idx="1"/>
          </p:nvPr>
        </p:nvSpPr>
        <p:spPr/>
        <p:txBody>
          <a:bodyPr/>
          <a:lstStyle/>
          <a:p>
            <a:r>
              <a:rPr lang="en-US" dirty="0" smtClean="0"/>
              <a:t>Michael Esparza</a:t>
            </a:r>
          </a:p>
          <a:p>
            <a:r>
              <a:rPr lang="en-US" dirty="0" err="1" smtClean="0"/>
              <a:t>Jeremey</a:t>
            </a:r>
            <a:r>
              <a:rPr lang="en-US" dirty="0" smtClean="0"/>
              <a:t> Key</a:t>
            </a:r>
            <a:endParaRPr lang="en-US" dirty="0"/>
          </a:p>
        </p:txBody>
      </p:sp>
    </p:spTree>
    <p:extLst>
      <p:ext uri="{BB962C8B-B14F-4D97-AF65-F5344CB8AC3E}">
        <p14:creationId xmlns:p14="http://schemas.microsoft.com/office/powerpoint/2010/main" val="2494362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are the midterm and final "exams" to check for success? How will progress be measured?</a:t>
            </a:r>
          </a:p>
        </p:txBody>
      </p:sp>
      <p:sp>
        <p:nvSpPr>
          <p:cNvPr id="3" name="Content Placeholder 2"/>
          <p:cNvSpPr>
            <a:spLocks noGrp="1"/>
          </p:cNvSpPr>
          <p:nvPr>
            <p:ph idx="1"/>
          </p:nvPr>
        </p:nvSpPr>
        <p:spPr/>
        <p:txBody>
          <a:bodyPr>
            <a:normAutofit/>
          </a:bodyPr>
          <a:lstStyle/>
          <a:p>
            <a:r>
              <a:rPr lang="en-US" dirty="0" smtClean="0"/>
              <a:t>Midterm: Look </a:t>
            </a:r>
            <a:r>
              <a:rPr lang="en-US" dirty="0"/>
              <a:t>at the metrics and information found. Are they meaningful? How can they be extended? At least some sort of data analysis and metrics must be found by this point</a:t>
            </a:r>
            <a:r>
              <a:rPr lang="en-US" dirty="0" smtClean="0"/>
              <a:t>.</a:t>
            </a:r>
            <a:endParaRPr lang="en-US" dirty="0"/>
          </a:p>
          <a:p>
            <a:r>
              <a:rPr lang="en-US" dirty="0"/>
              <a:t>Final: </a:t>
            </a:r>
            <a:r>
              <a:rPr lang="en-US" dirty="0" smtClean="0"/>
              <a:t>Analyze </a:t>
            </a:r>
            <a:r>
              <a:rPr lang="en-US" dirty="0"/>
              <a:t>all metrics found and state their importance. How will this affect MOOCs in the future? Are they an appropriate measure for the courses taught? What can be learned from them? How will these results help those who taught the </a:t>
            </a:r>
            <a:r>
              <a:rPr lang="en-US"/>
              <a:t>MOOCs</a:t>
            </a:r>
            <a:r>
              <a:rPr lang="en-US" smtClean="0"/>
              <a:t>?</a:t>
            </a:r>
            <a:endParaRPr lang="en-US" dirty="0"/>
          </a:p>
          <a:p>
            <a:r>
              <a:rPr lang="en-US" dirty="0"/>
              <a:t>Progress should be measured by metrics and information found from code. </a:t>
            </a:r>
          </a:p>
          <a:p>
            <a:endParaRPr lang="en-US" dirty="0"/>
          </a:p>
        </p:txBody>
      </p:sp>
    </p:spTree>
    <p:extLst>
      <p:ext uri="{BB962C8B-B14F-4D97-AF65-F5344CB8AC3E}">
        <p14:creationId xmlns:p14="http://schemas.microsoft.com/office/powerpoint/2010/main" val="711911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a:t>
            </a:r>
            <a:r>
              <a:rPr lang="en-US" dirty="0"/>
              <a:t>are you trying to do? What is the problem? Why is it hard</a:t>
            </a:r>
            <a:r>
              <a:rPr lang="en-US" dirty="0" smtClean="0"/>
              <a:t>?</a:t>
            </a:r>
            <a:endParaRPr lang="en-US" dirty="0"/>
          </a:p>
        </p:txBody>
      </p:sp>
      <p:sp>
        <p:nvSpPr>
          <p:cNvPr id="3" name="Content Placeholder 2"/>
          <p:cNvSpPr>
            <a:spLocks noGrp="1"/>
          </p:cNvSpPr>
          <p:nvPr>
            <p:ph idx="1"/>
          </p:nvPr>
        </p:nvSpPr>
        <p:spPr/>
        <p:txBody>
          <a:bodyPr>
            <a:normAutofit fontScale="85000" lnSpcReduction="20000"/>
          </a:bodyPr>
          <a:lstStyle/>
          <a:p>
            <a:pPr>
              <a:buFontTx/>
              <a:buChar char="-"/>
            </a:pPr>
            <a:r>
              <a:rPr lang="en-US" dirty="0" smtClean="0"/>
              <a:t>This </a:t>
            </a:r>
            <a:r>
              <a:rPr lang="en-US" dirty="0"/>
              <a:t>project focuses on analyzing the code of several hundred student submitted code to a MOOC. </a:t>
            </a:r>
            <a:endParaRPr lang="en-US" dirty="0" smtClean="0"/>
          </a:p>
          <a:p>
            <a:pPr>
              <a:buFontTx/>
              <a:buChar char="-"/>
            </a:pPr>
            <a:r>
              <a:rPr lang="en-US" dirty="0" smtClean="0"/>
              <a:t>We </a:t>
            </a:r>
            <a:r>
              <a:rPr lang="en-US" dirty="0"/>
              <a:t>are attempting to analyze the code base of several hundred submitted code samples to a MOOC that was recently offered. </a:t>
            </a:r>
          </a:p>
          <a:p>
            <a:pPr>
              <a:buFontTx/>
              <a:buChar char="-"/>
            </a:pPr>
            <a:r>
              <a:rPr lang="en-US" dirty="0" smtClean="0"/>
              <a:t>The </a:t>
            </a:r>
            <a:r>
              <a:rPr lang="en-US" dirty="0"/>
              <a:t>information we currently have access to is the students' code, forum comments, country, level of education, age, employment status, course scores, and IP address. </a:t>
            </a:r>
            <a:endParaRPr lang="en-US" dirty="0" smtClean="0"/>
          </a:p>
          <a:p>
            <a:pPr>
              <a:buFontTx/>
              <a:buChar char="-"/>
            </a:pPr>
            <a:r>
              <a:rPr lang="en-US" dirty="0" smtClean="0"/>
              <a:t>The </a:t>
            </a:r>
            <a:r>
              <a:rPr lang="en-US" dirty="0"/>
              <a:t>interesting part of this analysis is because MOOCs are still relatively new and we are not sure what can be learned from this large amount of information. </a:t>
            </a:r>
            <a:endParaRPr lang="en-US" dirty="0" smtClean="0"/>
          </a:p>
          <a:p>
            <a:pPr>
              <a:buFontTx/>
              <a:buChar char="-"/>
            </a:pPr>
            <a:r>
              <a:rPr lang="en-US" dirty="0" smtClean="0"/>
              <a:t>We </a:t>
            </a:r>
            <a:r>
              <a:rPr lang="en-US" dirty="0"/>
              <a:t>hope to learn as much as possible from these such as finding code clones or certain patterns not only within the code but also across demographics or other divides. We can also check for the code's safety, any frameworks used, or their final scalability. </a:t>
            </a:r>
          </a:p>
        </p:txBody>
      </p:sp>
    </p:spTree>
    <p:extLst>
      <p:ext uri="{BB962C8B-B14F-4D97-AF65-F5344CB8AC3E}">
        <p14:creationId xmlns:p14="http://schemas.microsoft.com/office/powerpoint/2010/main" val="1113204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a:t>
            </a:r>
            <a:r>
              <a:rPr lang="en-US" dirty="0"/>
              <a:t>is it done today, and what are the limits of current practice?</a:t>
            </a:r>
          </a:p>
        </p:txBody>
      </p:sp>
      <p:sp>
        <p:nvSpPr>
          <p:cNvPr id="3" name="Content Placeholder 2"/>
          <p:cNvSpPr>
            <a:spLocks noGrp="1"/>
          </p:cNvSpPr>
          <p:nvPr>
            <p:ph idx="1"/>
          </p:nvPr>
        </p:nvSpPr>
        <p:spPr/>
        <p:txBody>
          <a:bodyPr/>
          <a:lstStyle/>
          <a:p>
            <a:r>
              <a:rPr lang="en-US" dirty="0" smtClean="0"/>
              <a:t>See paper in </a:t>
            </a:r>
            <a:r>
              <a:rPr lang="en-US" dirty="0" err="1" smtClean="0"/>
              <a:t>Violetta</a:t>
            </a:r>
            <a:r>
              <a:rPr lang="en-US" dirty="0" smtClean="0"/>
              <a:t> Email</a:t>
            </a:r>
            <a:endParaRPr lang="en-US" dirty="0"/>
          </a:p>
        </p:txBody>
      </p:sp>
    </p:spTree>
    <p:extLst>
      <p:ext uri="{BB962C8B-B14F-4D97-AF65-F5344CB8AC3E}">
        <p14:creationId xmlns:p14="http://schemas.microsoft.com/office/powerpoint/2010/main" val="1230849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What's new in your approach and why do you think it will be successful?</a:t>
            </a:r>
          </a:p>
        </p:txBody>
      </p:sp>
      <p:sp>
        <p:nvSpPr>
          <p:cNvPr id="3" name="Content Placeholder 2"/>
          <p:cNvSpPr>
            <a:spLocks noGrp="1"/>
          </p:cNvSpPr>
          <p:nvPr>
            <p:ph idx="1"/>
          </p:nvPr>
        </p:nvSpPr>
        <p:spPr/>
        <p:txBody>
          <a:bodyPr/>
          <a:lstStyle/>
          <a:p>
            <a:r>
              <a:rPr lang="en-US" dirty="0"/>
              <a:t>Newness in approach comes from a large amount of code being reviewed from hundreds of users rather than dozens from single class. </a:t>
            </a:r>
            <a:endParaRPr lang="en-US" dirty="0" smtClean="0"/>
          </a:p>
          <a:p>
            <a:r>
              <a:rPr lang="en-US" dirty="0" smtClean="0"/>
              <a:t>Success will come from the diversity of the sources of code and its abundance</a:t>
            </a:r>
            <a:endParaRPr lang="en-US" dirty="0"/>
          </a:p>
        </p:txBody>
      </p:sp>
    </p:spTree>
    <p:extLst>
      <p:ext uri="{BB962C8B-B14F-4D97-AF65-F5344CB8AC3E}">
        <p14:creationId xmlns:p14="http://schemas.microsoft.com/office/powerpoint/2010/main" val="2987037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cares?</a:t>
            </a:r>
          </a:p>
        </p:txBody>
      </p:sp>
      <p:sp>
        <p:nvSpPr>
          <p:cNvPr id="3" name="Content Placeholder 2"/>
          <p:cNvSpPr>
            <a:spLocks noGrp="1"/>
          </p:cNvSpPr>
          <p:nvPr>
            <p:ph idx="1"/>
          </p:nvPr>
        </p:nvSpPr>
        <p:spPr/>
        <p:txBody>
          <a:bodyPr/>
          <a:lstStyle/>
          <a:p>
            <a:pPr>
              <a:buFontTx/>
              <a:buChar char="-"/>
            </a:pPr>
            <a:r>
              <a:rPr lang="en-US" dirty="0" smtClean="0"/>
              <a:t>Those </a:t>
            </a:r>
            <a:r>
              <a:rPr lang="en-US" dirty="0"/>
              <a:t>who are interested in running their own MOOCs and statisticians. Those interested in analysis of large pools of code. </a:t>
            </a:r>
            <a:endParaRPr lang="en-US" dirty="0" smtClean="0"/>
          </a:p>
          <a:p>
            <a:pPr>
              <a:buFontTx/>
              <a:buChar char="-"/>
            </a:pPr>
            <a:endParaRPr lang="en-US" dirty="0"/>
          </a:p>
          <a:p>
            <a:endParaRPr lang="en-US" dirty="0"/>
          </a:p>
        </p:txBody>
      </p:sp>
    </p:spTree>
    <p:extLst>
      <p:ext uri="{BB962C8B-B14F-4D97-AF65-F5344CB8AC3E}">
        <p14:creationId xmlns:p14="http://schemas.microsoft.com/office/powerpoint/2010/main" val="4196531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If you're successful, what difference will it make? What impact will success have? How will it be measured?</a:t>
            </a:r>
          </a:p>
        </p:txBody>
      </p:sp>
      <p:sp>
        <p:nvSpPr>
          <p:cNvPr id="3" name="Content Placeholder 2"/>
          <p:cNvSpPr>
            <a:spLocks noGrp="1"/>
          </p:cNvSpPr>
          <p:nvPr>
            <p:ph idx="1"/>
          </p:nvPr>
        </p:nvSpPr>
        <p:spPr/>
        <p:txBody>
          <a:bodyPr/>
          <a:lstStyle/>
          <a:p>
            <a:r>
              <a:rPr lang="en-US" dirty="0"/>
              <a:t>Success with this project will provide valuable insight into the coding practices of a wide set of demographics</a:t>
            </a:r>
            <a:r>
              <a:rPr lang="en-US" dirty="0" smtClean="0"/>
              <a:t>.</a:t>
            </a:r>
          </a:p>
          <a:p>
            <a:r>
              <a:rPr lang="en-US" dirty="0" smtClean="0"/>
              <a:t> </a:t>
            </a:r>
            <a:r>
              <a:rPr lang="en-US" dirty="0"/>
              <a:t>This information could further be used to guide new MOOC courses and target specific </a:t>
            </a:r>
            <a:r>
              <a:rPr lang="en-US" dirty="0" smtClean="0"/>
              <a:t>audiences to teach </a:t>
            </a:r>
            <a:r>
              <a:rPr lang="en-US" dirty="0"/>
              <a:t>skills that may not have available to learn beforehand, and improve on skills that are already being used</a:t>
            </a:r>
            <a:r>
              <a:rPr lang="en-US" dirty="0" smtClean="0"/>
              <a:t>.</a:t>
            </a:r>
          </a:p>
          <a:p>
            <a:r>
              <a:rPr lang="en-US" dirty="0" smtClean="0"/>
              <a:t>Success will be measured by the usefulness/meaningfulness of our findings. </a:t>
            </a:r>
            <a:endParaRPr lang="en-US" dirty="0"/>
          </a:p>
        </p:txBody>
      </p:sp>
    </p:spTree>
    <p:extLst>
      <p:ext uri="{BB962C8B-B14F-4D97-AF65-F5344CB8AC3E}">
        <p14:creationId xmlns:p14="http://schemas.microsoft.com/office/powerpoint/2010/main" val="159832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are the risks and the payoffs</a:t>
            </a:r>
            <a:r>
              <a:rPr lang="en-US" dirty="0" smtClean="0"/>
              <a:t>?</a:t>
            </a:r>
            <a:endParaRPr lang="en-US" dirty="0"/>
          </a:p>
        </p:txBody>
      </p:sp>
      <p:sp>
        <p:nvSpPr>
          <p:cNvPr id="3" name="Content Placeholder 2"/>
          <p:cNvSpPr>
            <a:spLocks noGrp="1"/>
          </p:cNvSpPr>
          <p:nvPr>
            <p:ph idx="1"/>
          </p:nvPr>
        </p:nvSpPr>
        <p:spPr/>
        <p:txBody>
          <a:bodyPr/>
          <a:lstStyle/>
          <a:p>
            <a:r>
              <a:rPr lang="en-US" dirty="0" smtClean="0"/>
              <a:t>The </a:t>
            </a:r>
            <a:r>
              <a:rPr lang="en-US" dirty="0"/>
              <a:t>risks of this project are that much time may be invested into it and may result in trivial metrics in the worst case. The payoff is that a MOOC will be learned about and quantifiable metrics regarding it will be retrieved. </a:t>
            </a:r>
          </a:p>
          <a:p>
            <a:endParaRPr lang="en-US" dirty="0"/>
          </a:p>
        </p:txBody>
      </p:sp>
    </p:spTree>
    <p:extLst>
      <p:ext uri="{BB962C8B-B14F-4D97-AF65-F5344CB8AC3E}">
        <p14:creationId xmlns:p14="http://schemas.microsoft.com/office/powerpoint/2010/main" val="2310730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a:t>
            </a:r>
            <a:endParaRPr lang="en-US" dirty="0"/>
          </a:p>
        </p:txBody>
      </p:sp>
      <p:sp>
        <p:nvSpPr>
          <p:cNvPr id="3" name="Content Placeholder 2"/>
          <p:cNvSpPr>
            <a:spLocks noGrp="1"/>
          </p:cNvSpPr>
          <p:nvPr>
            <p:ph idx="1"/>
          </p:nvPr>
        </p:nvSpPr>
        <p:spPr/>
        <p:txBody>
          <a:bodyPr/>
          <a:lstStyle/>
          <a:p>
            <a:r>
              <a:rPr lang="en-US" dirty="0" smtClean="0"/>
              <a:t>Project will cost nothing. (theoretically) </a:t>
            </a:r>
            <a:endParaRPr lang="en-US" dirty="0"/>
          </a:p>
        </p:txBody>
      </p:sp>
    </p:spTree>
    <p:extLst>
      <p:ext uri="{BB962C8B-B14F-4D97-AF65-F5344CB8AC3E}">
        <p14:creationId xmlns:p14="http://schemas.microsoft.com/office/powerpoint/2010/main" val="2468698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long will it take?</a:t>
            </a:r>
            <a:endParaRPr lang="en-US" dirty="0"/>
          </a:p>
        </p:txBody>
      </p:sp>
      <p:sp>
        <p:nvSpPr>
          <p:cNvPr id="3" name="Content Placeholder 2"/>
          <p:cNvSpPr>
            <a:spLocks noGrp="1"/>
          </p:cNvSpPr>
          <p:nvPr>
            <p:ph idx="1"/>
          </p:nvPr>
        </p:nvSpPr>
        <p:spPr/>
        <p:txBody>
          <a:bodyPr/>
          <a:lstStyle/>
          <a:p>
            <a:r>
              <a:rPr lang="en-US" dirty="0" smtClean="0"/>
              <a:t>A semester, perhaps more. </a:t>
            </a:r>
            <a:endParaRPr lang="en-US" dirty="0"/>
          </a:p>
        </p:txBody>
      </p:sp>
    </p:spTree>
    <p:extLst>
      <p:ext uri="{BB962C8B-B14F-4D97-AF65-F5344CB8AC3E}">
        <p14:creationId xmlns:p14="http://schemas.microsoft.com/office/powerpoint/2010/main" val="479670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Perspective.thmx</Template>
  <TotalTime>19</TotalTime>
  <Words>552</Words>
  <Application>Microsoft Macintosh PowerPoint</Application>
  <PresentationFormat>On-screen Show (4:3)</PresentationFormat>
  <Paragraphs>30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Perspective</vt:lpstr>
      <vt:lpstr>MOOC Statistics</vt:lpstr>
      <vt:lpstr>What are you trying to do? What is the problem? Why is it hard?</vt:lpstr>
      <vt:lpstr>How is it done today, and what are the limits of current practice?</vt:lpstr>
      <vt:lpstr>What's new in your approach and why do you think it will be successful?</vt:lpstr>
      <vt:lpstr>Who cares?</vt:lpstr>
      <vt:lpstr>If you're successful, what difference will it make? What impact will success have? How will it be measured?</vt:lpstr>
      <vt:lpstr>What are the risks and the payoffs?</vt:lpstr>
      <vt:lpstr>Cost</vt:lpstr>
      <vt:lpstr>How long will it take?</vt:lpstr>
      <vt:lpstr>What are the midterm and final "exams" to check for success? How will progress be measured?</vt:lpstr>
    </vt:vector>
  </TitlesOfParts>
  <Company>Vanderbilt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MOOC Statistics</dc:title>
  <dc:creator>Michael  Esparza</dc:creator>
  <cp:lastModifiedBy>Michael  Esparza</cp:lastModifiedBy>
  <cp:revision>3</cp:revision>
  <dcterms:created xsi:type="dcterms:W3CDTF">2015-01-20T17:50:37Z</dcterms:created>
  <dcterms:modified xsi:type="dcterms:W3CDTF">2015-01-20T18:09:45Z</dcterms:modified>
</cp:coreProperties>
</file>