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1" r:id="rId12"/>
    <p:sldId id="269" r:id="rId13"/>
    <p:sldId id="270" r:id="rId14"/>
    <p:sldId id="262" r:id="rId15"/>
    <p:sldId id="271" r:id="rId16"/>
    <p:sldId id="263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3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98DB-7D07-4E86-9F58-8D89E615F186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2CA3-481B-4626-93BC-7708E7CDE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98DB-7D07-4E86-9F58-8D89E615F186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2CA3-481B-4626-93BC-7708E7CDE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98DB-7D07-4E86-9F58-8D89E615F186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2CA3-481B-4626-93BC-7708E7CDE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98DB-7D07-4E86-9F58-8D89E615F186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2CA3-481B-4626-93BC-7708E7CDE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98DB-7D07-4E86-9F58-8D89E615F186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2CA3-481B-4626-93BC-7708E7CDE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98DB-7D07-4E86-9F58-8D89E615F186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2CA3-481B-4626-93BC-7708E7CDE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98DB-7D07-4E86-9F58-8D89E615F186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2CA3-481B-4626-93BC-7708E7CDE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98DB-7D07-4E86-9F58-8D89E615F186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2CA3-481B-4626-93BC-7708E7CDE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98DB-7D07-4E86-9F58-8D89E615F186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2CA3-481B-4626-93BC-7708E7CDE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98DB-7D07-4E86-9F58-8D89E615F186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2CA3-481B-4626-93BC-7708E7CDED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98DB-7D07-4E86-9F58-8D89E615F186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A02CA3-481B-4626-93BC-7708E7CDEDA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8A02CA3-481B-4626-93BC-7708E7CDEDA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29598DB-7D07-4E86-9F58-8D89E615F186}" type="datetimeFigureOut">
              <a:rPr lang="en-US" smtClean="0"/>
              <a:t>12/6/2013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Photo Privacy Editor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Jeremey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11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Locate Task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507" y="1371600"/>
            <a:ext cx="2871788" cy="5105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71600"/>
            <a:ext cx="2871788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7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80784"/>
            <a:ext cx="7675334" cy="372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43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Time Data Results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2800" dirty="0" smtClean="0"/>
              <a:t>Median: 41.2985; Min: 26.159; Max: 49.789  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2800" dirty="0"/>
              <a:t>Median: </a:t>
            </a:r>
            <a:r>
              <a:rPr lang="en-US" sz="2800" dirty="0" smtClean="0"/>
              <a:t>40.2390; Min</a:t>
            </a:r>
            <a:r>
              <a:rPr lang="en-US" sz="2800" dirty="0"/>
              <a:t>: </a:t>
            </a:r>
            <a:r>
              <a:rPr lang="en-US" sz="2800" dirty="0" smtClean="0"/>
              <a:t>26.472; Max: 50.446  </a:t>
            </a:r>
            <a:endParaRPr lang="en-US" sz="2800" dirty="0"/>
          </a:p>
          <a:p>
            <a:pPr marL="925830" lvl="1" indent="-514350">
              <a:buFont typeface="+mj-lt"/>
              <a:buAutoNum type="arabicPeriod"/>
            </a:pPr>
            <a:r>
              <a:rPr lang="en-US" sz="2800" dirty="0"/>
              <a:t>Median: </a:t>
            </a:r>
            <a:r>
              <a:rPr lang="en-US" sz="2800" dirty="0" smtClean="0"/>
              <a:t>37.7950; Min</a:t>
            </a:r>
            <a:r>
              <a:rPr lang="en-US" sz="2800" dirty="0"/>
              <a:t>: </a:t>
            </a:r>
            <a:r>
              <a:rPr lang="en-US" sz="2800" dirty="0" smtClean="0"/>
              <a:t>27.014; Max</a:t>
            </a:r>
            <a:r>
              <a:rPr lang="en-US" sz="2800" dirty="0"/>
              <a:t>: </a:t>
            </a:r>
            <a:r>
              <a:rPr lang="en-US" sz="2800" dirty="0" smtClean="0"/>
              <a:t>68.077 </a:t>
            </a:r>
            <a:endParaRPr lang="en-US" sz="2800" dirty="0"/>
          </a:p>
          <a:p>
            <a:pPr marL="925830" lvl="1" indent="-514350">
              <a:buFont typeface="+mj-lt"/>
              <a:buAutoNum type="arabicPeriod"/>
            </a:pPr>
            <a:r>
              <a:rPr lang="en-US" sz="2800" dirty="0"/>
              <a:t>Median: </a:t>
            </a:r>
            <a:r>
              <a:rPr lang="en-US" sz="2800" dirty="0" smtClean="0"/>
              <a:t>45.2985; Min</a:t>
            </a:r>
            <a:r>
              <a:rPr lang="en-US" sz="2800" dirty="0"/>
              <a:t>: </a:t>
            </a:r>
            <a:r>
              <a:rPr lang="en-US" sz="2800" dirty="0" smtClean="0"/>
              <a:t>37.620; Max: 67.450  </a:t>
            </a:r>
            <a:endParaRPr lang="en-US" sz="2800" dirty="0"/>
          </a:p>
          <a:p>
            <a:pPr marL="925830" lvl="1" indent="-514350">
              <a:buFont typeface="+mj-lt"/>
              <a:buAutoNum type="arabicPeriod"/>
            </a:pPr>
            <a:r>
              <a:rPr lang="en-US" sz="2800" dirty="0"/>
              <a:t>Median: </a:t>
            </a:r>
            <a:r>
              <a:rPr lang="en-US" sz="2800" dirty="0" smtClean="0"/>
              <a:t>20.4080; Min</a:t>
            </a:r>
            <a:r>
              <a:rPr lang="en-US" sz="2800" dirty="0"/>
              <a:t>: </a:t>
            </a:r>
            <a:r>
              <a:rPr lang="en-US" sz="2800" dirty="0" smtClean="0"/>
              <a:t>9.737;   Max: 33.355  </a:t>
            </a:r>
            <a:endParaRPr lang="en-US" sz="2800" dirty="0"/>
          </a:p>
          <a:p>
            <a:pPr marL="925830" lvl="1" indent="-514350">
              <a:buFont typeface="+mj-lt"/>
              <a:buAutoNum type="arabicPeriod"/>
            </a:pPr>
            <a:r>
              <a:rPr lang="en-US" sz="2800" dirty="0"/>
              <a:t>Median: </a:t>
            </a:r>
            <a:r>
              <a:rPr lang="en-US" sz="2800" dirty="0" smtClean="0"/>
              <a:t>23.9965; Min: 12.888; Max: 33.715  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2800" dirty="0"/>
              <a:t>Median: </a:t>
            </a:r>
            <a:r>
              <a:rPr lang="en-US" sz="2800" dirty="0" smtClean="0"/>
              <a:t>38.6260; Min</a:t>
            </a:r>
            <a:r>
              <a:rPr lang="en-US" sz="2800" dirty="0"/>
              <a:t>: </a:t>
            </a:r>
            <a:r>
              <a:rPr lang="en-US" sz="2800" dirty="0" smtClean="0"/>
              <a:t>25.361; Max: 54.309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41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Questionnaire Data Results</a:t>
            </a:r>
          </a:p>
          <a:p>
            <a:pPr lvl="1"/>
            <a:r>
              <a:rPr lang="en-US" sz="2400" dirty="0" err="1" smtClean="0"/>
              <a:t>Likert</a:t>
            </a:r>
            <a:r>
              <a:rPr lang="en-US" sz="2400" dirty="0" smtClean="0"/>
              <a:t> Scale (1-Extremely Easy; 7-Extremely Difficult)</a:t>
            </a:r>
          </a:p>
          <a:p>
            <a:pPr lvl="2"/>
            <a:r>
              <a:rPr lang="en-US" sz="2400" dirty="0" smtClean="0"/>
              <a:t>Task 1: 1.5</a:t>
            </a:r>
          </a:p>
          <a:p>
            <a:pPr lvl="2"/>
            <a:r>
              <a:rPr lang="en-US" sz="2400" dirty="0" smtClean="0"/>
              <a:t>Task 2: 1.5</a:t>
            </a:r>
          </a:p>
          <a:p>
            <a:pPr lvl="2"/>
            <a:r>
              <a:rPr lang="en-US" sz="2400" dirty="0" smtClean="0"/>
              <a:t>Task 3: 1.7</a:t>
            </a:r>
          </a:p>
          <a:p>
            <a:pPr lvl="2"/>
            <a:r>
              <a:rPr lang="en-US" sz="2400" dirty="0" smtClean="0"/>
              <a:t>Task 4: 1.8</a:t>
            </a:r>
          </a:p>
          <a:p>
            <a:pPr lvl="2"/>
            <a:r>
              <a:rPr lang="en-US" sz="2400" dirty="0" smtClean="0"/>
              <a:t>Task 5: 1.6</a:t>
            </a:r>
          </a:p>
          <a:p>
            <a:pPr lvl="2"/>
            <a:r>
              <a:rPr lang="en-US" sz="2400" dirty="0" smtClean="0"/>
              <a:t>Task 6: 1.8</a:t>
            </a:r>
          </a:p>
          <a:p>
            <a:pPr lvl="2"/>
            <a:r>
              <a:rPr lang="en-US" sz="2400" dirty="0" smtClean="0"/>
              <a:t>Task 7: 1.8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153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Hypotheses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3400" dirty="0" smtClean="0"/>
              <a:t>Editing metadata for both GPS and Time/Date data will be the most time consuming.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3400" dirty="0" smtClean="0"/>
              <a:t>Removing metadata from multiple images will result in a higher error rate.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80800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400" dirty="0" smtClean="0"/>
              <a:t>All tasks rated below 2 on </a:t>
            </a:r>
            <a:r>
              <a:rPr lang="en-US" sz="3400" dirty="0" err="1" smtClean="0"/>
              <a:t>Likert</a:t>
            </a:r>
            <a:r>
              <a:rPr lang="en-US" sz="3400" dirty="0" smtClean="0"/>
              <a:t> scale</a:t>
            </a:r>
          </a:p>
          <a:p>
            <a:r>
              <a:rPr lang="en-US" sz="3400" dirty="0" smtClean="0"/>
              <a:t>Other Questionnaire Data</a:t>
            </a:r>
          </a:p>
          <a:p>
            <a:pPr lvl="1"/>
            <a:r>
              <a:rPr lang="en-US" sz="3200" dirty="0" smtClean="0"/>
              <a:t>Half of participants aware that location info embedded in photos.</a:t>
            </a:r>
          </a:p>
          <a:p>
            <a:pPr lvl="1"/>
            <a:r>
              <a:rPr lang="en-US" sz="3200" dirty="0" smtClean="0"/>
              <a:t>All Participants want option to remove sensitive data from images.</a:t>
            </a:r>
          </a:p>
          <a:p>
            <a:r>
              <a:rPr lang="en-US" sz="3400" dirty="0" smtClean="0"/>
              <a:t>Issues</a:t>
            </a:r>
          </a:p>
          <a:p>
            <a:pPr lvl="1"/>
            <a:r>
              <a:rPr lang="en-US" sz="3200" dirty="0" smtClean="0"/>
              <a:t>Scrolling of images not smooth</a:t>
            </a:r>
          </a:p>
          <a:p>
            <a:pPr lvl="1"/>
            <a:r>
              <a:rPr lang="en-US" sz="3200" dirty="0" smtClean="0"/>
              <a:t>Unfamiliar with “long press” selection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6546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High desire for ability to remove sensitive data from photos.</a:t>
            </a:r>
          </a:p>
          <a:p>
            <a:r>
              <a:rPr lang="en-US" sz="3600" dirty="0" smtClean="0"/>
              <a:t>Straightforward application functions</a:t>
            </a:r>
          </a:p>
          <a:p>
            <a:r>
              <a:rPr lang="en-US" sz="3600" dirty="0" smtClean="0"/>
              <a:t>Improvements</a:t>
            </a:r>
          </a:p>
          <a:p>
            <a:pPr lvl="1"/>
            <a:r>
              <a:rPr lang="en-US" sz="3400" dirty="0" smtClean="0"/>
              <a:t>Integration with other apps</a:t>
            </a:r>
          </a:p>
          <a:p>
            <a:pPr lvl="2"/>
            <a:r>
              <a:rPr lang="en-US" sz="3200" dirty="0" smtClean="0"/>
              <a:t>Native camera/gallery</a:t>
            </a:r>
          </a:p>
          <a:p>
            <a:pPr lvl="2"/>
            <a:r>
              <a:rPr lang="en-US" sz="3200" dirty="0" smtClean="0"/>
              <a:t>Prompt before sharing feature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8298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2050" name="Picture 2" descr="C:\Users\Jeremey\AppData\Local\Microsoft\Windows\Temporary Internet Files\Content.IE5\Q8VYDU3T\MC900441902[1].wm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52600"/>
            <a:ext cx="3428999" cy="405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44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Problem</a:t>
            </a:r>
          </a:p>
          <a:p>
            <a:r>
              <a:rPr lang="en-US" sz="3600" dirty="0" smtClean="0"/>
              <a:t>System Description</a:t>
            </a:r>
          </a:p>
          <a:p>
            <a:r>
              <a:rPr lang="en-US" sz="3600" dirty="0" smtClean="0"/>
              <a:t>Experiment</a:t>
            </a:r>
          </a:p>
          <a:p>
            <a:r>
              <a:rPr lang="en-US" sz="3600" dirty="0" smtClean="0"/>
              <a:t>Results</a:t>
            </a:r>
          </a:p>
          <a:p>
            <a:r>
              <a:rPr lang="en-US" sz="3600" dirty="0" smtClean="0"/>
              <a:t>Discussion</a:t>
            </a:r>
          </a:p>
          <a:p>
            <a:r>
              <a:rPr lang="en-US" sz="3600" dirty="0" smtClean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85906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GeoTagging</a:t>
            </a:r>
          </a:p>
          <a:p>
            <a:r>
              <a:rPr lang="en-US" dirty="0" smtClean="0"/>
              <a:t>Privacy</a:t>
            </a:r>
          </a:p>
          <a:p>
            <a:r>
              <a:rPr lang="en-US" dirty="0" smtClean="0"/>
              <a:t>Social Media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504" y="3810000"/>
            <a:ext cx="3940827" cy="25062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935" y="1066800"/>
            <a:ext cx="3689265" cy="246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2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Samsung Galaxy S4</a:t>
            </a:r>
          </a:p>
          <a:p>
            <a:r>
              <a:rPr lang="en-US" sz="3600" dirty="0" smtClean="0"/>
              <a:t>Android 4.3</a:t>
            </a:r>
          </a:p>
          <a:p>
            <a:r>
              <a:rPr lang="en-US" sz="3600" dirty="0" smtClean="0"/>
              <a:t>Google Maps</a:t>
            </a:r>
          </a:p>
          <a:p>
            <a:r>
              <a:rPr lang="en-US" sz="3600" dirty="0" err="1" smtClean="0"/>
              <a:t>ExifInterface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057400"/>
            <a:ext cx="3657600" cy="3276600"/>
          </a:xfrm>
        </p:spPr>
      </p:pic>
    </p:spTree>
    <p:extLst>
      <p:ext uri="{BB962C8B-B14F-4D97-AF65-F5344CB8AC3E}">
        <p14:creationId xmlns:p14="http://schemas.microsoft.com/office/powerpoint/2010/main" val="95400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7696200" cy="4800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Participants</a:t>
            </a:r>
          </a:p>
          <a:p>
            <a:pPr lvl="1"/>
            <a:r>
              <a:rPr lang="en-US" sz="3200" dirty="0" smtClean="0"/>
              <a:t>10 subjects (5 male, 5 female)</a:t>
            </a:r>
          </a:p>
          <a:p>
            <a:pPr lvl="1"/>
            <a:r>
              <a:rPr lang="en-US" sz="3200" dirty="0" smtClean="0"/>
              <a:t>6 aged 20-29, 1 aged 40-49, 2 aged 50-59</a:t>
            </a:r>
          </a:p>
          <a:p>
            <a:pPr lvl="1"/>
            <a:r>
              <a:rPr lang="en-US" sz="3200" dirty="0" smtClean="0"/>
              <a:t>Only 2 without Android experience</a:t>
            </a:r>
          </a:p>
          <a:p>
            <a:pPr lvl="1"/>
            <a:r>
              <a:rPr lang="en-US" sz="3200" dirty="0" smtClean="0"/>
              <a:t>Various Backgrounds</a:t>
            </a:r>
          </a:p>
          <a:p>
            <a:pPr lvl="1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5451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7696200" cy="4800600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3200" dirty="0" smtClean="0"/>
              <a:t>Training</a:t>
            </a:r>
          </a:p>
          <a:p>
            <a:pPr lvl="1"/>
            <a:r>
              <a:rPr lang="en-US" sz="3200" dirty="0" smtClean="0"/>
              <a:t>Complete 7 Tasks</a:t>
            </a:r>
          </a:p>
          <a:p>
            <a:pPr lvl="2"/>
            <a:r>
              <a:rPr lang="en-US" sz="3000" dirty="0" smtClean="0"/>
              <a:t>View (1)</a:t>
            </a:r>
          </a:p>
          <a:p>
            <a:pPr lvl="2"/>
            <a:r>
              <a:rPr lang="en-US" sz="3000" dirty="0" smtClean="0"/>
              <a:t>Edit (2,3,4)</a:t>
            </a:r>
          </a:p>
          <a:p>
            <a:pPr lvl="3"/>
            <a:r>
              <a:rPr lang="en-US" sz="2800" dirty="0" smtClean="0"/>
              <a:t>GPS, Time/Date, Both</a:t>
            </a:r>
          </a:p>
          <a:p>
            <a:pPr lvl="2"/>
            <a:r>
              <a:rPr lang="en-US" sz="3000" dirty="0" smtClean="0"/>
              <a:t>Remove(5,6)</a:t>
            </a:r>
          </a:p>
          <a:p>
            <a:pPr lvl="3"/>
            <a:r>
              <a:rPr lang="en-US" sz="2800" dirty="0" smtClean="0"/>
              <a:t>Single and Multiple Image Selection</a:t>
            </a:r>
          </a:p>
          <a:p>
            <a:pPr lvl="2"/>
            <a:r>
              <a:rPr lang="en-US" sz="3000" dirty="0" smtClean="0"/>
              <a:t>Locate(7)</a:t>
            </a:r>
          </a:p>
          <a:p>
            <a:pPr lvl="1"/>
            <a:r>
              <a:rPr lang="en-US" sz="3200" dirty="0" smtClean="0"/>
              <a:t>Questionnaire</a:t>
            </a:r>
          </a:p>
        </p:txBody>
      </p:sp>
    </p:spTree>
    <p:extLst>
      <p:ext uri="{BB962C8B-B14F-4D97-AF65-F5344CB8AC3E}">
        <p14:creationId xmlns:p14="http://schemas.microsoft.com/office/powerpoint/2010/main" val="175217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Task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24000"/>
            <a:ext cx="2673563" cy="47530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24000"/>
            <a:ext cx="2673563" cy="475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6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Task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9" y="2133600"/>
            <a:ext cx="1928813" cy="342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139863"/>
            <a:ext cx="1928813" cy="342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9" y="2139863"/>
            <a:ext cx="1928813" cy="342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3" y="2116899"/>
            <a:ext cx="192881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5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Task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56266"/>
            <a:ext cx="2876550" cy="5113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56267"/>
            <a:ext cx="2876550" cy="511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3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259</TotalTime>
  <Words>321</Words>
  <Application>Microsoft Office PowerPoint</Application>
  <PresentationFormat>On-screen Show (4:3)</PresentationFormat>
  <Paragraphs>78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Photo Privacy Editor</vt:lpstr>
      <vt:lpstr>Overview</vt:lpstr>
      <vt:lpstr>Problem</vt:lpstr>
      <vt:lpstr>System Description</vt:lpstr>
      <vt:lpstr>Experiment</vt:lpstr>
      <vt:lpstr>Experiment</vt:lpstr>
      <vt:lpstr>View Task</vt:lpstr>
      <vt:lpstr>Edit Task</vt:lpstr>
      <vt:lpstr>Remove Task</vt:lpstr>
      <vt:lpstr>Locate Task</vt:lpstr>
      <vt:lpstr>Results</vt:lpstr>
      <vt:lpstr>Results</vt:lpstr>
      <vt:lpstr>Results</vt:lpstr>
      <vt:lpstr>Discussion</vt:lpstr>
      <vt:lpstr>Discussion</vt:lpstr>
      <vt:lpstr>Conclusions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Jeremey</dc:creator>
  <cp:lastModifiedBy>Jeremey</cp:lastModifiedBy>
  <cp:revision>17</cp:revision>
  <dcterms:created xsi:type="dcterms:W3CDTF">2013-12-06T22:05:47Z</dcterms:created>
  <dcterms:modified xsi:type="dcterms:W3CDTF">2013-12-07T04:55:24Z</dcterms:modified>
</cp:coreProperties>
</file>