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6" r:id="rId19"/>
    <p:sldId id="275" r:id="rId20"/>
    <p:sldId id="274" r:id="rId21"/>
    <p:sldId id="27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05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5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4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4085"/>
          </a:xfr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ABCD </a:t>
            </a:r>
            <a:r>
              <a:rPr lang="en-US" altLang="ko-KR" dirty="0" err="1"/>
              <a:t>abcd</a:t>
            </a:r>
            <a:r>
              <a:rPr lang="en-US" altLang="ko-KR" dirty="0"/>
              <a:t> 1234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05344"/>
            <a:ext cx="10515600" cy="5129553"/>
          </a:xfrm>
        </p:spPr>
        <p:txBody>
          <a:bodyPr/>
          <a:lstStyle>
            <a:lvl1pPr>
              <a:lnSpc>
                <a:spcPct val="120000"/>
              </a:lnSpc>
              <a:defRPr sz="2000" b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>
              <a:lnSpc>
                <a:spcPct val="120000"/>
              </a:lnSpc>
              <a:defRPr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>
              <a:lnSpc>
                <a:spcPct val="120000"/>
              </a:lnSpc>
              <a:defRPr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11156"/>
            <a:ext cx="27432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5E4D6CC1-4EF2-488B-9A5E-94344609400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11156"/>
            <a:ext cx="41148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11156"/>
            <a:ext cx="2743200" cy="269129"/>
          </a:xfrm>
        </p:spPr>
        <p:txBody>
          <a:bodyPr/>
          <a:lstStyle>
            <a:lvl1pPr>
              <a:defRPr sz="1200"/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7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80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57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26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31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4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344168"/>
            <a:ext cx="10515600" cy="5012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3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400" kern="1200" dirty="0" smtClean="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49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간의 동기화 </a:t>
            </a:r>
            <a:r>
              <a:rPr lang="en-US" altLang="ko-KR" dirty="0"/>
              <a:t>- Monitor</a:t>
            </a:r>
            <a:r>
              <a:rPr lang="ko-KR" altLang="en-US" dirty="0"/>
              <a:t>로 동기화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1" dirty="0"/>
              <a:t>Monitor </a:t>
            </a:r>
            <a:r>
              <a:rPr lang="ko-KR" altLang="en-US" sz="1800" b="1" dirty="0"/>
              <a:t>클래스</a:t>
            </a:r>
            <a:r>
              <a:rPr lang="ko-KR" altLang="en-US" sz="1800" dirty="0"/>
              <a:t>의 스레드 동기화 </a:t>
            </a:r>
            <a:r>
              <a:rPr lang="en-US" altLang="ko-KR" sz="1800" dirty="0"/>
              <a:t>(</a:t>
            </a:r>
            <a:r>
              <a:rPr lang="ko-KR" altLang="en-US" sz="1800" dirty="0"/>
              <a:t>정적</a:t>
            </a:r>
            <a:r>
              <a:rPr lang="en-US" altLang="ko-KR" sz="1800" dirty="0"/>
              <a:t>)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</a:t>
            </a:r>
          </a:p>
          <a:p>
            <a:pPr lvl="1"/>
            <a:r>
              <a:rPr lang="en-US" altLang="ko-KR" sz="1600" b="1" dirty="0" err="1"/>
              <a:t>Monitor</a:t>
            </a:r>
            <a:r>
              <a:rPr lang="en-US" altLang="ko-KR" sz="1600" dirty="0" err="1"/>
              <a:t>.</a:t>
            </a:r>
            <a:r>
              <a:rPr lang="en-US" altLang="ko-KR" sz="1600" b="1" dirty="0" err="1"/>
              <a:t>Enter</a:t>
            </a:r>
            <a:r>
              <a:rPr lang="en-US" altLang="ko-KR" sz="1600" b="1" dirty="0"/>
              <a:t>()</a:t>
            </a:r>
            <a:r>
              <a:rPr lang="en-US" altLang="ko-KR" sz="1600" dirty="0"/>
              <a:t> - </a:t>
            </a:r>
            <a:r>
              <a:rPr lang="ko-KR" altLang="en-US" sz="1600" dirty="0"/>
              <a:t>크리티컬 섹션 만들기</a:t>
            </a:r>
          </a:p>
          <a:p>
            <a:pPr lvl="1"/>
            <a:r>
              <a:rPr lang="en-US" altLang="ko-KR" sz="1600" b="1" dirty="0" err="1"/>
              <a:t>Monitor</a:t>
            </a:r>
            <a:r>
              <a:rPr lang="en-US" altLang="ko-KR" sz="1600" dirty="0" err="1"/>
              <a:t>.</a:t>
            </a:r>
            <a:r>
              <a:rPr lang="en-US" altLang="ko-KR" sz="1600" b="1" dirty="0" err="1"/>
              <a:t>Exit</a:t>
            </a:r>
            <a:r>
              <a:rPr lang="en-US" altLang="ko-KR" sz="1600" b="1" dirty="0"/>
              <a:t>()</a:t>
            </a:r>
            <a:r>
              <a:rPr lang="en-US" altLang="ko-KR" sz="1600" dirty="0"/>
              <a:t> - </a:t>
            </a:r>
            <a:r>
              <a:rPr lang="ko-KR" altLang="en-US" sz="1600" dirty="0"/>
              <a:t>크리티컬 섹션 제거하기</a:t>
            </a:r>
          </a:p>
          <a:p>
            <a:r>
              <a:rPr lang="en-US" altLang="ko-KR" sz="1800" dirty="0"/>
              <a:t>Lock vs. Monitor </a:t>
            </a:r>
            <a:r>
              <a:rPr lang="ko-KR" altLang="en-US" sz="1800" dirty="0"/>
              <a:t>클래스의 </a:t>
            </a:r>
            <a:r>
              <a:rPr lang="ko-KR" altLang="en-US" sz="1800" dirty="0" err="1"/>
              <a:t>메소드</a:t>
            </a:r>
            <a:endParaRPr lang="ko-KR" altLang="en-US" sz="18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Lock</a:t>
            </a:r>
            <a:r>
              <a:rPr lang="ko-KR" altLang="en-US" sz="1600" dirty="0"/>
              <a:t>은 </a:t>
            </a:r>
            <a:r>
              <a:rPr lang="en-US" altLang="ko-KR" sz="1600" dirty="0"/>
              <a:t>Monitor</a:t>
            </a:r>
            <a:r>
              <a:rPr lang="ko-KR" altLang="en-US" sz="1600" dirty="0"/>
              <a:t>의 </a:t>
            </a:r>
            <a:r>
              <a:rPr lang="en-US" altLang="ko-KR" sz="1600" dirty="0"/>
              <a:t>Enter()</a:t>
            </a:r>
            <a:r>
              <a:rPr lang="ko-KR" altLang="en-US" sz="1600" dirty="0"/>
              <a:t>와 </a:t>
            </a:r>
            <a:r>
              <a:rPr lang="en-US" altLang="ko-KR" sz="1600" dirty="0"/>
              <a:t>Exit()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바탕으로 구현</a:t>
            </a:r>
            <a:endParaRPr lang="en-US" altLang="ko-KR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UsingMonitor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86" y="2418185"/>
            <a:ext cx="6376086" cy="290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72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간의 동기화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b="1" dirty="0" err="1"/>
              <a:t>Monitor</a:t>
            </a:r>
            <a:r>
              <a:rPr lang="en-US" altLang="ko-KR" sz="1800" dirty="0" err="1"/>
              <a:t>.</a:t>
            </a:r>
            <a:r>
              <a:rPr lang="en-US" altLang="ko-KR" sz="1800" b="1" dirty="0" err="1"/>
              <a:t>Wait</a:t>
            </a:r>
            <a:r>
              <a:rPr lang="en-US" altLang="ko-KR" sz="1800" dirty="0"/>
              <a:t>( )</a:t>
            </a:r>
            <a:r>
              <a:rPr lang="ko-KR" altLang="en-US" sz="1800" dirty="0"/>
              <a:t>와 </a:t>
            </a:r>
            <a:r>
              <a:rPr lang="en-US" altLang="ko-KR" sz="1800" b="1" dirty="0" err="1"/>
              <a:t>Monitor</a:t>
            </a:r>
            <a:r>
              <a:rPr lang="en-US" altLang="ko-KR" sz="1800" dirty="0" err="1"/>
              <a:t>.</a:t>
            </a:r>
            <a:r>
              <a:rPr lang="en-US" altLang="ko-KR" sz="1800" b="1" dirty="0" err="1"/>
              <a:t>Pulse</a:t>
            </a:r>
            <a:r>
              <a:rPr lang="en-US" altLang="ko-KR" sz="1800" dirty="0"/>
              <a:t>( )</a:t>
            </a:r>
            <a:r>
              <a:rPr lang="ko-KR" altLang="en-US" sz="1800" dirty="0"/>
              <a:t>로 하는 </a:t>
            </a:r>
            <a:r>
              <a:rPr lang="ko-KR" altLang="en-US" sz="1800" dirty="0" err="1"/>
              <a:t>저수준</a:t>
            </a:r>
            <a:r>
              <a:rPr lang="ko-KR" altLang="en-US" sz="1800" dirty="0"/>
              <a:t> 동기화</a:t>
            </a:r>
          </a:p>
          <a:p>
            <a:r>
              <a:rPr lang="en-US" altLang="ko-KR" sz="1800" dirty="0"/>
              <a:t>Monitor </a:t>
            </a:r>
            <a:r>
              <a:rPr lang="ko-KR" altLang="en-US" sz="1800" dirty="0"/>
              <a:t>클래스를 사용해야 하는 시나리오</a:t>
            </a:r>
          </a:p>
          <a:p>
            <a:pPr lvl="1"/>
            <a:r>
              <a:rPr lang="ko-KR" altLang="en-US" sz="1600" dirty="0"/>
              <a:t>보다 섬세한 멀티 스레드 동기화 </a:t>
            </a:r>
            <a:r>
              <a:rPr lang="en-US" altLang="ko-KR" sz="1600" dirty="0"/>
              <a:t>-&gt;</a:t>
            </a:r>
            <a:r>
              <a:rPr lang="ko-KR" altLang="en-US" sz="1600" dirty="0"/>
              <a:t> 성능 향상</a:t>
            </a:r>
          </a:p>
          <a:p>
            <a:r>
              <a:rPr lang="ko-KR" altLang="en-US" sz="1800" dirty="0"/>
              <a:t>사용 방법</a:t>
            </a:r>
          </a:p>
          <a:p>
            <a:pPr lvl="1"/>
            <a:r>
              <a:rPr lang="ko-KR" altLang="en-US" sz="1600" dirty="0"/>
              <a:t>반드시 </a:t>
            </a:r>
            <a:r>
              <a:rPr lang="en-US" altLang="ko-KR" sz="1600" dirty="0"/>
              <a:t>lock </a:t>
            </a:r>
            <a:r>
              <a:rPr lang="ko-KR" altLang="en-US" sz="1600" dirty="0"/>
              <a:t>블록 안에서 호출</a:t>
            </a:r>
          </a:p>
          <a:p>
            <a:pPr lvl="1"/>
            <a:r>
              <a:rPr lang="en-US" altLang="ko-KR" sz="1600" dirty="0" err="1"/>
              <a:t>Monitor.Wait</a:t>
            </a:r>
            <a:r>
              <a:rPr lang="en-US" altLang="ko-KR" sz="1600" dirty="0"/>
              <a:t>() - </a:t>
            </a:r>
            <a:r>
              <a:rPr lang="ko-KR" altLang="en-US" sz="1600" dirty="0"/>
              <a:t>스레드를 </a:t>
            </a:r>
            <a:r>
              <a:rPr lang="en-US" altLang="ko-KR" sz="1600" dirty="0" err="1"/>
              <a:t>WaitSleepJoin</a:t>
            </a:r>
            <a:r>
              <a:rPr lang="en-US" altLang="ko-KR" sz="1600" dirty="0"/>
              <a:t> </a:t>
            </a:r>
            <a:r>
              <a:rPr lang="ko-KR" altLang="en-US" sz="1600" dirty="0"/>
              <a:t>상태로 만들고 </a:t>
            </a:r>
            <a:r>
              <a:rPr lang="en-US" altLang="ko-KR" sz="1600" dirty="0"/>
              <a:t>Waiting Queue</a:t>
            </a:r>
            <a:r>
              <a:rPr lang="ko-KR" altLang="en-US" sz="1600" dirty="0"/>
              <a:t>에 입력</a:t>
            </a:r>
          </a:p>
          <a:p>
            <a:pPr lvl="1"/>
            <a:r>
              <a:rPr lang="en-US" altLang="ko-KR" sz="1600" dirty="0" err="1"/>
              <a:t>Monitor.Pulse</a:t>
            </a:r>
            <a:r>
              <a:rPr lang="en-US" altLang="ko-KR" sz="1600" dirty="0"/>
              <a:t>() - Waiting Queue </a:t>
            </a:r>
            <a:r>
              <a:rPr lang="ko-KR" altLang="en-US" sz="1600" dirty="0"/>
              <a:t>첫 요소 스레드를 꺼내 </a:t>
            </a:r>
            <a:r>
              <a:rPr lang="en-US" altLang="ko-KR" sz="1600" dirty="0"/>
              <a:t>Ready Queue</a:t>
            </a:r>
            <a:r>
              <a:rPr lang="ko-KR" altLang="en-US" sz="1600" dirty="0"/>
              <a:t>에 입력</a:t>
            </a:r>
            <a:br>
              <a:rPr lang="ko-KR" altLang="en-US" sz="1600" dirty="0"/>
            </a:br>
            <a:endParaRPr lang="ko-KR" altLang="en-US" sz="16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WaitPulse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955" y="4023360"/>
            <a:ext cx="56800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241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/>
              <a:t>Task</a:t>
            </a:r>
            <a:r>
              <a:rPr lang="ko-KR" altLang="en-US" dirty="0"/>
              <a:t>와 </a:t>
            </a:r>
            <a:r>
              <a:rPr lang="en-US" altLang="ko-KR" dirty="0"/>
              <a:t>Task&lt;</a:t>
            </a:r>
            <a:r>
              <a:rPr lang="en-US" altLang="ko-KR" dirty="0" err="1"/>
              <a:t>TResult</a:t>
            </a:r>
            <a:r>
              <a:rPr lang="en-US" altLang="ko-KR" dirty="0"/>
              <a:t>&gt;, </a:t>
            </a:r>
            <a:r>
              <a:rPr lang="ko-KR" altLang="en-US" dirty="0"/>
              <a:t>그리고 </a:t>
            </a:r>
            <a:r>
              <a:rPr lang="en-US" altLang="ko-KR" dirty="0"/>
              <a:t>Parallel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멀티 코어 시대 고성능 소프트웨어 개발</a:t>
            </a:r>
          </a:p>
          <a:p>
            <a:pPr lvl="1"/>
            <a:r>
              <a:rPr lang="ko-KR" altLang="en-US" dirty="0"/>
              <a:t>병렬 처리 기법과 비동기 처리 기법이 중요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마이크로소프트의 대응</a:t>
            </a:r>
          </a:p>
          <a:p>
            <a:pPr lvl="1"/>
            <a:r>
              <a:rPr lang="en-US" altLang="ko-KR" dirty="0"/>
              <a:t>.NET </a:t>
            </a:r>
            <a:r>
              <a:rPr lang="ko-KR" altLang="en-US" dirty="0"/>
              <a:t>프레임워크 </a:t>
            </a:r>
            <a:r>
              <a:rPr lang="en-US" altLang="ko-KR" dirty="0"/>
              <a:t>4.0</a:t>
            </a:r>
          </a:p>
          <a:p>
            <a:pPr lvl="1"/>
            <a:r>
              <a:rPr lang="en-US" altLang="ko-KR" dirty="0" err="1"/>
              <a:t>System.Threading.Tasks</a:t>
            </a:r>
            <a:r>
              <a:rPr lang="en-US" altLang="ko-KR" dirty="0"/>
              <a:t> </a:t>
            </a:r>
            <a:r>
              <a:rPr lang="ko-KR" altLang="en-US" dirty="0"/>
              <a:t>네임스페이스</a:t>
            </a:r>
          </a:p>
          <a:p>
            <a:pPr lvl="1"/>
            <a:r>
              <a:rPr lang="en-US" altLang="ko-KR" dirty="0"/>
              <a:t>-&gt; </a:t>
            </a:r>
            <a:r>
              <a:rPr lang="en-US" altLang="ko-KR" b="1" dirty="0">
                <a:solidFill>
                  <a:srgbClr val="0066CC"/>
                </a:solidFill>
              </a:rPr>
              <a:t>Task</a:t>
            </a:r>
            <a:r>
              <a:rPr lang="ko-KR" altLang="en-US" dirty="0"/>
              <a:t>와 </a:t>
            </a:r>
            <a:r>
              <a:rPr lang="en-US" altLang="ko-KR" b="1" dirty="0">
                <a:solidFill>
                  <a:srgbClr val="0066CC"/>
                </a:solidFill>
              </a:rPr>
              <a:t>Task&lt;</a:t>
            </a:r>
            <a:r>
              <a:rPr lang="en-US" altLang="ko-KR" b="1" dirty="0" err="1">
                <a:solidFill>
                  <a:srgbClr val="0066CC"/>
                </a:solidFill>
              </a:rPr>
              <a:t>TResult</a:t>
            </a:r>
            <a:r>
              <a:rPr lang="en-US" altLang="ko-KR" b="1" dirty="0">
                <a:solidFill>
                  <a:srgbClr val="0066CC"/>
                </a:solidFill>
              </a:rPr>
              <a:t>&gt;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b="1" dirty="0">
                <a:solidFill>
                  <a:srgbClr val="0066CC"/>
                </a:solidFill>
              </a:rPr>
              <a:t>Parallel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Task </a:t>
            </a:r>
            <a:r>
              <a:rPr lang="ko-KR" altLang="en-US" dirty="0"/>
              <a:t>클래스 등장</a:t>
            </a:r>
            <a:endParaRPr lang="en-US" altLang="ko-KR" dirty="0"/>
          </a:p>
          <a:p>
            <a:pPr lvl="1"/>
            <a:r>
              <a:rPr lang="ko-KR" altLang="en-US" dirty="0"/>
              <a:t>대리자를 이용해서 </a:t>
            </a:r>
            <a:r>
              <a:rPr lang="ko-KR" altLang="en-US" b="1" dirty="0"/>
              <a:t>비동기 처리의 결과</a:t>
            </a:r>
            <a:r>
              <a:rPr lang="ko-KR" altLang="en-US" dirty="0"/>
              <a:t>를 받아서 처리한다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309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System.Threading.Tasks.Task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/>
              <a:t>동기 코드 </a:t>
            </a:r>
            <a:r>
              <a:rPr lang="en-US" altLang="ko-KR" sz="1800" dirty="0"/>
              <a:t>vs </a:t>
            </a:r>
            <a:r>
              <a:rPr lang="ko-KR" altLang="en-US" sz="1800" dirty="0"/>
              <a:t>비동기 코드</a:t>
            </a:r>
          </a:p>
          <a:p>
            <a:pPr lvl="1"/>
            <a:r>
              <a:rPr lang="ko-KR" altLang="en-US" sz="1600" b="1" dirty="0"/>
              <a:t>동기   </a:t>
            </a:r>
            <a:r>
              <a:rPr lang="en-US" altLang="ko-KR" sz="1600" dirty="0"/>
              <a:t>(Synchronous)</a:t>
            </a:r>
            <a:r>
              <a:rPr lang="ko-KR" altLang="en-US" sz="1600" dirty="0"/>
              <a:t> 코드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호출 후 실행이 종료</a:t>
            </a:r>
            <a:r>
              <a:rPr lang="en-US" altLang="ko-KR" sz="1600" dirty="0"/>
              <a:t>(</a:t>
            </a:r>
            <a:r>
              <a:rPr lang="ko-KR" altLang="en-US" sz="1600" dirty="0"/>
              <a:t>반환</a:t>
            </a:r>
            <a:r>
              <a:rPr lang="en-US" altLang="ko-KR" sz="1600" dirty="0"/>
              <a:t>)</a:t>
            </a:r>
            <a:r>
              <a:rPr lang="ko-KR" altLang="en-US" sz="1600" dirty="0"/>
              <a:t>되야 다음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호출</a:t>
            </a:r>
          </a:p>
          <a:p>
            <a:pPr lvl="1"/>
            <a:r>
              <a:rPr lang="ko-KR" altLang="en-US" sz="1600" b="1" dirty="0"/>
              <a:t>비동기</a:t>
            </a:r>
            <a:r>
              <a:rPr lang="en-US" altLang="ko-KR" sz="1600" dirty="0"/>
              <a:t>(Asynchronous)</a:t>
            </a:r>
            <a:r>
              <a:rPr lang="ko-KR" altLang="en-US" sz="1600" dirty="0"/>
              <a:t> 코드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호출 후 종료를 기다리지 않고 다음 코드 실행</a:t>
            </a:r>
          </a:p>
          <a:p>
            <a:r>
              <a:rPr lang="en-US" altLang="ko-KR" sz="1800" dirty="0"/>
              <a:t>Task </a:t>
            </a:r>
            <a:r>
              <a:rPr lang="ko-KR" altLang="en-US" sz="1800" dirty="0"/>
              <a:t>클래스를 사용한 비동기 구현</a:t>
            </a:r>
          </a:p>
          <a:p>
            <a:pPr lvl="1"/>
            <a:r>
              <a:rPr lang="ko-KR" altLang="en-US" sz="1600" dirty="0"/>
              <a:t>인스턴스를 생성할 때 </a:t>
            </a:r>
            <a:r>
              <a:rPr lang="en-US" altLang="ko-KR" sz="1600" b="1" dirty="0"/>
              <a:t>Action </a:t>
            </a:r>
            <a:r>
              <a:rPr lang="ko-KR" altLang="en-US" sz="1600" b="1" dirty="0"/>
              <a:t>대리자</a:t>
            </a:r>
            <a:r>
              <a:rPr lang="ko-KR" altLang="en-US" sz="1600" dirty="0"/>
              <a:t>를 받는다</a:t>
            </a:r>
            <a:br>
              <a:rPr lang="ko-KR" altLang="en-US" sz="1600" dirty="0"/>
            </a:b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Task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task</a:t>
            </a:r>
            <a:r>
              <a:rPr lang="en-US" altLang="ko-KR" sz="1600" dirty="0"/>
              <a:t> = </a:t>
            </a:r>
            <a:r>
              <a:rPr lang="en-US" altLang="ko-KR" sz="1600" dirty="0">
                <a:solidFill>
                  <a:srgbClr val="0000FF"/>
                </a:solidFill>
              </a:rPr>
              <a:t>new</a:t>
            </a:r>
            <a:r>
              <a:rPr lang="en-US" altLang="ko-KR" sz="1600" dirty="0"/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Task</a:t>
            </a:r>
            <a:r>
              <a:rPr lang="en-US" altLang="ko-KR" sz="1600" dirty="0"/>
              <a:t>( Action );</a:t>
            </a:r>
          </a:p>
          <a:p>
            <a:pPr marL="457200" lvl="1" indent="0">
              <a:buNone/>
            </a:pPr>
            <a:r>
              <a:rPr lang="en-US" altLang="ko-KR" sz="1600" dirty="0" err="1"/>
              <a:t>task.Start</a:t>
            </a:r>
            <a:r>
              <a:rPr lang="en-US" altLang="ko-KR" sz="1600" dirty="0"/>
              <a:t>()</a:t>
            </a:r>
          </a:p>
          <a:p>
            <a:pPr marL="457200" lvl="1" indent="0">
              <a:buNone/>
            </a:pPr>
            <a:r>
              <a:rPr lang="en-US" altLang="ko-KR" sz="1600" dirty="0" err="1"/>
              <a:t>task.Wait</a:t>
            </a:r>
            <a:r>
              <a:rPr lang="en-US" altLang="ko-KR" sz="1600" dirty="0"/>
              <a:t>()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Task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task</a:t>
            </a:r>
            <a:r>
              <a:rPr lang="en-US" altLang="ko-KR" sz="1600" dirty="0"/>
              <a:t> = </a:t>
            </a:r>
            <a:r>
              <a:rPr lang="en-US" altLang="ko-KR" sz="1600" b="1" dirty="0" err="1">
                <a:solidFill>
                  <a:schemeClr val="accent1">
                    <a:lumMod val="75000"/>
                  </a:schemeClr>
                </a:solidFill>
              </a:rPr>
              <a:t>Task</a:t>
            </a:r>
            <a:r>
              <a:rPr lang="en-US" altLang="ko-KR" sz="1600" b="1" dirty="0" err="1"/>
              <a:t>.Run</a:t>
            </a:r>
            <a:r>
              <a:rPr lang="en-US" altLang="ko-KR" sz="1600" dirty="0"/>
              <a:t>( Action</a:t>
            </a:r>
            <a:r>
              <a:rPr lang="ko-KR" altLang="en-US" sz="1600" dirty="0"/>
              <a:t> </a:t>
            </a:r>
            <a:r>
              <a:rPr lang="en-US" altLang="ko-KR" sz="1600" dirty="0"/>
              <a:t>);</a:t>
            </a:r>
          </a:p>
          <a:p>
            <a:pPr marL="457200" lvl="1" indent="0">
              <a:buNone/>
            </a:pPr>
            <a:r>
              <a:rPr lang="en-US" altLang="ko-KR" sz="1600" dirty="0" err="1"/>
              <a:t>task.Wait</a:t>
            </a:r>
            <a:r>
              <a:rPr lang="en-US" altLang="ko-KR" sz="1600" dirty="0"/>
              <a:t>()</a:t>
            </a:r>
          </a:p>
          <a:p>
            <a:pPr marL="457200" lvl="1" indent="0">
              <a:buNone/>
            </a:pPr>
            <a:endParaRPr lang="ko-KR" altLang="en-US" sz="1800" dirty="0"/>
          </a:p>
          <a:p>
            <a:r>
              <a:rPr lang="ko-KR" altLang="en-US" sz="1800" dirty="0"/>
              <a:t>데모 예제 </a:t>
            </a:r>
            <a:r>
              <a:rPr lang="en-US" altLang="ko-KR" sz="1800" dirty="0"/>
              <a:t>- Task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15" y="3201225"/>
            <a:ext cx="5996861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354" y="3201225"/>
            <a:ext cx="6550446" cy="307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60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코드의 비동기 실행 결과를 주는 </a:t>
            </a:r>
            <a:r>
              <a:rPr lang="en-US" altLang="ko-KR" dirty="0"/>
              <a:t>Task&lt;</a:t>
            </a:r>
            <a:r>
              <a:rPr lang="en-US" altLang="ko-KR" dirty="0" err="1"/>
              <a:t>TResult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/>
              <a:t>Task&lt;</a:t>
            </a:r>
            <a:r>
              <a:rPr lang="en-US" altLang="ko-KR" sz="1800" dirty="0" err="1"/>
              <a:t>TResult</a:t>
            </a:r>
            <a:r>
              <a:rPr lang="en-US" altLang="ko-KR" sz="1800" dirty="0"/>
              <a:t>&gt; </a:t>
            </a:r>
            <a:r>
              <a:rPr lang="ko-KR" altLang="en-US" sz="1800" dirty="0"/>
              <a:t>클래스</a:t>
            </a:r>
            <a:endParaRPr lang="en-US" altLang="ko-KR" sz="1800" dirty="0"/>
          </a:p>
          <a:p>
            <a:r>
              <a:rPr lang="ko-KR" altLang="en-US" sz="1800" dirty="0"/>
              <a:t>코드의 비동기 </a:t>
            </a:r>
            <a:r>
              <a:rPr lang="ko-KR" altLang="en-US" sz="1800" b="1" dirty="0"/>
              <a:t>실행 결과</a:t>
            </a:r>
            <a:r>
              <a:rPr lang="ko-KR" altLang="en-US" sz="1800" dirty="0"/>
              <a:t>를 손쉽게 얻게 한다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600" dirty="0"/>
              <a:t>비동기</a:t>
            </a:r>
            <a:r>
              <a:rPr lang="en-US" altLang="ko-KR" sz="1600" dirty="0"/>
              <a:t> </a:t>
            </a:r>
            <a:r>
              <a:rPr lang="ko-KR" altLang="en-US" sz="1600" dirty="0"/>
              <a:t>처리의 결과가 필요할 때 사용</a:t>
            </a:r>
            <a:endParaRPr lang="en-US" altLang="ko-KR" sz="1600" dirty="0"/>
          </a:p>
          <a:p>
            <a:r>
              <a:rPr lang="en-US" altLang="ko-KR" sz="1800" dirty="0"/>
              <a:t>Task </a:t>
            </a:r>
            <a:r>
              <a:rPr lang="ko-KR" altLang="en-US" sz="1800" dirty="0"/>
              <a:t>클래스의 사용법과 같으나 다른 점</a:t>
            </a:r>
          </a:p>
          <a:p>
            <a:pPr lvl="1"/>
            <a:r>
              <a:rPr lang="ko-KR" altLang="en-US" sz="1600" dirty="0"/>
              <a:t>비동기로 수행할 코드를 </a:t>
            </a:r>
            <a:r>
              <a:rPr lang="en-US" altLang="ko-KR" sz="1600" b="1" dirty="0" err="1"/>
              <a:t>Func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대리자</a:t>
            </a:r>
            <a:r>
              <a:rPr lang="ko-KR" altLang="en-US" sz="1600" dirty="0"/>
              <a:t>로 받음</a:t>
            </a:r>
          </a:p>
          <a:p>
            <a:pPr lvl="1"/>
            <a:r>
              <a:rPr lang="ko-KR" altLang="en-US" sz="1600" dirty="0"/>
              <a:t>결과를 반환 받을 수 있음	</a:t>
            </a:r>
          </a:p>
          <a:p>
            <a:endParaRPr lang="en-US" altLang="ko-KR" sz="1800" dirty="0"/>
          </a:p>
          <a:p>
            <a:r>
              <a:rPr lang="ko-KR" altLang="en-US" sz="1800" dirty="0"/>
              <a:t>사용 사례</a:t>
            </a:r>
            <a:endParaRPr lang="en-US" altLang="ko-KR" sz="1800" dirty="0"/>
          </a:p>
          <a:p>
            <a:pPr lvl="1"/>
            <a:endParaRPr lang="en-US" altLang="ko-KR" sz="1600" dirty="0"/>
          </a:p>
          <a:p>
            <a:endParaRPr lang="en-US" altLang="ko-KR" sz="1800" dirty="0"/>
          </a:p>
          <a:p>
            <a:endParaRPr lang="ko-KR" altLang="en-US" sz="1800" dirty="0"/>
          </a:p>
          <a:p>
            <a:r>
              <a:rPr lang="ko-KR" altLang="en-US" sz="1800" dirty="0"/>
              <a:t>데모 예제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TaskResult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774" y="1578086"/>
            <a:ext cx="5656026" cy="457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270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손쉬운 병렬 처리를 가능케 하는 </a:t>
            </a:r>
            <a:r>
              <a:rPr lang="en-US" altLang="ko-KR" dirty="0"/>
              <a:t>Parallel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/>
              <a:t>Task&lt;</a:t>
            </a:r>
            <a:r>
              <a:rPr lang="en-US" altLang="ko-KR" sz="1800" dirty="0" err="1"/>
              <a:t>TResult</a:t>
            </a:r>
            <a:r>
              <a:rPr lang="en-US" altLang="ko-KR" sz="1800" dirty="0"/>
              <a:t>&gt;</a:t>
            </a:r>
            <a:r>
              <a:rPr lang="ko-KR" altLang="en-US" sz="1800" dirty="0"/>
              <a:t>로 직접 구현했던 병렬 처리를 </a:t>
            </a:r>
            <a:r>
              <a:rPr lang="ko-KR" altLang="en-US" sz="1800" b="1" dirty="0"/>
              <a:t>손쉽게</a:t>
            </a:r>
            <a:r>
              <a:rPr lang="ko-KR" altLang="en-US" sz="1800" dirty="0"/>
              <a:t> 구현</a:t>
            </a:r>
          </a:p>
          <a:p>
            <a:pPr lvl="1"/>
            <a:r>
              <a:rPr lang="ko-KR" altLang="en-US" sz="1600" dirty="0"/>
              <a:t>최적의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테스크를</a:t>
            </a:r>
            <a:r>
              <a:rPr lang="ko-KR" altLang="en-US" sz="1600" dirty="0"/>
              <a:t> 만들어서 알아서 병렬처리 해준다</a:t>
            </a:r>
            <a:r>
              <a:rPr lang="en-US" altLang="ko-KR" sz="16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사용 사례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  <a:p>
            <a:r>
              <a:rPr lang="ko-KR" altLang="en-US" sz="1800" dirty="0"/>
              <a:t>데모 예제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ParallelLoop</a:t>
            </a:r>
            <a:endParaRPr lang="ko-KR" altLang="en-US" sz="1800" dirty="0"/>
          </a:p>
        </p:txBody>
      </p:sp>
      <p:pic>
        <p:nvPicPr>
          <p:cNvPr id="4" name="그림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973" y="2943598"/>
            <a:ext cx="6088700" cy="274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74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비동기 프로그래밍</a:t>
            </a:r>
            <a:r>
              <a:rPr lang="en-US" altLang="ko-KR" dirty="0"/>
              <a:t>, </a:t>
            </a:r>
            <a:r>
              <a:rPr lang="en-US" altLang="ko-KR" dirty="0" err="1"/>
              <a:t>Async</a:t>
            </a:r>
            <a:r>
              <a:rPr lang="en-US" altLang="ko-KR" dirty="0"/>
              <a:t>, Await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b="1" dirty="0" err="1"/>
              <a:t>폴링</a:t>
            </a:r>
            <a:r>
              <a:rPr lang="ko-KR" altLang="en-US" sz="1800" b="1" dirty="0"/>
              <a:t> 방식</a:t>
            </a:r>
          </a:p>
          <a:p>
            <a:pPr lvl="1"/>
            <a:r>
              <a:rPr lang="ko-KR" altLang="en-US" sz="1600" dirty="0"/>
              <a:t>요청한 작업이 완료되었는지 주기적으로 확인하는 방식입니다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400" dirty="0"/>
              <a:t>작업 요청 후</a:t>
            </a:r>
            <a:r>
              <a:rPr lang="en-US" altLang="ko-KR" sz="1400" dirty="0"/>
              <a:t>,  while ( </a:t>
            </a:r>
            <a:r>
              <a:rPr lang="ko-KR" altLang="en-US" sz="1400" dirty="0" err="1"/>
              <a:t>작업요청</a:t>
            </a:r>
            <a:r>
              <a:rPr lang="ko-KR" altLang="en-US" sz="1400" dirty="0"/>
              <a:t> 완료</a:t>
            </a:r>
            <a:r>
              <a:rPr lang="en-US" altLang="ko-KR" sz="1400" dirty="0"/>
              <a:t>?) --&gt; </a:t>
            </a:r>
            <a:r>
              <a:rPr lang="ko-KR" altLang="en-US" sz="1400" dirty="0"/>
              <a:t>완료되었는지 주기적으로 계속 검사 하면서 </a:t>
            </a:r>
            <a:r>
              <a:rPr lang="en-US" altLang="ko-KR" sz="1400" dirty="0"/>
              <a:t>UI </a:t>
            </a:r>
            <a:r>
              <a:rPr lang="ko-KR" altLang="en-US" sz="1400" dirty="0"/>
              <a:t>작업 수행</a:t>
            </a:r>
          </a:p>
          <a:p>
            <a:pPr lvl="2"/>
            <a:r>
              <a:rPr lang="ko-KR" altLang="en-US" sz="1400" dirty="0"/>
              <a:t>완료 된 후 다른 작업 시행</a:t>
            </a:r>
          </a:p>
          <a:p>
            <a:pPr lvl="1"/>
            <a:r>
              <a:rPr lang="ko-KR" altLang="en-US" sz="1600" dirty="0" err="1"/>
              <a:t>데드락</a:t>
            </a:r>
            <a:r>
              <a:rPr lang="ko-KR" altLang="en-US" sz="1600" dirty="0"/>
              <a:t> 가능성</a:t>
            </a:r>
            <a:r>
              <a:rPr lang="en-US" altLang="ko-KR" sz="1600" dirty="0"/>
              <a:t>, CPU </a:t>
            </a:r>
            <a:r>
              <a:rPr lang="ko-KR" altLang="en-US" sz="1600" dirty="0"/>
              <a:t>사이클 사용 등 불필요한 처리가 계속 됨</a:t>
            </a:r>
          </a:p>
          <a:p>
            <a:r>
              <a:rPr lang="ko-KR" altLang="en-US" sz="1800" b="1" dirty="0" err="1"/>
              <a:t>콜백</a:t>
            </a:r>
            <a:r>
              <a:rPr lang="ko-KR" altLang="en-US" sz="1800" b="1" dirty="0"/>
              <a:t> 방식</a:t>
            </a:r>
          </a:p>
          <a:p>
            <a:pPr lvl="1"/>
            <a:r>
              <a:rPr lang="ko-KR" altLang="en-US" sz="1600" dirty="0"/>
              <a:t>요청한 작업이 완료되면 </a:t>
            </a:r>
            <a:r>
              <a:rPr lang="ko-KR" altLang="en-US" sz="1600" dirty="0" err="1"/>
              <a:t>콜백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메서가</a:t>
            </a:r>
            <a:r>
              <a:rPr lang="ko-KR" altLang="en-US" sz="1600" dirty="0"/>
              <a:t> 호출되어 작업을 수행할 수 있습니다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400" dirty="0"/>
              <a:t>작업 요청 후 다른 작업 수행 </a:t>
            </a:r>
          </a:p>
          <a:p>
            <a:pPr lvl="2"/>
            <a:r>
              <a:rPr lang="ko-KR" altLang="en-US" sz="1400" dirty="0"/>
              <a:t>작업 완료 </a:t>
            </a:r>
            <a:r>
              <a:rPr lang="en-US" altLang="ko-KR" sz="1400" dirty="0"/>
              <a:t>-&gt; call back method </a:t>
            </a:r>
            <a:r>
              <a:rPr lang="ko-KR" altLang="en-US" sz="1400" dirty="0"/>
              <a:t>실행 </a:t>
            </a:r>
          </a:p>
          <a:p>
            <a:pPr lvl="1"/>
            <a:r>
              <a:rPr lang="ko-KR" altLang="en-US" sz="1600" dirty="0" err="1"/>
              <a:t>스레드마다</a:t>
            </a:r>
            <a:r>
              <a:rPr lang="ko-KR" altLang="en-US" sz="1600" dirty="0"/>
              <a:t> 고유의 </a:t>
            </a:r>
            <a:r>
              <a:rPr lang="ko-KR" altLang="en-US" sz="1600" dirty="0" err="1"/>
              <a:t>메세지큐를</a:t>
            </a:r>
            <a:r>
              <a:rPr lang="ko-KR" altLang="en-US" sz="1600" dirty="0"/>
              <a:t> 가지고 있기 때문에 각 스레드를 동기화해줘야 하는 복잡한 문제 발생</a:t>
            </a:r>
            <a:endParaRPr lang="en-US" altLang="ko-KR" sz="1600" dirty="0"/>
          </a:p>
          <a:p>
            <a:r>
              <a:rPr lang="en-US" altLang="ko-KR" sz="1800" b="1" dirty="0" err="1"/>
              <a:t>Async</a:t>
            </a:r>
            <a:r>
              <a:rPr lang="en-US" altLang="ko-KR" sz="1800" b="1" dirty="0"/>
              <a:t>, Await</a:t>
            </a:r>
          </a:p>
          <a:p>
            <a:pPr lvl="1"/>
            <a:r>
              <a:rPr lang="en-US" altLang="ko-KR" sz="1600" dirty="0" err="1"/>
              <a:t>Async</a:t>
            </a:r>
            <a:r>
              <a:rPr lang="ko-KR" altLang="en-US" sz="1600" dirty="0"/>
              <a:t>는 현재 내가 정의된 메소드의 내부 코드는 비동기 호출을 할 것이니 그런 형태로 변환시켜라 라는 지시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Await </a:t>
            </a:r>
            <a:r>
              <a:rPr lang="ko-KR" altLang="en-US" sz="1600" dirty="0"/>
              <a:t>키워드는 </a:t>
            </a:r>
            <a:r>
              <a:rPr lang="en-US" altLang="ko-KR" sz="1600" dirty="0" err="1"/>
              <a:t>Async</a:t>
            </a:r>
            <a:r>
              <a:rPr lang="en-US" altLang="ko-KR" sz="1600" dirty="0"/>
              <a:t> </a:t>
            </a:r>
            <a:r>
              <a:rPr lang="ko-KR" altLang="en-US" sz="1600" dirty="0"/>
              <a:t>가 붙어있는 메서드</a:t>
            </a:r>
            <a:r>
              <a:rPr lang="en-US" altLang="ko-KR" sz="1600" dirty="0"/>
              <a:t>, </a:t>
            </a:r>
            <a:r>
              <a:rPr lang="ko-KR" altLang="en-US" sz="1600" dirty="0"/>
              <a:t>람다 및 익명 메서드 내부에서만 사용할 수 있습니다</a:t>
            </a:r>
            <a:r>
              <a:rPr lang="en-US" altLang="ko-KR" sz="1600" dirty="0"/>
              <a:t>. Await </a:t>
            </a:r>
            <a:r>
              <a:rPr lang="ko-KR" altLang="en-US" sz="1600" dirty="0"/>
              <a:t>호출이 완료되면 이후 코드가 수행되도록 컴파일러가 코드를 생성해 줍니다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0964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async</a:t>
            </a:r>
            <a:r>
              <a:rPr lang="en-US" altLang="ko-KR" dirty="0"/>
              <a:t> </a:t>
            </a:r>
            <a:r>
              <a:rPr lang="ko-KR" altLang="en-US" dirty="0"/>
              <a:t>한정자와 </a:t>
            </a:r>
            <a:r>
              <a:rPr lang="en-US" altLang="ko-KR" dirty="0"/>
              <a:t>await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 err="1">
                <a:solidFill>
                  <a:srgbClr val="0000FF"/>
                </a:solidFill>
              </a:rPr>
              <a:t>async</a:t>
            </a:r>
            <a:r>
              <a:rPr lang="en-US" altLang="ko-KR" sz="1800" dirty="0"/>
              <a:t> </a:t>
            </a:r>
            <a:r>
              <a:rPr lang="ko-KR" altLang="en-US" sz="1800" dirty="0"/>
              <a:t>한정자</a:t>
            </a:r>
            <a:endParaRPr lang="en-US" altLang="ko-KR" sz="1800" dirty="0"/>
          </a:p>
          <a:p>
            <a:pPr lvl="1"/>
            <a:r>
              <a:rPr lang="ko-KR" altLang="en-US" sz="1600" b="1" dirty="0" err="1"/>
              <a:t>메소드</a:t>
            </a:r>
            <a:r>
              <a:rPr lang="en-US" altLang="ko-KR" sz="1600" dirty="0"/>
              <a:t>, </a:t>
            </a:r>
            <a:r>
              <a:rPr lang="ko-KR" altLang="en-US" sz="1600" b="1" dirty="0"/>
              <a:t>이벤트처리기</a:t>
            </a:r>
            <a:r>
              <a:rPr lang="en-US" altLang="ko-KR" sz="1600" dirty="0"/>
              <a:t>, </a:t>
            </a:r>
            <a:r>
              <a:rPr lang="ko-KR" altLang="en-US" sz="1600" b="1" dirty="0"/>
              <a:t>태스크</a:t>
            </a:r>
            <a:r>
              <a:rPr lang="en-US" altLang="ko-KR" sz="1600" dirty="0"/>
              <a:t>, </a:t>
            </a:r>
            <a:r>
              <a:rPr lang="ko-KR" altLang="en-US" sz="1600" b="1" dirty="0" err="1"/>
              <a:t>람다식</a:t>
            </a:r>
            <a:r>
              <a:rPr lang="ko-KR" altLang="en-US" sz="1600" dirty="0"/>
              <a:t> 등 수식</a:t>
            </a:r>
          </a:p>
          <a:p>
            <a:pPr lvl="1"/>
            <a:r>
              <a:rPr lang="ko-KR" altLang="en-US" sz="1600" dirty="0"/>
              <a:t>메소드나 태스크를 수식하기만 하면</a:t>
            </a:r>
            <a:r>
              <a:rPr lang="en-US" altLang="ko-KR" sz="1600" dirty="0"/>
              <a:t>, </a:t>
            </a:r>
            <a:r>
              <a:rPr lang="ko-KR" altLang="en-US" sz="1600" dirty="0"/>
              <a:t> 비동기 코드 생성</a:t>
            </a:r>
            <a:r>
              <a:rPr lang="en-US" altLang="ko-KR" sz="1600" dirty="0"/>
              <a:t>, </a:t>
            </a:r>
            <a:r>
              <a:rPr lang="ko-KR" altLang="en-US" sz="1600" dirty="0"/>
              <a:t>즉 비동기코드를 만들라고 지시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ko-KR" altLang="en-US" sz="1800" dirty="0"/>
              <a:t>반환 형식 제약</a:t>
            </a:r>
          </a:p>
          <a:p>
            <a:pPr lvl="1"/>
            <a:r>
              <a:rPr lang="en-US" altLang="ko-KR" sz="1600" b="1" dirty="0"/>
              <a:t>Task</a:t>
            </a:r>
            <a:r>
              <a:rPr lang="ko-KR" altLang="en-US" sz="1600" dirty="0"/>
              <a:t>나 </a:t>
            </a:r>
            <a:r>
              <a:rPr lang="en-US" altLang="ko-KR" sz="1600" b="1" dirty="0"/>
              <a:t>Task&lt;T&gt;</a:t>
            </a:r>
            <a:r>
              <a:rPr lang="en-US" altLang="ko-KR" sz="1600" dirty="0"/>
              <a:t> : </a:t>
            </a:r>
            <a:r>
              <a:rPr lang="ko-KR" altLang="en-US" sz="1600" dirty="0"/>
              <a:t>작업이 완료될 때까지 기다리는 메소드</a:t>
            </a:r>
            <a:endParaRPr lang="en-US" altLang="ko-KR" sz="1600" dirty="0"/>
          </a:p>
          <a:p>
            <a:pPr lvl="1"/>
            <a:r>
              <a:rPr lang="en-US" altLang="ko-KR" sz="1600" b="1" dirty="0"/>
              <a:t>void</a:t>
            </a:r>
            <a:r>
              <a:rPr lang="en-US" altLang="ko-KR" sz="1600" dirty="0"/>
              <a:t> : </a:t>
            </a:r>
            <a:r>
              <a:rPr lang="ko-KR" altLang="en-US" sz="1600" dirty="0"/>
              <a:t>실행하고 잊어버릴</a:t>
            </a:r>
            <a:r>
              <a:rPr lang="en-US" altLang="ko-KR" sz="1600" dirty="0"/>
              <a:t>(Shoot and Forget) </a:t>
            </a:r>
            <a:r>
              <a:rPr lang="ko-KR" altLang="en-US" sz="1600" dirty="0"/>
              <a:t>작업을 담고 있는 </a:t>
            </a:r>
            <a:r>
              <a:rPr lang="ko-KR" altLang="en-US" sz="1600" dirty="0" err="1"/>
              <a:t>메소드</a:t>
            </a:r>
            <a:endParaRPr lang="en-US" altLang="ko-KR" sz="1600" dirty="0"/>
          </a:p>
          <a:p>
            <a:r>
              <a:rPr lang="en-US" altLang="ko-KR" sz="1800" dirty="0">
                <a:solidFill>
                  <a:srgbClr val="0000FF"/>
                </a:solidFill>
              </a:rPr>
              <a:t>await</a:t>
            </a:r>
            <a:r>
              <a:rPr lang="en-US" altLang="ko-KR" sz="1800" dirty="0"/>
              <a:t> </a:t>
            </a:r>
            <a:r>
              <a:rPr lang="ko-KR" altLang="en-US" sz="1800" dirty="0"/>
              <a:t>연산자</a:t>
            </a:r>
          </a:p>
          <a:p>
            <a:pPr lvl="1"/>
            <a:r>
              <a:rPr lang="en-US" altLang="ko-KR" sz="1600" dirty="0"/>
              <a:t>async </a:t>
            </a:r>
            <a:r>
              <a:rPr lang="en-US" altLang="ko-KR" sz="1600" b="1" dirty="0"/>
              <a:t>Task</a:t>
            </a:r>
            <a:r>
              <a:rPr lang="en-US" altLang="ko-KR" sz="1600" dirty="0"/>
              <a:t> </a:t>
            </a:r>
            <a:r>
              <a:rPr lang="ko-KR" altLang="en-US" sz="1600" dirty="0"/>
              <a:t>또는 </a:t>
            </a:r>
            <a:r>
              <a:rPr lang="en-US" altLang="ko-KR" sz="1600" b="1" dirty="0"/>
              <a:t>Task&lt;</a:t>
            </a:r>
            <a:r>
              <a:rPr lang="en-US" altLang="ko-KR" sz="1600" b="1" dirty="0" err="1"/>
              <a:t>Tresult</a:t>
            </a:r>
            <a:r>
              <a:rPr lang="en-US" altLang="ko-KR" sz="1600" b="1" dirty="0"/>
              <a:t>&gt;</a:t>
            </a:r>
            <a:r>
              <a:rPr lang="en-US" altLang="ko-KR" sz="1600" dirty="0"/>
              <a:t> </a:t>
            </a:r>
            <a:r>
              <a:rPr lang="ko-KR" altLang="en-US" sz="1600" dirty="0"/>
              <a:t>반환 형식 </a:t>
            </a:r>
            <a:r>
              <a:rPr lang="en-US" altLang="ko-KR" sz="1600" dirty="0"/>
              <a:t>***</a:t>
            </a:r>
          </a:p>
          <a:p>
            <a:pPr lvl="2"/>
            <a:r>
              <a:rPr lang="en-US" altLang="ko-KR" dirty="0"/>
              <a:t>await </a:t>
            </a:r>
            <a:r>
              <a:rPr lang="ko-KR" altLang="en-US" dirty="0">
                <a:solidFill>
                  <a:srgbClr val="FF0000"/>
                </a:solidFill>
              </a:rPr>
              <a:t>기술된 곳에서 </a:t>
            </a:r>
            <a:r>
              <a:rPr lang="ko-KR" altLang="en-US" dirty="0" err="1">
                <a:solidFill>
                  <a:srgbClr val="FF0000"/>
                </a:solidFill>
              </a:rPr>
              <a:t>호출자에게</a:t>
            </a:r>
            <a:r>
              <a:rPr lang="ko-KR" altLang="en-US" dirty="0">
                <a:solidFill>
                  <a:srgbClr val="FF0000"/>
                </a:solidFill>
              </a:rPr>
              <a:t> 제어 반환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</a:p>
          <a:p>
            <a:pPr lvl="2"/>
            <a:r>
              <a:rPr lang="en-US" altLang="ko-KR" b="1" dirty="0"/>
              <a:t>await </a:t>
            </a:r>
            <a:r>
              <a:rPr lang="ko-KR" altLang="en-US" b="1" dirty="0"/>
              <a:t>이 없는 경우 동기</a:t>
            </a:r>
            <a:r>
              <a:rPr lang="ko-KR" altLang="en-US" dirty="0"/>
              <a:t>로 실행</a:t>
            </a:r>
            <a:r>
              <a:rPr lang="en-US" altLang="ko-KR" dirty="0"/>
              <a:t>.</a:t>
            </a:r>
            <a:endParaRPr lang="en-US" altLang="ko-KR" sz="1400" dirty="0"/>
          </a:p>
          <a:p>
            <a:pPr lvl="1"/>
            <a:r>
              <a:rPr lang="en-US" altLang="ko-KR" sz="1600" dirty="0"/>
              <a:t>async </a:t>
            </a:r>
            <a:r>
              <a:rPr lang="en-US" altLang="ko-KR" sz="1600" b="1" dirty="0"/>
              <a:t>void  </a:t>
            </a:r>
            <a:r>
              <a:rPr lang="ko-KR" altLang="en-US" sz="1600" b="1" dirty="0"/>
              <a:t>반환</a:t>
            </a:r>
            <a:r>
              <a:rPr lang="ko-KR" altLang="en-US" sz="1600" dirty="0"/>
              <a:t> 형식이면</a:t>
            </a:r>
            <a:endParaRPr lang="en-US" altLang="ko-KR" sz="1600" dirty="0"/>
          </a:p>
          <a:p>
            <a:pPr lvl="2"/>
            <a:r>
              <a:rPr lang="en-US" altLang="ko-KR" dirty="0"/>
              <a:t>await </a:t>
            </a:r>
            <a:r>
              <a:rPr lang="ko-KR" altLang="en-US" dirty="0"/>
              <a:t>연산자가 </a:t>
            </a:r>
            <a:r>
              <a:rPr lang="ko-KR" altLang="en-US" dirty="0">
                <a:solidFill>
                  <a:srgbClr val="C00000"/>
                </a:solidFill>
              </a:rPr>
              <a:t>없어도 비동기로 실행</a:t>
            </a:r>
            <a:endParaRPr lang="ko-KR" altLang="en-US" sz="1400" dirty="0">
              <a:solidFill>
                <a:srgbClr val="C00000"/>
              </a:solidFill>
            </a:endParaRPr>
          </a:p>
          <a:p>
            <a:pPr lvl="1"/>
            <a:r>
              <a:rPr lang="en-US" altLang="ko-KR" sz="1600" dirty="0"/>
              <a:t>void </a:t>
            </a:r>
            <a:r>
              <a:rPr lang="ko-KR" altLang="en-US" sz="1600" dirty="0"/>
              <a:t>형식은 예외처리나 테스트가 어렵다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0315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7DE68-2776-4010-BFB2-DB9295FF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90FE5-E8AC-48D1-9644-6558B8CC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F5E31-7588-4AB3-8317-A7EFFC58A248}"/>
              </a:ext>
            </a:extLst>
          </p:cNvPr>
          <p:cNvSpPr txBox="1"/>
          <p:nvPr/>
        </p:nvSpPr>
        <p:spPr>
          <a:xfrm>
            <a:off x="838200" y="1205344"/>
            <a:ext cx="454062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async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MyAsyncFunc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endParaRPr lang="ko-KR" altLang="en-US" sz="18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async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Task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MyAsyncFunc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await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Task.Delay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(1000);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async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Task&lt;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MyAsyncFunc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await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Task.Delay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(1000);</a:t>
            </a:r>
          </a:p>
          <a:p>
            <a:endParaRPr lang="ko-KR" altLang="en-US" sz="18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1;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38E30-3E66-47D8-AF6E-A62E2512C2AF}"/>
              </a:ext>
            </a:extLst>
          </p:cNvPr>
          <p:cNvSpPr txBox="1"/>
          <p:nvPr/>
        </p:nvSpPr>
        <p:spPr>
          <a:xfrm>
            <a:off x="5977666" y="1205344"/>
            <a:ext cx="537613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MyAsyncFunc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"End Main"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Console.Read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async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MyAsyncFunc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await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Task.Delay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(5000);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"End </a:t>
            </a:r>
            <a:r>
              <a:rPr lang="en-US" altLang="ko-KR" sz="18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MyAsyncFunc</a:t>
            </a:r>
            <a:r>
              <a:rPr lang="en-US" altLang="ko-KR" sz="18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07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70BB7-0E5A-404B-A6CD-F867CDE0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71E01E-2E35-4442-B55D-CD3DBD360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DB3C-A512-44B4-9D8A-BA0C61DC4E3E}"/>
              </a:ext>
            </a:extLst>
          </p:cNvPr>
          <p:cNvSpPr txBox="1"/>
          <p:nvPr/>
        </p:nvSpPr>
        <p:spPr>
          <a:xfrm>
            <a:off x="932155" y="1276365"/>
            <a:ext cx="885103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async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MyMethodAsync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count) </a:t>
            </a:r>
            <a:r>
              <a:rPr lang="en-US" altLang="ko-KR" sz="18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//async </a:t>
            </a:r>
            <a:r>
              <a:rPr lang="ko-KR" altLang="en-US" sz="18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비동기 수행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MyMethodAsync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Task.Run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async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() =&gt;            </a:t>
            </a:r>
            <a:r>
              <a:rPr lang="en-US" altLang="ko-KR" sz="18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//await </a:t>
            </a:r>
            <a:r>
              <a:rPr lang="ko-KR" altLang="en-US" sz="18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에서 반환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 = 1; i &lt;= count; i++)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Task.Delay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(1000);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MyMethodAsync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e"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Caller()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"Caller s"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MyMethodAsync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(3);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"Caller e"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05B4AE-4988-4ADC-A88F-7E9AF1DF0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6809" y="3581333"/>
            <a:ext cx="5586991" cy="2527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32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프로세스와 스레드</a:t>
            </a:r>
            <a:endParaRPr lang="en-US" altLang="ko-KR" dirty="0"/>
          </a:p>
          <a:p>
            <a:r>
              <a:rPr lang="en-US" altLang="ko-KR" sz="2000" dirty="0"/>
              <a:t>Thread 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r>
              <a:rPr lang="ko-KR" altLang="en-US" dirty="0"/>
              <a:t>공유 자원</a:t>
            </a:r>
          </a:p>
          <a:p>
            <a:r>
              <a:rPr lang="en-US" altLang="ko-KR" dirty="0"/>
              <a:t>Task</a:t>
            </a:r>
            <a:r>
              <a:rPr lang="ko-KR" altLang="en-US" dirty="0"/>
              <a:t>와 </a:t>
            </a:r>
            <a:r>
              <a:rPr lang="en-US" altLang="ko-KR" dirty="0"/>
              <a:t>Task&lt;</a:t>
            </a:r>
            <a:r>
              <a:rPr lang="en-US" altLang="ko-KR" dirty="0" err="1"/>
              <a:t>TResult</a:t>
            </a:r>
            <a:r>
              <a:rPr lang="en-US" altLang="ko-KR" dirty="0"/>
              <a:t>&gt;, </a:t>
            </a:r>
            <a:r>
              <a:rPr lang="ko-KR" altLang="en-US" dirty="0"/>
              <a:t>그리고 </a:t>
            </a:r>
            <a:r>
              <a:rPr lang="en-US" altLang="ko-KR" dirty="0"/>
              <a:t>Parallel</a:t>
            </a:r>
          </a:p>
          <a:p>
            <a:r>
              <a:rPr lang="en-US" altLang="ko-KR" dirty="0" err="1"/>
              <a:t>async</a:t>
            </a:r>
            <a:r>
              <a:rPr lang="en-US" altLang="ko-KR" dirty="0"/>
              <a:t> </a:t>
            </a:r>
            <a:r>
              <a:rPr lang="ko-KR" altLang="en-US" dirty="0"/>
              <a:t>한정자와 </a:t>
            </a:r>
            <a:r>
              <a:rPr lang="en-US" altLang="ko-KR" dirty="0"/>
              <a:t>await </a:t>
            </a:r>
            <a:r>
              <a:rPr lang="ko-KR" altLang="en-US" dirty="0"/>
              <a:t>연산자로 만드는 비동기 코드</a:t>
            </a:r>
          </a:p>
        </p:txBody>
      </p:sp>
    </p:spTree>
    <p:extLst>
      <p:ext uri="{BB962C8B-B14F-4D97-AF65-F5344CB8AC3E}">
        <p14:creationId xmlns:p14="http://schemas.microsoft.com/office/powerpoint/2010/main" val="365173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async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Task </a:t>
            </a:r>
            <a:r>
              <a:rPr lang="ko-KR" altLang="en-US" sz="1800" dirty="0"/>
              <a:t>반환을 통한 중첩 호출</a:t>
            </a:r>
            <a:endParaRPr lang="en-US" altLang="ko-KR" sz="1800" dirty="0"/>
          </a:p>
          <a:p>
            <a:pPr lvl="1"/>
            <a:r>
              <a:rPr lang="ko-KR" altLang="en-US" sz="1600" dirty="0"/>
              <a:t>비동기</a:t>
            </a:r>
            <a:r>
              <a:rPr lang="en-US" altLang="ko-KR" sz="1600" dirty="0"/>
              <a:t> </a:t>
            </a:r>
            <a:r>
              <a:rPr lang="ko-KR" altLang="en-US" sz="1600" dirty="0"/>
              <a:t>코드의 연속 사용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09221" y="2183332"/>
            <a:ext cx="5003306" cy="40318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async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Task&lt;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GetAnswerToLife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Task.Delay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(5000);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answer = 21 * 2;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answer;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en-US" altLang="ko-KR" sz="1600" dirty="0">
              <a:solidFill>
                <a:srgbClr val="0000F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async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Task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PrintAnswerToLife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answer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GetAnswerToLife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async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Task Go()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PrintAnswerToLife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03414" y="1372167"/>
            <a:ext cx="5150386" cy="501675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비동기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람다식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Func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&lt;Task&gt; unnamed =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async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() =&gt;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Task.Delay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(1000);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unnamed();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호출 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비동기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람다식을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이벤트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처리부로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등록하는 예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myButton.Click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+=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async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(sender,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=&gt;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Task.Delay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(1000);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myButton.Content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"Done"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비동기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람다식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역시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Task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를 돌려줄 수 있다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Func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&lt;Task&lt;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&gt;&gt; unnamed =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async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() =&gt;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Task.Delay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(1000);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123;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answer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unnamed();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960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.NET </a:t>
            </a:r>
            <a:r>
              <a:rPr lang="ko-KR" altLang="en-US" dirty="0"/>
              <a:t>프레임워크가 제공하는 비동기 </a:t>
            </a:r>
            <a:r>
              <a:rPr lang="en-US" altLang="ko-KR" dirty="0"/>
              <a:t>API </a:t>
            </a:r>
            <a:r>
              <a:rPr lang="ko-KR" altLang="en-US" dirty="0"/>
              <a:t>맛보기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/>
              <a:t>Microsoft</a:t>
            </a:r>
            <a:r>
              <a:rPr lang="ko-KR" altLang="en-US" sz="1800" dirty="0"/>
              <a:t>의 비동기 지원</a:t>
            </a:r>
          </a:p>
          <a:p>
            <a:pPr lvl="1"/>
            <a:r>
              <a:rPr lang="en-US" altLang="ko-KR" sz="1600" dirty="0"/>
              <a:t>C# </a:t>
            </a:r>
            <a:r>
              <a:rPr lang="ko-KR" altLang="en-US" sz="1600" dirty="0"/>
              <a:t>언어의 비동기 프로그래밍 패러다임을 지원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1"/>
            <a:r>
              <a:rPr lang="en-US" altLang="ko-KR" sz="1600" dirty="0"/>
              <a:t>.NET </a:t>
            </a:r>
            <a:r>
              <a:rPr lang="ko-KR" altLang="en-US" sz="1600" dirty="0"/>
              <a:t>프레임워크에서 비동기 버전 </a:t>
            </a:r>
            <a:r>
              <a:rPr lang="en-US" altLang="ko-KR" sz="1600" dirty="0"/>
              <a:t>API </a:t>
            </a:r>
            <a:r>
              <a:rPr lang="ko-KR" altLang="en-US" sz="1600" dirty="0"/>
              <a:t>추가</a:t>
            </a:r>
          </a:p>
          <a:p>
            <a:r>
              <a:rPr lang="en-US" altLang="ko-KR" sz="1800" dirty="0" err="1"/>
              <a:t>System.IO.Stream</a:t>
            </a:r>
            <a:r>
              <a:rPr lang="ko-KR" altLang="en-US" sz="1800" dirty="0"/>
              <a:t>의 읽기</a:t>
            </a:r>
            <a:r>
              <a:rPr lang="en-US" altLang="ko-KR" sz="1800" dirty="0"/>
              <a:t>/</a:t>
            </a:r>
            <a:r>
              <a:rPr lang="ko-KR" altLang="en-US" sz="1800" dirty="0"/>
              <a:t>쓰기 </a:t>
            </a:r>
            <a:r>
              <a:rPr lang="ko-KR" altLang="en-US" sz="1800" dirty="0" err="1"/>
              <a:t>메소드의</a:t>
            </a:r>
            <a:r>
              <a:rPr lang="ko-KR" altLang="en-US" sz="1800" dirty="0"/>
              <a:t> 동기 및 비동기 버전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Async</a:t>
            </a:r>
            <a:r>
              <a:rPr lang="en-US" altLang="ko-KR" sz="1600" dirty="0"/>
              <a:t> ,</a:t>
            </a:r>
            <a:r>
              <a:rPr lang="en-US" altLang="ko-KR" sz="1600" dirty="0" err="1"/>
              <a:t>AsyncFileIO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04" y="2846336"/>
            <a:ext cx="53340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179" y="2865306"/>
            <a:ext cx="5838825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426" y="2883725"/>
            <a:ext cx="503396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453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프로세스와 스레드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프로세스</a:t>
            </a:r>
          </a:p>
          <a:p>
            <a:pPr lvl="1"/>
            <a:r>
              <a:rPr lang="ko-KR" altLang="en-US" sz="1600" dirty="0"/>
              <a:t>실행 파일이 실행되어 메모리에 적재된 인스턴스</a:t>
            </a:r>
          </a:p>
          <a:p>
            <a:pPr lvl="1"/>
            <a:r>
              <a:rPr lang="ko-KR" altLang="en-US" sz="1600" dirty="0"/>
              <a:t>하나 이상의 스레드</a:t>
            </a:r>
            <a:r>
              <a:rPr lang="en-US" altLang="ko-KR" sz="1600" dirty="0"/>
              <a:t>(Thread)</a:t>
            </a:r>
            <a:r>
              <a:rPr lang="ko-KR" altLang="en-US" sz="1600" dirty="0"/>
              <a:t>로 구성</a:t>
            </a:r>
            <a:endParaRPr lang="en-US" altLang="ko-KR" sz="1600" dirty="0"/>
          </a:p>
          <a:p>
            <a:pPr lvl="1"/>
            <a:endParaRPr lang="ko-KR" altLang="en-US" sz="1600" dirty="0"/>
          </a:p>
          <a:p>
            <a:r>
              <a:rPr lang="ko-KR" altLang="en-US" sz="1800" dirty="0"/>
              <a:t>스레드</a:t>
            </a:r>
          </a:p>
          <a:p>
            <a:pPr lvl="1"/>
            <a:r>
              <a:rPr lang="ko-KR" altLang="en-US" sz="1600" dirty="0"/>
              <a:t>운영체제가 </a:t>
            </a:r>
            <a:r>
              <a:rPr lang="en-US" altLang="ko-KR" sz="1600" dirty="0"/>
              <a:t>CPU </a:t>
            </a:r>
            <a:r>
              <a:rPr lang="ko-KR" altLang="en-US" sz="1600" dirty="0"/>
              <a:t>시간을 할당 하는 기본 단위</a:t>
            </a:r>
            <a:endParaRPr lang="en-US" altLang="ko-KR" sz="1600" dirty="0"/>
          </a:p>
          <a:p>
            <a:pPr lvl="1"/>
            <a:r>
              <a:rPr lang="ko-KR" altLang="en-US" sz="1600" dirty="0"/>
              <a:t>메모리 자원 공유</a:t>
            </a:r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168" y="1205344"/>
            <a:ext cx="4802188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3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프로세스와 스레드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멀티 스레드의 장점</a:t>
            </a:r>
          </a:p>
          <a:p>
            <a:pPr lvl="1"/>
            <a:r>
              <a:rPr lang="ko-KR" altLang="en-US" sz="1600" dirty="0"/>
              <a:t>사용자 대화형 프로그램에서 </a:t>
            </a:r>
            <a:r>
              <a:rPr lang="ko-KR" altLang="en-US" sz="1600" dirty="0" err="1"/>
              <a:t>응답성을</a:t>
            </a:r>
            <a:r>
              <a:rPr lang="ko-KR" altLang="en-US" sz="1600" dirty="0"/>
              <a:t> 높일 수 있다</a:t>
            </a:r>
          </a:p>
          <a:p>
            <a:pPr lvl="1"/>
            <a:r>
              <a:rPr lang="ko-KR" altLang="en-US" sz="1600" dirty="0"/>
              <a:t>경제성 </a:t>
            </a:r>
            <a:r>
              <a:rPr lang="en-US" altLang="ko-KR" sz="1600" dirty="0"/>
              <a:t>- </a:t>
            </a:r>
            <a:r>
              <a:rPr lang="ko-KR" altLang="en-US" sz="1600" dirty="0"/>
              <a:t>메모리와 자원을 할당하는 비용 절감</a:t>
            </a:r>
          </a:p>
          <a:p>
            <a:pPr lvl="1"/>
            <a:r>
              <a:rPr lang="ko-KR" altLang="en-US" sz="1600" dirty="0"/>
              <a:t>멀티 프로세스에 비해 멀티 스레드 방식이 자원 공유가 쉽다</a:t>
            </a:r>
          </a:p>
          <a:p>
            <a:endParaRPr lang="ko-KR" altLang="en-US" sz="1800" dirty="0"/>
          </a:p>
          <a:p>
            <a:endParaRPr lang="ko-KR" altLang="en-US" sz="1800" dirty="0"/>
          </a:p>
          <a:p>
            <a:r>
              <a:rPr lang="ko-KR" altLang="en-US" sz="1800" dirty="0"/>
              <a:t>멀티 스레드의 단점</a:t>
            </a:r>
          </a:p>
          <a:p>
            <a:pPr lvl="1"/>
            <a:r>
              <a:rPr lang="ko-KR" altLang="en-US" sz="1600" dirty="0"/>
              <a:t>구현하기 까다롭고 테스트가 쉽지 않다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과다한 사용은 성능 저하 유발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작업간</a:t>
            </a:r>
            <a:r>
              <a:rPr lang="ko-KR" altLang="en-US" sz="1600" dirty="0"/>
              <a:t> 전환</a:t>
            </a:r>
            <a:r>
              <a:rPr lang="en-US" altLang="ko-KR" sz="1600" dirty="0"/>
              <a:t>(Context Switching)</a:t>
            </a:r>
          </a:p>
          <a:p>
            <a:pPr lvl="1"/>
            <a:r>
              <a:rPr lang="ko-KR" altLang="en-US" sz="1600" dirty="0"/>
              <a:t>자식 스레드의 문제가 생기면 전체 프로세스에 영향을 끼침 </a:t>
            </a:r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06" y="1205344"/>
            <a:ext cx="4133894" cy="290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08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시작하기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 err="1"/>
              <a:t>System.Threading.Thread</a:t>
            </a:r>
            <a:endParaRPr lang="en-US" altLang="ko-KR" sz="1800" dirty="0"/>
          </a:p>
          <a:p>
            <a:pPr lvl="1"/>
            <a:r>
              <a:rPr lang="en-US" altLang="ko-KR" sz="1600" dirty="0"/>
              <a:t>Thread</a:t>
            </a:r>
            <a:r>
              <a:rPr lang="ko-KR" altLang="en-US" sz="1600" dirty="0"/>
              <a:t>의 인스턴스를 생성</a:t>
            </a:r>
            <a:r>
              <a:rPr lang="en-US" altLang="ko-KR" sz="1600" dirty="0"/>
              <a:t>. </a:t>
            </a:r>
            <a:r>
              <a:rPr lang="ko-KR" altLang="en-US" sz="1600" dirty="0"/>
              <a:t>생성자의 매개 변수로 실행할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전달</a:t>
            </a:r>
          </a:p>
          <a:p>
            <a:pPr lvl="1"/>
            <a:r>
              <a:rPr lang="en-US" altLang="ko-KR" sz="1600" dirty="0" err="1"/>
              <a:t>Thread.</a:t>
            </a:r>
            <a:r>
              <a:rPr lang="en-US" altLang="ko-KR" sz="1600" b="1" dirty="0" err="1">
                <a:solidFill>
                  <a:srgbClr val="C00000"/>
                </a:solidFill>
              </a:rPr>
              <a:t>Start</a:t>
            </a:r>
            <a:r>
              <a:rPr lang="en-US" altLang="ko-KR" sz="1600" b="1" dirty="0"/>
              <a:t>()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호출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ko-KR" altLang="en-US" sz="1600" b="1" dirty="0"/>
              <a:t>스레드 시작</a:t>
            </a:r>
          </a:p>
          <a:p>
            <a:pPr lvl="1"/>
            <a:r>
              <a:rPr lang="en-US" altLang="ko-KR" sz="1600" dirty="0" err="1"/>
              <a:t>Thread.</a:t>
            </a:r>
            <a:r>
              <a:rPr lang="en-US" altLang="ko-KR" sz="1600" b="1" dirty="0" err="1">
                <a:solidFill>
                  <a:srgbClr val="C00000"/>
                </a:solidFill>
              </a:rPr>
              <a:t>Join</a:t>
            </a:r>
            <a:r>
              <a:rPr lang="en-US" altLang="ko-KR" sz="1600" b="1" dirty="0"/>
              <a:t>()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호출 </a:t>
            </a:r>
            <a:r>
              <a:rPr lang="en-US" altLang="ko-KR" sz="1600" dirty="0"/>
              <a:t>-&gt;</a:t>
            </a:r>
            <a:r>
              <a:rPr lang="ko-KR" altLang="en-US" sz="1600" dirty="0"/>
              <a:t> 종료 시 까지 </a:t>
            </a:r>
            <a:r>
              <a:rPr lang="ko-KR" altLang="en-US" sz="1600" b="1" dirty="0"/>
              <a:t>대기</a:t>
            </a:r>
          </a:p>
          <a:p>
            <a:r>
              <a:rPr lang="ko-KR" altLang="en-US" sz="1800" dirty="0"/>
              <a:t>사용 사례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  <a:p>
            <a:r>
              <a:rPr lang="ko-KR" altLang="en-US" sz="1800" dirty="0"/>
              <a:t>데모 예제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BasicThread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81" y="2874981"/>
            <a:ext cx="52705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112" y="3247230"/>
            <a:ext cx="6934200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5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임의로 종료시키기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/>
              <a:t>Thread </a:t>
            </a:r>
            <a:r>
              <a:rPr lang="ko-KR" altLang="en-US" sz="1800" dirty="0"/>
              <a:t>객체의 </a:t>
            </a:r>
            <a:r>
              <a:rPr lang="en-US" altLang="ko-KR" sz="1800" b="1" dirty="0">
                <a:solidFill>
                  <a:srgbClr val="C00000"/>
                </a:solidFill>
              </a:rPr>
              <a:t>Abort</a:t>
            </a:r>
            <a:r>
              <a:rPr lang="en-US" altLang="ko-KR" sz="1800" dirty="0"/>
              <a:t>()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사용</a:t>
            </a:r>
          </a:p>
          <a:p>
            <a:pPr lvl="1"/>
            <a:r>
              <a:rPr lang="ko-KR" altLang="en-US" sz="1600" dirty="0"/>
              <a:t>실행 중이던 코드에 </a:t>
            </a:r>
            <a:r>
              <a:rPr lang="en-US" altLang="ko-KR" sz="1600" b="1" dirty="0" err="1"/>
              <a:t>ThreadAbortException</a:t>
            </a:r>
            <a:r>
              <a:rPr lang="en-US" altLang="ko-KR" sz="1600" dirty="0"/>
              <a:t> </a:t>
            </a:r>
            <a:r>
              <a:rPr lang="ko-KR" altLang="en-US" sz="1600" dirty="0"/>
              <a:t>호출</a:t>
            </a:r>
          </a:p>
          <a:p>
            <a:pPr lvl="2"/>
            <a:r>
              <a:rPr lang="ko-KR" altLang="en-US" dirty="0"/>
              <a:t>예외 </a:t>
            </a:r>
            <a:r>
              <a:rPr lang="en-US" altLang="ko-KR" dirty="0"/>
              <a:t>catch </a:t>
            </a:r>
            <a:r>
              <a:rPr lang="ko-KR" altLang="en-US" dirty="0"/>
              <a:t>코드가 있는 경우 </a:t>
            </a:r>
            <a:r>
              <a:rPr lang="en-US" altLang="ko-KR" dirty="0"/>
              <a:t>finally </a:t>
            </a:r>
            <a:r>
              <a:rPr lang="ko-KR" altLang="en-US" dirty="0"/>
              <a:t>블록 실행 후 스레드 종료</a:t>
            </a:r>
          </a:p>
          <a:p>
            <a:pPr lvl="1"/>
            <a:r>
              <a:rPr lang="ko-KR" altLang="en-US" sz="1600" dirty="0"/>
              <a:t>동작하던 스레드가 즉시 종료된다는 보장은 없음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  <a:p>
            <a:r>
              <a:rPr lang="ko-KR" altLang="en-US" sz="1800" dirty="0"/>
              <a:t>권장하지 않음</a:t>
            </a:r>
          </a:p>
          <a:p>
            <a:pPr lvl="1"/>
            <a:r>
              <a:rPr lang="ko-KR" altLang="en-US" sz="1600" dirty="0"/>
              <a:t>자원을 독점한 스레드가 해제 못한 상태로 </a:t>
            </a:r>
            <a:r>
              <a:rPr lang="en-US" altLang="ko-KR" sz="1600" dirty="0"/>
              <a:t>Abort</a:t>
            </a:r>
            <a:r>
              <a:rPr lang="ko-KR" altLang="en-US" sz="1600" dirty="0"/>
              <a:t>의 희생양이 되는 문제</a:t>
            </a:r>
          </a:p>
          <a:p>
            <a:pPr lvl="1"/>
            <a:r>
              <a:rPr lang="ko-KR" altLang="en-US" sz="1600" dirty="0"/>
              <a:t>꼭 해야 한다면 </a:t>
            </a:r>
            <a:r>
              <a:rPr lang="en-US" altLang="ko-KR" sz="1600" dirty="0"/>
              <a:t>-&gt;</a:t>
            </a:r>
            <a:r>
              <a:rPr lang="ko-KR" altLang="en-US" sz="1600" dirty="0"/>
              <a:t> 도중에 </a:t>
            </a:r>
            <a:r>
              <a:rPr lang="ko-KR" altLang="en-US" sz="1600" b="1" dirty="0"/>
              <a:t>강제로 중단</a:t>
            </a:r>
            <a:r>
              <a:rPr lang="ko-KR" altLang="en-US" sz="1600" dirty="0"/>
              <a:t>해도 프로세스 자체나 시스템에 영향 주지 않는 작업</a:t>
            </a:r>
            <a:endParaRPr lang="ko-KR" altLang="en-US" sz="18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AbortingThread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663" y="2695644"/>
            <a:ext cx="556260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01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스레드를 임의로 멈추는 또 하나의 방법</a:t>
            </a:r>
            <a:r>
              <a:rPr lang="en-US" altLang="ko-KR" dirty="0"/>
              <a:t>: </a:t>
            </a:r>
            <a:r>
              <a:rPr lang="ko-KR" altLang="en-US" dirty="0"/>
              <a:t>인터럽트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스레드 작업의 </a:t>
            </a:r>
            <a:r>
              <a:rPr lang="ko-KR" altLang="en-US" sz="1800" b="1" dirty="0"/>
              <a:t>강제 중단</a:t>
            </a:r>
            <a:r>
              <a:rPr lang="ko-KR" altLang="en-US" sz="1800" dirty="0"/>
              <a:t>이 시스템에 악영향을 미칠 경우 대안</a:t>
            </a:r>
          </a:p>
          <a:p>
            <a:pPr lvl="1"/>
            <a:r>
              <a:rPr lang="en-US" altLang="ko-KR" sz="1600" dirty="0" err="1"/>
              <a:t>Thread.</a:t>
            </a:r>
            <a:r>
              <a:rPr lang="en-US" altLang="ko-KR" sz="1600" b="1" dirty="0" err="1">
                <a:solidFill>
                  <a:srgbClr val="C00000"/>
                </a:solidFill>
              </a:rPr>
              <a:t>Interrupt</a:t>
            </a:r>
            <a:r>
              <a:rPr lang="en-US" altLang="ko-KR" sz="1600" b="1" dirty="0"/>
              <a:t>()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메소드</a:t>
            </a:r>
            <a:endParaRPr lang="ko-KR" altLang="en-US" sz="1600" dirty="0"/>
          </a:p>
          <a:p>
            <a:pPr lvl="1"/>
            <a:r>
              <a:rPr lang="en-US" altLang="ko-KR" sz="1600" dirty="0"/>
              <a:t>-&gt;</a:t>
            </a:r>
            <a:r>
              <a:rPr lang="en-US" altLang="ko-KR" sz="1600" dirty="0" err="1"/>
              <a:t>WaitJoinSleep</a:t>
            </a:r>
            <a:r>
              <a:rPr lang="en-US" altLang="ko-KR" sz="1600" dirty="0"/>
              <a:t> </a:t>
            </a:r>
            <a:r>
              <a:rPr lang="ko-KR" altLang="en-US" sz="1600" dirty="0"/>
              <a:t>상태에서 </a:t>
            </a:r>
            <a:r>
              <a:rPr lang="en-US" altLang="ko-KR" sz="1600" b="1" dirty="0" err="1"/>
              <a:t>ThreadInterruptedException</a:t>
            </a:r>
            <a:r>
              <a:rPr lang="en-US" altLang="ko-KR" sz="1600" dirty="0"/>
              <a:t> </a:t>
            </a:r>
            <a:r>
              <a:rPr lang="ko-KR" altLang="en-US" sz="1600" dirty="0"/>
              <a:t>예외 던짐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InterruptingThread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037" y="2421251"/>
            <a:ext cx="698976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82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스레드의 일생과 상태 변화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/>
              <a:t>스레드는 </a:t>
            </a:r>
            <a:r>
              <a:rPr lang="ko-KR" altLang="en-US" sz="1800" b="1" dirty="0"/>
              <a:t>여러가지 상태</a:t>
            </a:r>
            <a:r>
              <a:rPr lang="ko-KR" altLang="en-US" sz="1800" dirty="0"/>
              <a:t>로 관리된다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.NET </a:t>
            </a:r>
            <a:r>
              <a:rPr lang="ko-KR" altLang="en-US" sz="1800" dirty="0"/>
              <a:t>프레임워크의 </a:t>
            </a:r>
            <a:r>
              <a:rPr lang="ko-KR" altLang="en-US" sz="1800" b="1" dirty="0"/>
              <a:t>스레드 상태 </a:t>
            </a:r>
            <a:r>
              <a:rPr lang="ko-KR" altLang="en-US" sz="1800" dirty="0"/>
              <a:t>정의</a:t>
            </a:r>
          </a:p>
          <a:p>
            <a:pPr lvl="1"/>
            <a:r>
              <a:rPr lang="en-US" altLang="ko-KR" sz="1600" b="1" dirty="0" err="1">
                <a:solidFill>
                  <a:srgbClr val="0066CC"/>
                </a:solidFill>
              </a:rPr>
              <a:t>ThreadState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열거형</a:t>
            </a:r>
            <a:endParaRPr lang="ko-KR" altLang="en-US" sz="1600" dirty="0"/>
          </a:p>
          <a:p>
            <a:pPr lvl="1"/>
            <a:r>
              <a:rPr lang="ko-KR" altLang="en-US" sz="1600" dirty="0"/>
              <a:t>동시에 </a:t>
            </a:r>
            <a:r>
              <a:rPr lang="en-US" altLang="ko-KR" sz="1600" dirty="0"/>
              <a:t>2</a:t>
            </a:r>
            <a:r>
              <a:rPr lang="ko-KR" altLang="en-US" sz="1600" dirty="0"/>
              <a:t>개 이상의 상태를 가질 수 있음</a:t>
            </a:r>
          </a:p>
          <a:p>
            <a:pPr lvl="1"/>
            <a:r>
              <a:rPr lang="en-US" altLang="ko-KR" sz="1600" dirty="0"/>
              <a:t>-&gt;Flags </a:t>
            </a:r>
            <a:r>
              <a:rPr lang="ko-KR" altLang="en-US" sz="1600" dirty="0"/>
              <a:t>특성 </a:t>
            </a:r>
            <a:r>
              <a:rPr lang="en-US" altLang="ko-KR" sz="1600" dirty="0"/>
              <a:t>(</a:t>
            </a:r>
            <a:r>
              <a:rPr lang="ko-KR" altLang="en-US" sz="1600" dirty="0"/>
              <a:t>열거형을 비트 필드로 처리</a:t>
            </a:r>
            <a:r>
              <a:rPr lang="en-US" altLang="ko-KR" sz="1600" dirty="0"/>
              <a:t>)</a:t>
            </a:r>
          </a:p>
          <a:p>
            <a:pPr lvl="1"/>
            <a:endParaRPr lang="en-US" altLang="ko-KR" sz="1600" dirty="0"/>
          </a:p>
          <a:p>
            <a:r>
              <a:rPr lang="ko-KR" altLang="en-US" sz="1800" dirty="0"/>
              <a:t>스레드 상태 간의 관계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ThreadState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371600"/>
            <a:ext cx="3348037" cy="314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256" y="1371599"/>
            <a:ext cx="5872395" cy="4555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916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간의 동기화 </a:t>
            </a:r>
            <a:r>
              <a:rPr lang="en-US" altLang="ko-KR" dirty="0"/>
              <a:t>- lock </a:t>
            </a:r>
            <a:r>
              <a:rPr lang="ko-KR" altLang="en-US" dirty="0"/>
              <a:t>으로 동기화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/>
              <a:t>스레드들이 </a:t>
            </a:r>
            <a:r>
              <a:rPr lang="ko-KR" altLang="en-US" sz="1600" b="1" dirty="0"/>
              <a:t>순서를 갖춰 자원을 사용</a:t>
            </a:r>
            <a:r>
              <a:rPr lang="ko-KR" altLang="en-US" sz="1600" dirty="0"/>
              <a:t>하게 하는 것 </a:t>
            </a:r>
          </a:p>
          <a:p>
            <a:r>
              <a:rPr lang="ko-KR" altLang="en-US" sz="1600" dirty="0"/>
              <a:t>자원을 한번에 하나의 스레드가 사용하도록 보장</a:t>
            </a:r>
          </a:p>
          <a:p>
            <a:r>
              <a:rPr lang="ko-KR" altLang="en-US" sz="1600" dirty="0"/>
              <a:t>코드 영역을 </a:t>
            </a:r>
            <a:r>
              <a:rPr lang="ko-KR" altLang="en-US" sz="1600" b="1" dirty="0"/>
              <a:t>한 번에 한 스레드만 사용</a:t>
            </a:r>
            <a:r>
              <a:rPr lang="ko-KR" altLang="en-US" sz="1600" dirty="0"/>
              <a:t>하도록 보장</a:t>
            </a:r>
          </a:p>
          <a:p>
            <a:pPr lvl="1"/>
            <a:r>
              <a:rPr lang="ko-KR" altLang="en-US" sz="1600" b="1" dirty="0">
                <a:solidFill>
                  <a:srgbClr val="C00000"/>
                </a:solidFill>
              </a:rPr>
              <a:t>크리티컬 섹션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lock</a:t>
            </a:r>
            <a:r>
              <a:rPr lang="en-US" altLang="ko-KR" sz="1600" dirty="0"/>
              <a:t> </a:t>
            </a:r>
            <a:r>
              <a:rPr lang="ko-KR" altLang="en-US" sz="1600" dirty="0"/>
              <a:t>키워드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400" dirty="0"/>
              <a:t>    Lock( </a:t>
            </a:r>
            <a:r>
              <a:rPr lang="ko-KR" altLang="en-US" sz="1400" dirty="0"/>
              <a:t>객체 </a:t>
            </a:r>
            <a:r>
              <a:rPr lang="en-US" altLang="ko-KR" sz="1400" dirty="0"/>
              <a:t>)</a:t>
            </a:r>
          </a:p>
          <a:p>
            <a:pPr marL="457200" lvl="1" indent="0">
              <a:buNone/>
            </a:pPr>
            <a:r>
              <a:rPr lang="en-US" altLang="ko-KR" sz="1400" dirty="0"/>
              <a:t>    {</a:t>
            </a:r>
          </a:p>
          <a:p>
            <a:pPr marL="457200" lvl="1" indent="0">
              <a:buNone/>
            </a:pPr>
            <a:r>
              <a:rPr lang="en-US" altLang="ko-KR" sz="1400" dirty="0"/>
              <a:t>    }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외부 코드에서도 접근할 수 있는 객체를 </a:t>
            </a:r>
            <a:r>
              <a:rPr lang="en-US" altLang="ko-KR" sz="1600" dirty="0"/>
              <a:t>lock</a:t>
            </a:r>
            <a:r>
              <a:rPr lang="ko-KR" altLang="en-US" sz="1600" dirty="0"/>
              <a:t>의 매개 변수로 사용 금지</a:t>
            </a:r>
          </a:p>
          <a:p>
            <a:pPr lvl="1"/>
            <a:r>
              <a:rPr lang="ko-KR" altLang="en-US" sz="1600" dirty="0"/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lock(this), lock(</a:t>
            </a:r>
            <a:r>
              <a:rPr lang="en-US" altLang="ko-KR" sz="1600" dirty="0" err="1">
                <a:latin typeface="Consolas" panose="020B0609020204030204" pitchFamily="49" charset="0"/>
              </a:rPr>
              <a:t>typeof</a:t>
            </a:r>
            <a:r>
              <a:rPr lang="en-US" altLang="ko-KR" sz="1600" dirty="0">
                <a:latin typeface="Consolas" panose="020B0609020204030204" pitchFamily="49" charset="0"/>
              </a:rPr>
              <a:t> (</a:t>
            </a:r>
            <a:r>
              <a:rPr lang="en-US" altLang="ko-KR" sz="1600" dirty="0" err="1">
                <a:latin typeface="Consolas" panose="020B0609020204030204" pitchFamily="49" charset="0"/>
              </a:rPr>
              <a:t>SomeClass</a:t>
            </a:r>
            <a:r>
              <a:rPr lang="en-US" altLang="ko-KR" sz="1600" dirty="0"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lock(</a:t>
            </a:r>
            <a:r>
              <a:rPr lang="en-US" altLang="ko-KR" sz="1600" dirty="0" err="1">
                <a:latin typeface="Consolas" panose="020B0609020204030204" pitchFamily="49" charset="0"/>
              </a:rPr>
              <a:t>obj.GetType</a:t>
            </a:r>
            <a:r>
              <a:rPr lang="en-US" altLang="ko-KR" sz="1600" dirty="0">
                <a:latin typeface="Consolas" panose="020B0609020204030204" pitchFamily="49" charset="0"/>
              </a:rPr>
              <a:t>()), lock(“</a:t>
            </a:r>
            <a:r>
              <a:rPr lang="en-US" altLang="ko-KR" sz="1600" dirty="0" err="1">
                <a:latin typeface="Consolas" panose="020B0609020204030204" pitchFamily="49" charset="0"/>
              </a:rPr>
              <a:t>abc</a:t>
            </a:r>
            <a:r>
              <a:rPr lang="en-US" altLang="ko-KR" sz="1600" dirty="0">
                <a:latin typeface="Consolas" panose="020B0609020204030204" pitchFamily="49" charset="0"/>
              </a:rPr>
              <a:t>”)</a:t>
            </a:r>
          </a:p>
          <a:p>
            <a:pPr lvl="1"/>
            <a:endParaRPr lang="en-US" altLang="ko-KR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- Synchronize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516" y="2613895"/>
            <a:ext cx="57150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030434"/>
      </p:ext>
    </p:extLst>
  </p:cSld>
  <p:clrMapOvr>
    <a:masterClrMapping/>
  </p:clrMapOvr>
</p:sld>
</file>

<file path=ppt/theme/theme1.xml><?xml version="1.0" encoding="utf-8"?>
<a:theme xmlns:a="http://schemas.openxmlformats.org/drawingml/2006/main" name="kd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dw" id="{C1412114-258B-484B-8A00-35B5F4A0C2DA}" vid="{909C6BD9-BAA5-464C-8317-02186A3BF4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kdw</Template>
  <TotalTime>506</TotalTime>
  <Words>1376</Words>
  <Application>Microsoft Office PowerPoint</Application>
  <PresentationFormat>와이드스크린</PresentationFormat>
  <Paragraphs>298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HY헤드라인M</vt:lpstr>
      <vt:lpstr>IM혜민 Bold</vt:lpstr>
      <vt:lpstr>맑은 고딕</vt:lpstr>
      <vt:lpstr>함초롬돋움</vt:lpstr>
      <vt:lpstr>함초롬바탕</vt:lpstr>
      <vt:lpstr>Arial</vt:lpstr>
      <vt:lpstr>Consolas</vt:lpstr>
      <vt:lpstr>Wingdings</vt:lpstr>
      <vt:lpstr>kdw</vt:lpstr>
      <vt:lpstr>C# 프로그래밍</vt:lpstr>
      <vt:lpstr>학습범위</vt:lpstr>
      <vt:lpstr>프로세스와 스레드(1)</vt:lpstr>
      <vt:lpstr>프로세스와 스레드(2)</vt:lpstr>
      <vt:lpstr>스레드 시작하기</vt:lpstr>
      <vt:lpstr>스레드 임의로 종료시키기</vt:lpstr>
      <vt:lpstr>스레드를 임의로 멈추는 또 하나의 방법: 인터럽트</vt:lpstr>
      <vt:lpstr>스레드의 일생과 상태 변화</vt:lpstr>
      <vt:lpstr>스레드 간의 동기화 - lock 으로 동기화</vt:lpstr>
      <vt:lpstr>스레드 간의 동기화 - Monitor로 동기화</vt:lpstr>
      <vt:lpstr>스레드 간의 동기화</vt:lpstr>
      <vt:lpstr>Task와 Task&lt;TResult&gt;, 그리고 Parallel</vt:lpstr>
      <vt:lpstr>System.Threading.Tasks.Task 클래스</vt:lpstr>
      <vt:lpstr>코드의 비동기 실행 결과를 주는 Task&lt;TResult&gt;</vt:lpstr>
      <vt:lpstr>손쉬운 병렬 처리를 가능케 하는 Parallel 클래스</vt:lpstr>
      <vt:lpstr>비동기 프로그래밍, Async, Await</vt:lpstr>
      <vt:lpstr>async 한정자와 await 연산자</vt:lpstr>
      <vt:lpstr>예제</vt:lpstr>
      <vt:lpstr>예제</vt:lpstr>
      <vt:lpstr>async</vt:lpstr>
      <vt:lpstr>.NET 프레임워크가 제공하는 비동기 API 맛보기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프로그래밍</dc:title>
  <dc:creator>kdw</dc:creator>
  <cp:lastModifiedBy>kdw</cp:lastModifiedBy>
  <cp:revision>70</cp:revision>
  <dcterms:created xsi:type="dcterms:W3CDTF">2020-12-29T09:04:30Z</dcterms:created>
  <dcterms:modified xsi:type="dcterms:W3CDTF">2023-02-12T08:42:46Z</dcterms:modified>
</cp:coreProperties>
</file>