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ctr">
            <a:normAutofit/>
          </a:bodyPr>
          <a:lstStyle>
            <a:lvl1pPr algn="ctr">
              <a:defRPr sz="4800">
                <a:solidFill>
                  <a:schemeClr val="tx1"/>
                </a:solidFill>
                <a:latin typeface="IM혜민 Bold" panose="02020803000000000000" pitchFamily="18" charset="-127"/>
                <a:ea typeface="IM혜민 Bold" panose="02020803000000000000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57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14085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 </a:t>
            </a:r>
            <a:r>
              <a:rPr lang="en-US" altLang="ko-KR" dirty="0"/>
              <a:t>ABCD </a:t>
            </a:r>
            <a:r>
              <a:rPr lang="en-US" altLang="ko-KR" dirty="0" err="1"/>
              <a:t>abcd</a:t>
            </a:r>
            <a:r>
              <a:rPr lang="en-US" altLang="ko-KR" dirty="0"/>
              <a:t> 1234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129553"/>
          </a:xfrm>
        </p:spPr>
        <p:txBody>
          <a:bodyPr/>
          <a:lstStyle>
            <a:lvl1pPr>
              <a:lnSpc>
                <a:spcPct val="120000"/>
              </a:lnSpc>
              <a:defRPr sz="2000" b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>
              <a:lnSpc>
                <a:spcPct val="120000"/>
              </a:lnSpc>
              <a:defRPr sz="18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2pPr>
            <a:lvl3pPr>
              <a:lnSpc>
                <a:spcPct val="120000"/>
              </a:lnSpc>
              <a:defRPr sz="16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3pPr>
            <a:lvl4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4pPr>
            <a:lvl5pPr>
              <a:lnSpc>
                <a:spcPct val="120000"/>
              </a:lnSpc>
              <a:defRPr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411156"/>
            <a:ext cx="27432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5E4D6CC1-4EF2-488B-9A5E-943446094009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411156"/>
            <a:ext cx="4114800" cy="26912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411156"/>
            <a:ext cx="2743200" cy="269129"/>
          </a:xfrm>
        </p:spPr>
        <p:txBody>
          <a:bodyPr/>
          <a:lstStyle>
            <a:lvl1pPr>
              <a:defRPr sz="1200"/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6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7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6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55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4D6CC1-4EF2-488B-9A5E-943446094009}" type="datetimeFigureOut">
              <a:rPr lang="ko-KR" altLang="en-US" smtClean="0"/>
              <a:t>2021-11-29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9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344168"/>
            <a:ext cx="10515600" cy="5012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D5A01-9229-4995-BDB9-604E349FF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2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400" kern="1200" dirty="0" smtClean="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Wingdings" panose="05000000000000000000" pitchFamily="2" charset="2"/>
        <a:buChar char="ü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49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컬렉터를</a:t>
            </a:r>
            <a:r>
              <a:rPr lang="ko-KR" altLang="en-US" dirty="0"/>
              <a:t> 아시나요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</a:t>
            </a:r>
            <a:r>
              <a:rPr lang="ko-KR" altLang="en-US" dirty="0"/>
              <a:t> 동작 </a:t>
            </a:r>
            <a:r>
              <a:rPr lang="ko-KR" altLang="en-US" dirty="0" err="1"/>
              <a:t>매카니즘</a:t>
            </a:r>
            <a:endParaRPr lang="ko-KR" altLang="en-US" dirty="0"/>
          </a:p>
          <a:p>
            <a:r>
              <a:rPr lang="ko-KR" altLang="en-US" dirty="0"/>
              <a:t>세대별 </a:t>
            </a:r>
            <a:r>
              <a:rPr lang="ko-KR" altLang="en-US" dirty="0" err="1"/>
              <a:t>가비지</a:t>
            </a:r>
            <a:r>
              <a:rPr lang="ko-KR" altLang="en-US" dirty="0"/>
              <a:t> 컬렉션</a:t>
            </a:r>
          </a:p>
          <a:p>
            <a:r>
              <a:rPr lang="ko-KR" altLang="en-US" dirty="0" err="1"/>
              <a:t>가비지</a:t>
            </a:r>
            <a:r>
              <a:rPr lang="ko-KR" altLang="en-US" dirty="0"/>
              <a:t> 컬렉션을 이해했습니다</a:t>
            </a:r>
            <a:r>
              <a:rPr lang="en-US" altLang="ko-KR" dirty="0"/>
              <a:t>. </a:t>
            </a:r>
            <a:r>
              <a:rPr lang="ko-KR" altLang="en-US" dirty="0"/>
              <a:t>우리는 뭘 해야 하죠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50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프로그래머가 쉽게 저지르는 실수</a:t>
            </a:r>
          </a:p>
          <a:p>
            <a:pPr lvl="1"/>
            <a:r>
              <a:rPr lang="ko-KR" altLang="en-US" sz="1600" dirty="0"/>
              <a:t>해제한 메모리 액세스</a:t>
            </a:r>
          </a:p>
          <a:p>
            <a:endParaRPr lang="en-US" altLang="ko-KR" sz="1800" dirty="0"/>
          </a:p>
          <a:p>
            <a:r>
              <a:rPr lang="ko-KR" altLang="en-US" sz="1800" dirty="0"/>
              <a:t>메모리 관리의 실수를 줄이기 위한 </a:t>
            </a:r>
            <a:r>
              <a:rPr lang="en-US" altLang="ko-KR" sz="1800" dirty="0"/>
              <a:t>C#</a:t>
            </a:r>
            <a:r>
              <a:rPr lang="ko-KR" altLang="en-US" sz="1800" dirty="0"/>
              <a:t>의 해결 책 </a:t>
            </a:r>
          </a:p>
          <a:p>
            <a:pPr lvl="1"/>
            <a:r>
              <a:rPr lang="ko-KR" altLang="en-US" sz="1600" dirty="0"/>
              <a:t>자동 메모리 관리 기능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가비지</a:t>
            </a:r>
            <a:r>
              <a:rPr lang="ko-KR" altLang="en-US" sz="1600" dirty="0"/>
              <a:t> 컬렉션 </a:t>
            </a:r>
            <a:r>
              <a:rPr lang="en-US" altLang="ko-KR" sz="1600" dirty="0"/>
              <a:t>(</a:t>
            </a:r>
            <a:r>
              <a:rPr lang="ko-KR" altLang="en-US" sz="1600" dirty="0"/>
              <a:t>쓰레기 수거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 err="1"/>
              <a:t>가비지</a:t>
            </a:r>
            <a:r>
              <a:rPr lang="ko-KR" altLang="en-US" sz="1600" dirty="0"/>
              <a:t> 컬렉션을 담당하는 친구 </a:t>
            </a:r>
            <a:r>
              <a:rPr lang="en-US" altLang="ko-KR" sz="1600" dirty="0"/>
              <a:t>-&gt;</a:t>
            </a:r>
            <a:r>
              <a:rPr lang="ko-KR" altLang="en-US" sz="1600" dirty="0"/>
              <a:t> </a:t>
            </a:r>
            <a:r>
              <a:rPr lang="ko-KR" altLang="en-US" sz="1600" dirty="0" err="1"/>
              <a:t>가비지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컬렉터</a:t>
            </a:r>
            <a:endParaRPr lang="ko-KR" altLang="en-US" sz="1600" dirty="0"/>
          </a:p>
          <a:p>
            <a:endParaRPr lang="en-US" altLang="ko-KR" sz="1800" dirty="0"/>
          </a:p>
          <a:p>
            <a:r>
              <a:rPr lang="ko-KR" altLang="en-US" sz="1800" dirty="0" err="1"/>
              <a:t>가비지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컬렉터도</a:t>
            </a:r>
            <a:r>
              <a:rPr lang="ko-KR" altLang="en-US" sz="1800" dirty="0"/>
              <a:t> 소프트웨어다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600" dirty="0"/>
              <a:t>컴퓨팅 자원을 사용한다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최소한의 자원 사용을 추구하자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-&gt;</a:t>
            </a:r>
            <a:r>
              <a:rPr lang="ko-KR" altLang="en-US" sz="1600" dirty="0" err="1"/>
              <a:t>가비지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컬렉터의</a:t>
            </a:r>
            <a:r>
              <a:rPr lang="ko-KR" altLang="en-US" sz="1600" dirty="0"/>
              <a:t> 동작 메커니즘 이해 필요</a:t>
            </a:r>
          </a:p>
          <a:p>
            <a:pPr lvl="1"/>
            <a:r>
              <a:rPr lang="en-US" altLang="ko-KR" sz="1600" dirty="0"/>
              <a:t>-&gt;</a:t>
            </a:r>
            <a:r>
              <a:rPr lang="ko-KR" altLang="en-US" sz="1600" dirty="0"/>
              <a:t>그에 따른 코딩 가이드라인 수립</a:t>
            </a:r>
          </a:p>
        </p:txBody>
      </p:sp>
    </p:spTree>
    <p:extLst>
      <p:ext uri="{BB962C8B-B14F-4D97-AF65-F5344CB8AC3E}">
        <p14:creationId xmlns:p14="http://schemas.microsoft.com/office/powerpoint/2010/main" val="178845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가비지</a:t>
            </a:r>
            <a:r>
              <a:rPr lang="ko-KR" altLang="en-US" dirty="0"/>
              <a:t> </a:t>
            </a:r>
            <a:r>
              <a:rPr lang="ko-KR" altLang="en-US" dirty="0" err="1"/>
              <a:t>컬렉터의</a:t>
            </a:r>
            <a:r>
              <a:rPr lang="ko-KR" altLang="en-US" dirty="0"/>
              <a:t> 동작 메커니즘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1800" dirty="0"/>
              <a:t>CLR</a:t>
            </a:r>
            <a:r>
              <a:rPr lang="ko-KR" altLang="en-US" sz="1800" dirty="0"/>
              <a:t>에서 메모리에 객체 할당 방법</a:t>
            </a:r>
          </a:p>
          <a:p>
            <a:pPr lvl="1"/>
            <a:r>
              <a:rPr lang="ko-KR" altLang="en-US" sz="1600" dirty="0"/>
              <a:t>관리되는 </a:t>
            </a:r>
            <a:r>
              <a:rPr lang="ko-KR" altLang="en-US" sz="1600" dirty="0" err="1"/>
              <a:t>힙을</a:t>
            </a:r>
            <a:r>
              <a:rPr lang="ko-KR" altLang="en-US" sz="1600" dirty="0"/>
              <a:t> 위한 메모리 공간 확보</a:t>
            </a:r>
          </a:p>
          <a:p>
            <a:pPr lvl="1"/>
            <a:r>
              <a:rPr lang="en-US" altLang="ko-KR" sz="1600" dirty="0"/>
              <a:t>object A = new object();</a:t>
            </a:r>
          </a:p>
          <a:p>
            <a:pPr lvl="1"/>
            <a:r>
              <a:rPr lang="en-US" altLang="ko-KR" sz="1600" dirty="0"/>
              <a:t>object B = new object();</a:t>
            </a:r>
          </a:p>
          <a:p>
            <a:endParaRPr lang="en-US" altLang="ko-KR" sz="1800" dirty="0"/>
          </a:p>
          <a:p>
            <a:r>
              <a:rPr lang="ko-KR" altLang="en-US" sz="1800" dirty="0"/>
              <a:t>할당한 객체의 메모리 해제 과정</a:t>
            </a:r>
          </a:p>
          <a:p>
            <a:pPr lvl="1"/>
            <a:r>
              <a:rPr lang="ko-KR" altLang="en-US" sz="1600" dirty="0"/>
              <a:t>값 형식</a:t>
            </a:r>
            <a:r>
              <a:rPr lang="en-US" altLang="ko-KR" sz="1600" dirty="0"/>
              <a:t>-</a:t>
            </a:r>
            <a:r>
              <a:rPr lang="ko-KR" altLang="en-US" sz="1600" dirty="0"/>
              <a:t>스택</a:t>
            </a:r>
            <a:r>
              <a:rPr lang="en-US" altLang="ko-KR" sz="1600" dirty="0"/>
              <a:t>, </a:t>
            </a:r>
            <a:r>
              <a:rPr lang="ko-KR" altLang="en-US" sz="1600" dirty="0"/>
              <a:t>참조 형식</a:t>
            </a:r>
            <a:r>
              <a:rPr lang="en-US" altLang="ko-KR" sz="1600" dirty="0"/>
              <a:t>- </a:t>
            </a:r>
            <a:r>
              <a:rPr lang="ko-KR" altLang="en-US" sz="1600" dirty="0" err="1"/>
              <a:t>힙</a:t>
            </a:r>
            <a:endParaRPr lang="ko-KR" altLang="en-US" sz="1600" dirty="0"/>
          </a:p>
          <a:p>
            <a:pPr lvl="1"/>
            <a:r>
              <a:rPr lang="en-US" altLang="ko-KR" sz="1600" dirty="0"/>
              <a:t>If </a:t>
            </a:r>
            <a:r>
              <a:rPr lang="ko-KR" altLang="en-US" sz="1600" dirty="0"/>
              <a:t>블록 안의 참조 </a:t>
            </a:r>
            <a:r>
              <a:rPr lang="en-US" altLang="ko-KR" sz="1600" dirty="0"/>
              <a:t>a</a:t>
            </a:r>
            <a:r>
              <a:rPr lang="ko-KR" altLang="en-US" sz="1600" dirty="0"/>
              <a:t>와 메모리</a:t>
            </a:r>
          </a:p>
          <a:p>
            <a:pPr lvl="1"/>
            <a:r>
              <a:rPr lang="en-US" altLang="ko-KR" sz="1600" dirty="0"/>
              <a:t>If </a:t>
            </a:r>
            <a:r>
              <a:rPr lang="ko-KR" altLang="en-US" sz="1600" dirty="0"/>
              <a:t>블록이 끝난 경우의 </a:t>
            </a:r>
            <a:r>
              <a:rPr lang="en-US" altLang="ko-KR" sz="1600" dirty="0"/>
              <a:t>a</a:t>
            </a:r>
            <a:r>
              <a:rPr lang="ko-KR" altLang="en-US" sz="1600" dirty="0"/>
              <a:t>와 메모리</a:t>
            </a:r>
          </a:p>
          <a:p>
            <a:endParaRPr lang="en-US" altLang="ko-KR" sz="1800" dirty="0"/>
          </a:p>
          <a:p>
            <a:r>
              <a:rPr lang="ko-KR" altLang="en-US" sz="1800" dirty="0"/>
              <a:t>루트 목록으로 </a:t>
            </a:r>
            <a:r>
              <a:rPr lang="en-US" altLang="ko-KR" sz="1800" dirty="0"/>
              <a:t>GC</a:t>
            </a:r>
            <a:r>
              <a:rPr lang="ko-KR" altLang="en-US" sz="1800" dirty="0"/>
              <a:t>의 쓰레기 객체 정리 과정</a:t>
            </a:r>
          </a:p>
          <a:p>
            <a:pPr lvl="1"/>
            <a:r>
              <a:rPr lang="ko-KR" altLang="en-US" sz="1600" dirty="0"/>
              <a:t>할당된 메모리 위치 참조 객체</a:t>
            </a:r>
          </a:p>
          <a:p>
            <a:pPr lvl="1"/>
            <a:r>
              <a:rPr lang="en-US" altLang="ko-KR" sz="1600" dirty="0"/>
              <a:t>JIT </a:t>
            </a:r>
            <a:r>
              <a:rPr lang="ko-KR" altLang="en-US" sz="1600" dirty="0"/>
              <a:t>컴파일러에서 루트 목록 만듦</a:t>
            </a:r>
          </a:p>
          <a:p>
            <a:pPr lvl="1"/>
            <a:r>
              <a:rPr lang="en-US" altLang="ko-KR" sz="1600" dirty="0"/>
              <a:t>CLR</a:t>
            </a:r>
            <a:r>
              <a:rPr lang="ko-KR" altLang="en-US" sz="1600" dirty="0"/>
              <a:t>에서 루트 목록 관리 및 상태 갱신</a:t>
            </a:r>
          </a:p>
        </p:txBody>
      </p:sp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566" y="1219691"/>
            <a:ext cx="38481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566" y="1215722"/>
            <a:ext cx="3848100" cy="141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566" y="1212548"/>
            <a:ext cx="3849687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566" y="1235566"/>
            <a:ext cx="4167187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092" y="2652409"/>
            <a:ext cx="3535362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림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566" y="2748116"/>
            <a:ext cx="3557822" cy="2066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646" y="4814995"/>
            <a:ext cx="4160837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그림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646" y="4814995"/>
            <a:ext cx="4098925" cy="177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그림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092" y="4814995"/>
            <a:ext cx="3910013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7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세대별 </a:t>
            </a:r>
            <a:r>
              <a:rPr lang="ko-KR" altLang="en-US" dirty="0" err="1"/>
              <a:t>가비지</a:t>
            </a:r>
            <a:r>
              <a:rPr lang="ko-KR" altLang="en-US" dirty="0"/>
              <a:t> 컬렉션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CLR</a:t>
            </a:r>
            <a:r>
              <a:rPr lang="ko-KR" altLang="en-US" sz="1800" dirty="0"/>
              <a:t>은 메모리를 </a:t>
            </a:r>
            <a:r>
              <a:rPr lang="en-US" altLang="ko-KR" sz="1800" dirty="0"/>
              <a:t>3</a:t>
            </a:r>
            <a:r>
              <a:rPr lang="ko-KR" altLang="en-US" sz="1800" dirty="0"/>
              <a:t>개의 세대</a:t>
            </a:r>
            <a:r>
              <a:rPr lang="en-US" altLang="ko-KR" sz="1800" dirty="0"/>
              <a:t>(0,1,2)</a:t>
            </a:r>
            <a:r>
              <a:rPr lang="ko-KR" altLang="en-US" sz="1800" dirty="0"/>
              <a:t>로 관리</a:t>
            </a:r>
          </a:p>
          <a:p>
            <a:pPr lvl="1"/>
            <a:r>
              <a:rPr lang="en-US" altLang="ko-KR" sz="1600" dirty="0"/>
              <a:t>0 </a:t>
            </a:r>
            <a:r>
              <a:rPr lang="ko-KR" altLang="en-US" sz="1600" dirty="0"/>
              <a:t>세대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가비지</a:t>
            </a:r>
            <a:r>
              <a:rPr lang="ko-KR" altLang="en-US" sz="1600" dirty="0"/>
              <a:t> 컬렉션을 한번도 겪지 않은 ‘갓 생성된’ 객체</a:t>
            </a:r>
          </a:p>
          <a:p>
            <a:pPr lvl="1"/>
            <a:r>
              <a:rPr lang="en-US" altLang="ko-KR" sz="1600" dirty="0"/>
              <a:t>2 </a:t>
            </a:r>
            <a:r>
              <a:rPr lang="ko-KR" altLang="en-US" sz="1600" dirty="0"/>
              <a:t>세대 </a:t>
            </a:r>
            <a:r>
              <a:rPr lang="en-US" altLang="ko-KR" sz="1600" dirty="0"/>
              <a:t>: </a:t>
            </a:r>
            <a:r>
              <a:rPr lang="ko-KR" altLang="en-US" sz="1600" dirty="0"/>
              <a:t>최소 </a:t>
            </a:r>
            <a:r>
              <a:rPr lang="en-US" altLang="ko-KR" sz="1600" dirty="0"/>
              <a:t>2</a:t>
            </a:r>
            <a:r>
              <a:rPr lang="ko-KR" altLang="en-US" sz="1600" dirty="0"/>
              <a:t>회 이상 </a:t>
            </a:r>
            <a:r>
              <a:rPr lang="ko-KR" altLang="en-US" sz="1600" dirty="0" err="1"/>
              <a:t>가비지</a:t>
            </a:r>
            <a:r>
              <a:rPr lang="ko-KR" altLang="en-US" sz="1600" dirty="0"/>
              <a:t> 컬렉션을 겪고도 살아남은</a:t>
            </a:r>
            <a:r>
              <a:rPr lang="en-US" altLang="ko-KR" sz="1600" dirty="0"/>
              <a:t>, </a:t>
            </a:r>
            <a:r>
              <a:rPr lang="ko-KR" altLang="en-US" sz="1600" dirty="0"/>
              <a:t>산전수전 다 겪은 객체</a:t>
            </a:r>
          </a:p>
          <a:p>
            <a:pPr lvl="1"/>
            <a:r>
              <a:rPr lang="en-US" altLang="ko-KR" sz="1600" dirty="0"/>
              <a:t>1 </a:t>
            </a:r>
            <a:r>
              <a:rPr lang="ko-KR" altLang="en-US" sz="1600" dirty="0"/>
              <a:t>세대 </a:t>
            </a:r>
            <a:r>
              <a:rPr lang="en-US" altLang="ko-KR" sz="1600" dirty="0"/>
              <a:t>: 0</a:t>
            </a:r>
            <a:r>
              <a:rPr lang="ko-KR" altLang="en-US" sz="1600" dirty="0"/>
              <a:t>세대에서 </a:t>
            </a:r>
            <a:r>
              <a:rPr lang="en-US" altLang="ko-KR" sz="1600" dirty="0"/>
              <a:t>2</a:t>
            </a:r>
            <a:r>
              <a:rPr lang="ko-KR" altLang="en-US" sz="1600" dirty="0"/>
              <a:t>세대로 넘어가는 과도기의 객체</a:t>
            </a:r>
          </a:p>
          <a:p>
            <a:pPr lvl="1"/>
            <a:r>
              <a:rPr lang="ko-KR" altLang="en-US" sz="1600" dirty="0" err="1"/>
              <a:t>가비지</a:t>
            </a:r>
            <a:r>
              <a:rPr lang="ko-KR" altLang="en-US" sz="1600" dirty="0"/>
              <a:t> 컬렉션 빈도 </a:t>
            </a:r>
            <a:r>
              <a:rPr lang="en-US" altLang="ko-KR" sz="1600" dirty="0"/>
              <a:t>: 2</a:t>
            </a:r>
            <a:r>
              <a:rPr lang="ko-KR" altLang="en-US" sz="1600" dirty="0"/>
              <a:t>세대 </a:t>
            </a:r>
            <a:r>
              <a:rPr lang="en-US" altLang="ko-KR" sz="1600" dirty="0"/>
              <a:t>&lt; 1</a:t>
            </a:r>
            <a:r>
              <a:rPr lang="ko-KR" altLang="en-US" sz="1600" dirty="0"/>
              <a:t>세대 </a:t>
            </a:r>
            <a:r>
              <a:rPr lang="en-US" altLang="ko-KR" sz="1600" dirty="0"/>
              <a:t>&lt; 0</a:t>
            </a:r>
            <a:r>
              <a:rPr lang="ko-KR" altLang="en-US" sz="1600" dirty="0"/>
              <a:t>세대</a:t>
            </a:r>
          </a:p>
          <a:p>
            <a:endParaRPr lang="ko-KR" altLang="en-US" sz="1800" dirty="0"/>
          </a:p>
          <a:p>
            <a:endParaRPr lang="ko-KR" altLang="en-US" sz="1800" dirty="0"/>
          </a:p>
          <a:p>
            <a:endParaRPr lang="ko-KR" altLang="en-US" sz="1800" dirty="0"/>
          </a:p>
          <a:p>
            <a:r>
              <a:rPr lang="en-US" altLang="ko-KR" sz="1800" dirty="0"/>
              <a:t>Full GC </a:t>
            </a:r>
          </a:p>
          <a:p>
            <a:pPr lvl="1"/>
            <a:r>
              <a:rPr lang="en-US" altLang="ko-KR" sz="1600" dirty="0"/>
              <a:t>2</a:t>
            </a:r>
            <a:r>
              <a:rPr lang="ko-KR" altLang="en-US" sz="1600" dirty="0"/>
              <a:t>세대 </a:t>
            </a:r>
            <a:r>
              <a:rPr lang="ko-KR" altLang="en-US" sz="1600" dirty="0" err="1"/>
              <a:t>힙이</a:t>
            </a:r>
            <a:r>
              <a:rPr lang="ko-KR" altLang="en-US" sz="1600" dirty="0"/>
              <a:t> 가득 차는 경우</a:t>
            </a:r>
          </a:p>
          <a:p>
            <a:pPr lvl="1"/>
            <a:r>
              <a:rPr lang="en-US" altLang="ko-KR" sz="1600" dirty="0"/>
              <a:t>-&gt;CLR</a:t>
            </a:r>
            <a:r>
              <a:rPr lang="ko-KR" altLang="en-US" sz="1600" dirty="0"/>
              <a:t>에서 애플리케이션 실행 일시 중단</a:t>
            </a:r>
          </a:p>
          <a:p>
            <a:pPr lvl="1"/>
            <a:r>
              <a:rPr lang="en-US" altLang="ko-KR" sz="1600" dirty="0"/>
              <a:t>-&gt;0-2</a:t>
            </a:r>
            <a:r>
              <a:rPr lang="ko-KR" altLang="en-US" sz="1600" dirty="0"/>
              <a:t>세대 전체 메모리에 걸쳐 쓰레기 수집</a:t>
            </a:r>
          </a:p>
          <a:p>
            <a:pPr lvl="1"/>
            <a:r>
              <a:rPr lang="en-US" altLang="ko-KR" sz="1600" dirty="0"/>
              <a:t>-&gt;</a:t>
            </a:r>
            <a:r>
              <a:rPr lang="ko-KR" altLang="en-US" sz="1600" dirty="0"/>
              <a:t>애플리케이션이 차지하는 메모리가 클 수록 장시간 실행 중지</a:t>
            </a:r>
          </a:p>
        </p:txBody>
      </p:sp>
      <p:pic>
        <p:nvPicPr>
          <p:cNvPr id="4" name="그림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359" y="3652299"/>
            <a:ext cx="4427604" cy="670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4877" y="3217921"/>
            <a:ext cx="4488569" cy="110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0118" y="3286507"/>
            <a:ext cx="4458086" cy="1036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6308" y="3256025"/>
            <a:ext cx="4465707" cy="106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3928" y="3256025"/>
            <a:ext cx="4450466" cy="106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그림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1549" y="3240783"/>
            <a:ext cx="4435224" cy="108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그림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8687" y="3301749"/>
            <a:ext cx="4480948" cy="102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그림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7739" y="3240783"/>
            <a:ext cx="4442845" cy="1082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347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가비지</a:t>
            </a:r>
            <a:r>
              <a:rPr lang="ko-KR" altLang="en-US" dirty="0"/>
              <a:t> 컬렉션</a:t>
            </a:r>
            <a:r>
              <a:rPr lang="en-US" altLang="ko-KR" dirty="0"/>
              <a:t> </a:t>
            </a:r>
            <a:r>
              <a:rPr lang="ko-KR" altLang="en-US" dirty="0"/>
              <a:t>이해하기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err="1"/>
              <a:t>가비지</a:t>
            </a:r>
            <a:r>
              <a:rPr lang="ko-KR" altLang="en-US" sz="1600" dirty="0"/>
              <a:t> 컬렉션 메커니즘의 이해를 바탕으로 적절한 작전 수립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dirty="0"/>
              <a:t>객체를 너무 많이 할당하지 마세요</a:t>
            </a:r>
          </a:p>
          <a:p>
            <a:pPr lvl="1"/>
            <a:r>
              <a:rPr lang="ko-KR" altLang="en-US" sz="1400" dirty="0"/>
              <a:t>너무 많은 객체는 관리되는 </a:t>
            </a:r>
            <a:r>
              <a:rPr lang="ko-KR" altLang="en-US" sz="1400" dirty="0" err="1"/>
              <a:t>힙의</a:t>
            </a:r>
            <a:r>
              <a:rPr lang="ko-KR" altLang="en-US" sz="1400" dirty="0"/>
              <a:t> 각 세대에 메모리 포화 초래</a:t>
            </a:r>
          </a:p>
          <a:p>
            <a:pPr lvl="1"/>
            <a:r>
              <a:rPr lang="ko-KR" altLang="en-US" sz="1400" dirty="0"/>
              <a:t>빈번한 </a:t>
            </a:r>
            <a:r>
              <a:rPr lang="ko-KR" altLang="en-US" sz="1400" dirty="0" err="1"/>
              <a:t>가비지</a:t>
            </a:r>
            <a:r>
              <a:rPr lang="ko-KR" altLang="en-US" sz="1400" dirty="0"/>
              <a:t> 컬렉션 호출</a:t>
            </a:r>
          </a:p>
          <a:p>
            <a:r>
              <a:rPr lang="ko-KR" altLang="en-US" sz="1600" dirty="0"/>
              <a:t>너무 큰 객체 할당을 피하세요</a:t>
            </a:r>
          </a:p>
          <a:p>
            <a:pPr lvl="1"/>
            <a:r>
              <a:rPr lang="en-US" altLang="ko-KR" sz="1400" dirty="0"/>
              <a:t>85KB </a:t>
            </a:r>
            <a:r>
              <a:rPr lang="ko-KR" altLang="en-US" sz="1400" dirty="0"/>
              <a:t>이상 객체를 할당하는 대형 객체 </a:t>
            </a:r>
            <a:r>
              <a:rPr lang="ko-KR" altLang="en-US" sz="1400" dirty="0" err="1"/>
              <a:t>힙</a:t>
            </a:r>
            <a:r>
              <a:rPr lang="en-US" altLang="ko-KR" sz="1400" dirty="0"/>
              <a:t>(LOH)</a:t>
            </a:r>
            <a:r>
              <a:rPr lang="ko-KR" altLang="en-US" sz="1400" dirty="0"/>
              <a:t>과 소형 객체 </a:t>
            </a:r>
            <a:r>
              <a:rPr lang="ko-KR" altLang="en-US" sz="1400" dirty="0" err="1"/>
              <a:t>힙</a:t>
            </a:r>
            <a:r>
              <a:rPr lang="en-US" altLang="ko-KR" sz="1400" dirty="0"/>
              <a:t>(SOH)</a:t>
            </a:r>
          </a:p>
          <a:p>
            <a:pPr lvl="1"/>
            <a:r>
              <a:rPr lang="ko-KR" altLang="en-US" sz="1400" dirty="0"/>
              <a:t>대형 객체 </a:t>
            </a:r>
            <a:r>
              <a:rPr lang="ko-KR" altLang="en-US" sz="1400" dirty="0" err="1"/>
              <a:t>힙은</a:t>
            </a:r>
            <a:r>
              <a:rPr lang="ko-KR" altLang="en-US" sz="1400" dirty="0"/>
              <a:t> 할당 시의 성능과 메모리 공간 효율이 좋지 않다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LOH</a:t>
            </a:r>
            <a:r>
              <a:rPr lang="ko-KR" altLang="en-US" sz="1400" dirty="0"/>
              <a:t>는 </a:t>
            </a:r>
            <a:r>
              <a:rPr lang="en-US" altLang="ko-KR" sz="1400" dirty="0"/>
              <a:t>2</a:t>
            </a:r>
            <a:r>
              <a:rPr lang="ko-KR" altLang="en-US" sz="1400" dirty="0"/>
              <a:t>세대 </a:t>
            </a:r>
            <a:r>
              <a:rPr lang="ko-KR" altLang="en-US" sz="1400" dirty="0" err="1"/>
              <a:t>힙으로</a:t>
            </a:r>
            <a:r>
              <a:rPr lang="ko-KR" altLang="en-US" sz="1400" dirty="0"/>
              <a:t> 간주 </a:t>
            </a:r>
            <a:r>
              <a:rPr lang="en-US" altLang="ko-KR" sz="1400" dirty="0"/>
              <a:t>-&gt;</a:t>
            </a:r>
            <a:r>
              <a:rPr lang="ko-KR" altLang="en-US" sz="1400" dirty="0"/>
              <a:t> 전 세대에 </a:t>
            </a:r>
            <a:r>
              <a:rPr lang="ko-KR" altLang="en-US" sz="1400" dirty="0" err="1"/>
              <a:t>가비지</a:t>
            </a:r>
            <a:r>
              <a:rPr lang="ko-KR" altLang="en-US" sz="1400" dirty="0"/>
              <a:t> 컬렉션 촉발 </a:t>
            </a:r>
            <a:r>
              <a:rPr lang="en-US" altLang="ko-KR" sz="1400" dirty="0"/>
              <a:t>-&gt;</a:t>
            </a:r>
            <a:r>
              <a:rPr lang="ko-KR" altLang="en-US" sz="1400" dirty="0"/>
              <a:t> 일시적 중지 </a:t>
            </a:r>
          </a:p>
          <a:p>
            <a:r>
              <a:rPr lang="ko-KR" altLang="en-US" sz="1600" dirty="0"/>
              <a:t>너무 복잡한 참조 관계는 만들지 마세요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400" dirty="0"/>
              <a:t>참조 관계가 많은 객체는 </a:t>
            </a:r>
            <a:r>
              <a:rPr lang="ko-KR" altLang="en-US" sz="1400" dirty="0" err="1"/>
              <a:t>가비지</a:t>
            </a:r>
            <a:r>
              <a:rPr lang="ko-KR" altLang="en-US" sz="1400" dirty="0"/>
              <a:t> 컬렉션 후에 살아남았을 때 문제</a:t>
            </a:r>
            <a:r>
              <a:rPr lang="en-US" altLang="ko-KR" sz="1400" dirty="0"/>
              <a:t>.</a:t>
            </a:r>
          </a:p>
          <a:p>
            <a:pPr lvl="1"/>
            <a:r>
              <a:rPr lang="en-US" altLang="ko-KR" sz="1400" dirty="0"/>
              <a:t>-&gt; </a:t>
            </a:r>
            <a:r>
              <a:rPr lang="ko-KR" altLang="en-US" sz="1400" dirty="0"/>
              <a:t>객체의 각 필드 간 참조 관계를 모두 조사</a:t>
            </a:r>
            <a:r>
              <a:rPr lang="en-US" altLang="ko-KR" sz="1400" dirty="0"/>
              <a:t>, </a:t>
            </a:r>
            <a:r>
              <a:rPr lang="ko-KR" altLang="en-US" sz="1400" dirty="0"/>
              <a:t>참조하는 메모리 주소 모두 수정</a:t>
            </a:r>
          </a:p>
          <a:p>
            <a:pPr lvl="1"/>
            <a:r>
              <a:rPr lang="ko-KR" altLang="en-US" sz="1400" dirty="0" err="1"/>
              <a:t>가비지</a:t>
            </a:r>
            <a:r>
              <a:rPr lang="ko-KR" altLang="en-US" sz="1400" dirty="0"/>
              <a:t> 컬렉션을 회피 하기 위해 오버헤드가 큰 쓰기 장벽</a:t>
            </a:r>
            <a:r>
              <a:rPr lang="en-US" altLang="ko-KR" sz="1400" dirty="0"/>
              <a:t>(Write barrier)</a:t>
            </a:r>
            <a:r>
              <a:rPr lang="ko-KR" altLang="en-US" sz="1400" dirty="0"/>
              <a:t>생성 문제</a:t>
            </a:r>
          </a:p>
          <a:p>
            <a:r>
              <a:rPr lang="ko-KR" altLang="en-US" sz="1600" dirty="0"/>
              <a:t>루트를 너무 많이 만들지 마세요</a:t>
            </a:r>
            <a:r>
              <a:rPr lang="en-US" altLang="ko-KR" sz="1600" dirty="0"/>
              <a:t>.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7900296"/>
      </p:ext>
    </p:extLst>
  </p:cSld>
  <p:clrMapOvr>
    <a:masterClrMapping/>
  </p:clrMapOvr>
</p:sld>
</file>

<file path=ppt/theme/theme1.xml><?xml version="1.0" encoding="utf-8"?>
<a:theme xmlns:a="http://schemas.openxmlformats.org/drawingml/2006/main" name="kd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dw" id="{C1412114-258B-484B-8A00-35B5F4A0C2DA}" vid="{909C6BD9-BAA5-464C-8317-02186A3BF4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kdw</Template>
  <TotalTime>68</TotalTime>
  <Words>399</Words>
  <Application>Microsoft Office PowerPoint</Application>
  <PresentationFormat>와이드스크린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HY헤드라인M</vt:lpstr>
      <vt:lpstr>IM혜민 Bold</vt:lpstr>
      <vt:lpstr>맑은 고딕</vt:lpstr>
      <vt:lpstr>함초롬돋움</vt:lpstr>
      <vt:lpstr>함초롬바탕</vt:lpstr>
      <vt:lpstr>Arial</vt:lpstr>
      <vt:lpstr>Wingdings</vt:lpstr>
      <vt:lpstr>kdw</vt:lpstr>
      <vt:lpstr>C# 프로그래밍</vt:lpstr>
      <vt:lpstr>학습내용</vt:lpstr>
      <vt:lpstr>가비지 컬렉터</vt:lpstr>
      <vt:lpstr>가비지 컬렉터의 동작 메커니즘</vt:lpstr>
      <vt:lpstr>세대별 가비지 컬렉션</vt:lpstr>
      <vt:lpstr>가비지 컬렉션 이해하기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프로그래밍</dc:title>
  <dc:creator>kdw</dc:creator>
  <cp:lastModifiedBy>kdw</cp:lastModifiedBy>
  <cp:revision>16</cp:revision>
  <dcterms:created xsi:type="dcterms:W3CDTF">2020-12-29T09:04:30Z</dcterms:created>
  <dcterms:modified xsi:type="dcterms:W3CDTF">2021-11-29T05:11:29Z</dcterms:modified>
</cp:coreProperties>
</file>