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301" r:id="rId4"/>
    <p:sldId id="261" r:id="rId5"/>
    <p:sldId id="262" r:id="rId6"/>
    <p:sldId id="257" r:id="rId7"/>
    <p:sldId id="258" r:id="rId8"/>
    <p:sldId id="259" r:id="rId9"/>
    <p:sldId id="260" r:id="rId10"/>
    <p:sldId id="305" r:id="rId11"/>
    <p:sldId id="302" r:id="rId12"/>
    <p:sldId id="303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0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5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7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7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8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0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58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3F1DE-5E46-458C-9166-17FA7CD6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9ACAE-B387-4BEF-AF87-AFD05F71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인터페이스의 활용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특정한 구현에 대하여 </a:t>
            </a:r>
            <a:r>
              <a:rPr lang="ko-KR" altLang="en-US" sz="1600" b="1" dirty="0"/>
              <a:t>공통된 규칙을 정할 때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r>
              <a:rPr lang="ko-KR" altLang="en-US" sz="1600" b="1" dirty="0"/>
              <a:t>의도하지 않은 속성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메소드 공개를 막기 위해</a:t>
            </a:r>
            <a:r>
              <a:rPr lang="ko-KR" altLang="en-US" sz="1600" dirty="0"/>
              <a:t>서도 사용한다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외부 시스템에 제공할 서비스 또는 객체 정보를 직접적인 </a:t>
            </a:r>
            <a:r>
              <a:rPr lang="en-US" altLang="ko-KR" sz="1600" dirty="0"/>
              <a:t>class</a:t>
            </a:r>
            <a:r>
              <a:rPr lang="ko-KR" altLang="en-US" sz="1600" dirty="0"/>
              <a:t>가 아닌 </a:t>
            </a:r>
            <a:r>
              <a:rPr lang="en-US" altLang="ko-KR" sz="1600" dirty="0"/>
              <a:t>"</a:t>
            </a:r>
            <a:r>
              <a:rPr lang="ko-KR" altLang="en-US" sz="1600" dirty="0"/>
              <a:t>선언</a:t>
            </a:r>
            <a:r>
              <a:rPr lang="en-US" altLang="ko-KR" sz="1600" dirty="0"/>
              <a:t>" </a:t>
            </a:r>
            <a:r>
              <a:rPr lang="ko-KR" altLang="en-US" sz="1600" dirty="0"/>
              <a:t>만을 제공한다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실제 </a:t>
            </a:r>
            <a:r>
              <a:rPr lang="en-US" altLang="ko-KR" sz="1600" dirty="0"/>
              <a:t>object </a:t>
            </a:r>
            <a:r>
              <a:rPr lang="ko-KR" altLang="en-US" sz="1600" dirty="0"/>
              <a:t>의 </a:t>
            </a:r>
            <a:r>
              <a:rPr lang="en-US" altLang="ko-KR" sz="1600" dirty="0"/>
              <a:t>class </a:t>
            </a:r>
            <a:r>
              <a:rPr lang="ko-KR" altLang="en-US" sz="1600" dirty="0"/>
              <a:t>정보를 제공하고 싶지 않을 때 혹은 명확히 하고 싶을 때 사용한다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b="1" dirty="0"/>
              <a:t>다중 상속에 따른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 표현</a:t>
            </a:r>
            <a:r>
              <a:rPr lang="ko-KR" altLang="en-US" sz="1600" dirty="0"/>
              <a:t>을 여러가지로 가능하게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모든 클래스에 대해 상위 인터페이스를 만들 필요는 없으나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객체 간 호출이 많다면 인터페이스 분리가 좋다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가벼운 연결을 통해 여러 클래스를 연결하여 사용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885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3CE9F-141F-4ADA-9013-DF207E9E97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ko-KR" altLang="en-US" dirty="0"/>
              <a:t>선언되어 있는 인터페이스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1EA28-97B9-4F2D-A519-11C82DB4B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닷넷에서는</a:t>
            </a:r>
            <a:r>
              <a:rPr lang="ko-KR" altLang="en-US" dirty="0"/>
              <a:t> 인터페이스를 통해 여러가지 </a:t>
            </a:r>
            <a:r>
              <a:rPr lang="ko-KR" altLang="en-US" dirty="0" err="1"/>
              <a:t>코드을</a:t>
            </a:r>
            <a:r>
              <a:rPr lang="ko-KR" altLang="en-US" dirty="0"/>
              <a:t> 구현한다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.Net</a:t>
            </a:r>
            <a:r>
              <a:rPr lang="en-US" altLang="ko-KR" dirty="0"/>
              <a:t> </a:t>
            </a:r>
            <a:r>
              <a:rPr lang="ko-KR" altLang="en-US" dirty="0"/>
              <a:t>에 이미 정의 되어있는 인터페이스</a:t>
            </a:r>
            <a:endParaRPr lang="en-US" altLang="ko-KR" dirty="0"/>
          </a:p>
          <a:p>
            <a:pPr lvl="1"/>
            <a:r>
              <a:rPr lang="ko-KR" altLang="en-US" dirty="0"/>
              <a:t>각 인터페이스가 정의하는 함수가 어떤 기능을 하는지 파악하자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IComparable</a:t>
            </a:r>
            <a:r>
              <a:rPr lang="en-US" altLang="ko-KR" dirty="0"/>
              <a:t> – </a:t>
            </a:r>
            <a:r>
              <a:rPr lang="ko-KR" altLang="en-US" dirty="0"/>
              <a:t>클래스 정렬</a:t>
            </a:r>
            <a:endParaRPr lang="en-US" altLang="ko-KR" dirty="0"/>
          </a:p>
          <a:p>
            <a:r>
              <a:rPr lang="en-US" altLang="ko-KR" dirty="0" err="1"/>
              <a:t>IComaprer</a:t>
            </a:r>
            <a:r>
              <a:rPr lang="en-US" altLang="ko-KR" dirty="0"/>
              <a:t> – </a:t>
            </a:r>
            <a:r>
              <a:rPr lang="ko-KR" altLang="en-US" dirty="0"/>
              <a:t>클래스 정렬</a:t>
            </a:r>
            <a:endParaRPr lang="en-US" altLang="ko-KR" dirty="0"/>
          </a:p>
          <a:p>
            <a:r>
              <a:rPr lang="en-US" altLang="ko-KR" dirty="0" err="1"/>
              <a:t>IDisposable</a:t>
            </a:r>
            <a:r>
              <a:rPr lang="en-US" altLang="ko-KR" dirty="0"/>
              <a:t> – </a:t>
            </a:r>
            <a:r>
              <a:rPr lang="ko-KR" altLang="en-US" dirty="0"/>
              <a:t>리소스 해제</a:t>
            </a:r>
            <a:endParaRPr lang="en-US" altLang="ko-KR" dirty="0"/>
          </a:p>
          <a:p>
            <a:r>
              <a:rPr lang="en-US" altLang="ko-KR" dirty="0" err="1"/>
              <a:t>ICloneable</a:t>
            </a:r>
            <a:r>
              <a:rPr lang="en-US" altLang="ko-KR" dirty="0"/>
              <a:t> –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복제</a:t>
            </a:r>
            <a:endParaRPr lang="en-US" altLang="ko-KR" dirty="0"/>
          </a:p>
          <a:p>
            <a:r>
              <a:rPr lang="en-US" altLang="ko-KR" dirty="0" err="1"/>
              <a:t>IFormattable</a:t>
            </a:r>
            <a:r>
              <a:rPr lang="en-US" altLang="ko-KR" dirty="0"/>
              <a:t> –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문자열 변환 방식</a:t>
            </a:r>
            <a:endParaRPr lang="en-US" altLang="ko-KR" dirty="0"/>
          </a:p>
          <a:p>
            <a:r>
              <a:rPr lang="en-US" altLang="ko-KR" dirty="0" err="1"/>
              <a:t>IEnumerable</a:t>
            </a:r>
            <a:r>
              <a:rPr lang="en-US" altLang="ko-KR" dirty="0"/>
              <a:t> - 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에서 사용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81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41DB1-FA05-4D51-BECF-9328A64B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IComparable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D211B-AAE3-460B-ABDE-66F308DE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인스턴스 </a:t>
            </a:r>
            <a:r>
              <a:rPr lang="ko-KR" altLang="en-US" sz="1800" b="1" dirty="0"/>
              <a:t>비교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정렬</a:t>
            </a:r>
            <a:r>
              <a:rPr lang="en-US" altLang="ko-KR" sz="1800" b="1" dirty="0"/>
              <a:t>)</a:t>
            </a:r>
            <a:r>
              <a:rPr lang="ko-KR" altLang="en-US" sz="1800" dirty="0"/>
              <a:t>를 위한 인터페이스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IComparable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-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CompareTo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obj);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 구현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IComparer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-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Compare(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x,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y);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 구현</a:t>
            </a:r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1C24-0BA2-4597-A0B7-D0556A8FF8F2}"/>
              </a:ext>
            </a:extLst>
          </p:cNvPr>
          <p:cNvSpPr txBox="1"/>
          <p:nvPr/>
        </p:nvSpPr>
        <p:spPr>
          <a:xfrm>
            <a:off x="838200" y="2874359"/>
            <a:ext cx="5411680" cy="3293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IComparable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class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비교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key;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value;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a) { key = a; 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IComparable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CompareTo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 구현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CompareTo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obj)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target = (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)obj;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.key.CompareTo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target.key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E6ADB-A587-4157-9875-AB784977183A}"/>
              </a:ext>
            </a:extLst>
          </p:cNvPr>
          <p:cNvSpPr txBox="1"/>
          <p:nvPr/>
        </p:nvSpPr>
        <p:spPr>
          <a:xfrm>
            <a:off x="6454063" y="2874359"/>
            <a:ext cx="4899737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mc1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mc2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(2);</a:t>
            </a:r>
          </a:p>
          <a:p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it-IT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.WriteLine(mc1.CompareTo(mc2));</a:t>
            </a:r>
          </a:p>
          <a:p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it-IT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.WriteLine(mc2.CompareTo(mc1));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5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IDisposable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 err="1"/>
              <a:t>IDisposable</a:t>
            </a:r>
            <a:r>
              <a:rPr lang="en-US" altLang="ko-KR" sz="1600" dirty="0"/>
              <a:t> </a:t>
            </a:r>
            <a:r>
              <a:rPr lang="ko-KR" altLang="en-US" sz="1600" dirty="0"/>
              <a:t>인터페이스 상속하기</a:t>
            </a:r>
            <a:endParaRPr lang="en-US" altLang="ko-KR" sz="1600" dirty="0"/>
          </a:p>
          <a:p>
            <a:r>
              <a:rPr lang="en-US" altLang="ko-KR" sz="1600" b="1" dirty="0">
                <a:solidFill>
                  <a:srgbClr val="C00000"/>
                </a:solidFill>
              </a:rPr>
              <a:t>Dispose( )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>
                <a:solidFill>
                  <a:srgbClr val="C00000"/>
                </a:solidFill>
              </a:rPr>
              <a:t>메서드</a:t>
            </a:r>
            <a:r>
              <a:rPr lang="ko-KR" altLang="en-US" sz="1600" dirty="0"/>
              <a:t> 구현 및 호출하기</a:t>
            </a:r>
            <a:endParaRPr lang="en-US" altLang="ko-KR" sz="1600" dirty="0"/>
          </a:p>
          <a:p>
            <a:pPr lvl="1"/>
            <a:r>
              <a:rPr lang="ko-KR" altLang="en-US" sz="1400" dirty="0" err="1"/>
              <a:t>소멸자</a:t>
            </a:r>
            <a:r>
              <a:rPr lang="ko-KR" altLang="en-US" sz="1400" dirty="0"/>
              <a:t> 대신 리소스 해제할 때 사용</a:t>
            </a:r>
            <a:endParaRPr lang="en-US" altLang="ko-KR" sz="1600" dirty="0"/>
          </a:p>
          <a:p>
            <a:pPr lvl="1"/>
            <a:endParaRPr lang="en-US" altLang="ko-KR" sz="1600" dirty="0">
              <a:solidFill>
                <a:srgbClr val="3333FF"/>
              </a:solidFill>
            </a:endParaRPr>
          </a:p>
          <a:p>
            <a:r>
              <a:rPr lang="en-US" altLang="ko-KR" sz="1600" dirty="0">
                <a:solidFill>
                  <a:srgbClr val="3333FF"/>
                </a:solidFill>
              </a:rPr>
              <a:t>using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키워드와 </a:t>
            </a:r>
            <a:r>
              <a:rPr lang="en-US" altLang="ko-KR" sz="1600" dirty="0" err="1"/>
              <a:t>IDisposable</a:t>
            </a:r>
            <a:r>
              <a:rPr lang="en-US" altLang="ko-KR" sz="1600" dirty="0"/>
              <a:t> </a:t>
            </a:r>
            <a:r>
              <a:rPr lang="ko-KR" altLang="en-US" sz="1600" dirty="0"/>
              <a:t>인터페이스</a:t>
            </a:r>
            <a:endParaRPr lang="en-US" altLang="ko-KR" sz="1600" dirty="0"/>
          </a:p>
          <a:p>
            <a:pPr lvl="1"/>
            <a:r>
              <a:rPr lang="en-US" altLang="ko-KR" sz="1400" b="1" dirty="0"/>
              <a:t>using</a:t>
            </a:r>
            <a:r>
              <a:rPr lang="ko-KR" altLang="en-US" sz="1400" b="1" dirty="0"/>
              <a:t>구문</a:t>
            </a:r>
            <a:r>
              <a:rPr lang="ko-KR" altLang="en-US" sz="1400" dirty="0"/>
              <a:t>은 정상적으로 완료 혹은 에러 발생시</a:t>
            </a:r>
            <a:endParaRPr lang="en-US" altLang="ko-KR" sz="1400" dirty="0"/>
          </a:p>
          <a:p>
            <a:pPr lvl="1"/>
            <a:r>
              <a:rPr lang="ko-KR" altLang="en-US" sz="1400" dirty="0"/>
              <a:t>알아서 </a:t>
            </a:r>
            <a:r>
              <a:rPr lang="en-US" altLang="ko-KR" sz="1400" dirty="0"/>
              <a:t>Dispose() </a:t>
            </a:r>
            <a:r>
              <a:rPr lang="ko-KR" altLang="en-US" sz="1400" dirty="0"/>
              <a:t>함수를 부른다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try - finally</a:t>
            </a:r>
            <a:r>
              <a:rPr lang="ko-KR" altLang="en-US" sz="1400" dirty="0"/>
              <a:t>와 동일한데</a:t>
            </a:r>
            <a:r>
              <a:rPr lang="en-US" altLang="ko-KR" sz="1400" dirty="0"/>
              <a:t>, </a:t>
            </a:r>
            <a:r>
              <a:rPr lang="ko-KR" altLang="en-US" sz="1400" dirty="0"/>
              <a:t>보다 편리하고 빠름</a:t>
            </a:r>
            <a:endParaRPr lang="en-US" altLang="ko-KR" sz="1400" dirty="0"/>
          </a:p>
          <a:p>
            <a:endParaRPr lang="en-US" altLang="ko-KR" sz="1400" dirty="0">
              <a:solidFill>
                <a:srgbClr val="3333FF"/>
              </a:solidFill>
            </a:endParaRPr>
          </a:p>
          <a:p>
            <a:r>
              <a:rPr lang="en-US" altLang="ko-KR" sz="1400" dirty="0">
                <a:solidFill>
                  <a:srgbClr val="3333FF"/>
                </a:solidFill>
              </a:rPr>
              <a:t>using</a:t>
            </a:r>
            <a:r>
              <a:rPr lang="en-US" altLang="ko-KR" sz="1400" dirty="0"/>
              <a:t> </a:t>
            </a:r>
            <a:r>
              <a:rPr lang="ko-KR" altLang="en-US" sz="1400" dirty="0"/>
              <a:t>블록 사용할 때</a:t>
            </a:r>
            <a:endParaRPr lang="en-US" altLang="ko-KR" sz="1400" dirty="0"/>
          </a:p>
          <a:p>
            <a:pPr lvl="1"/>
            <a:r>
              <a:rPr lang="en-US" altLang="ko-KR" sz="1400" dirty="0"/>
              <a:t>Dispose() </a:t>
            </a:r>
            <a:r>
              <a:rPr lang="ko-KR" altLang="en-US" sz="1400" dirty="0"/>
              <a:t>함수 자동으로 </a:t>
            </a:r>
            <a:endParaRPr lang="en-US" altLang="ko-KR" sz="1400" dirty="0"/>
          </a:p>
          <a:p>
            <a:pPr lvl="1"/>
            <a:r>
              <a:rPr lang="ko-KR" altLang="en-US" sz="1400" dirty="0"/>
              <a:t>호출되는 규약을 사용하려면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IDisposable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인터페이스를</a:t>
            </a:r>
            <a:r>
              <a:rPr lang="en-US" altLang="ko-KR" sz="1400" dirty="0"/>
              <a:t> </a:t>
            </a:r>
            <a:r>
              <a:rPr lang="ko-KR" altLang="en-US" sz="1400" dirty="0"/>
              <a:t>구현하면 됨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567680" y="1363727"/>
            <a:ext cx="5786120" cy="45636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Dummy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IDisposable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Dispose()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"Dispose()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 호출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Dummy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dummyA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Dummy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dummyA.Dispose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Dummy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dummyB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Dummy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자동으로 호출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안전하고 편리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2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ICloneable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95452-4EB1-43B4-B609-D0FCFE6DDE8C}"/>
              </a:ext>
            </a:extLst>
          </p:cNvPr>
          <p:cNvSpPr txBox="1"/>
          <p:nvPr/>
        </p:nvSpPr>
        <p:spPr>
          <a:xfrm>
            <a:off x="838199" y="1205346"/>
            <a:ext cx="9292389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Alpha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ICloneable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Clone()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ICloneable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구현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 복사하기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Alpha() { A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};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4E692-F4D0-4912-8286-420D2CA6E2C8}"/>
              </a:ext>
            </a:extLst>
          </p:cNvPr>
          <p:cNvSpPr txBox="1"/>
          <p:nvPr/>
        </p:nvSpPr>
        <p:spPr>
          <a:xfrm>
            <a:off x="838199" y="3938526"/>
            <a:ext cx="92923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Alpha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obj1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Alpha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 A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배고파서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눈물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Alpha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obj2 = obj1.Clone()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Alpha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ICloneable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obj2.B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ㅠㅠ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(obj1.A +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obj1.B 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(obj2.A +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obj2.B );   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깊은 복사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0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9C285-64D2-4BF5-8AE5-76ACE837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8.0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08B3C-BFEF-4E95-B04D-89D8AC31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C# 8.0</a:t>
            </a:r>
            <a:r>
              <a:rPr lang="ko-KR" altLang="en-US" sz="1800" dirty="0"/>
              <a:t>부터</a:t>
            </a:r>
            <a:r>
              <a:rPr lang="en-US" altLang="ko-KR" sz="1800" dirty="0"/>
              <a:t>,</a:t>
            </a:r>
            <a:r>
              <a:rPr lang="ko-KR" altLang="en-US" sz="1800" dirty="0"/>
              <a:t> 인터페이스는 구성원에 대한 </a:t>
            </a:r>
            <a:r>
              <a:rPr lang="ko-KR" altLang="en-US" sz="1800" b="1" dirty="0"/>
              <a:t>기본 구현</a:t>
            </a:r>
            <a:r>
              <a:rPr lang="ko-KR" altLang="en-US" sz="1800" dirty="0"/>
              <a:t>을 정의할 수 있습니다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공통적인 기능에 대해 단일 구현을 제공하기 위해 </a:t>
            </a:r>
            <a:r>
              <a:rPr lang="en-US" altLang="ko-KR" sz="1800" b="1" dirty="0"/>
              <a:t>static</a:t>
            </a:r>
            <a:r>
              <a:rPr lang="en-US" altLang="ko-KR" sz="1800" dirty="0"/>
              <a:t> </a:t>
            </a:r>
            <a:r>
              <a:rPr lang="ko-KR" altLang="en-US" sz="1800" dirty="0"/>
              <a:t>구성원을 정의할 수도 있습니다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인터페이스에 대한 구문이 허용으로 확장됨</a:t>
            </a:r>
          </a:p>
          <a:p>
            <a:pPr lvl="1"/>
            <a:r>
              <a:rPr lang="ko-KR" altLang="en-US" sz="1600" b="1" dirty="0"/>
              <a:t>메서드</a:t>
            </a:r>
            <a:r>
              <a:rPr lang="ko-KR" altLang="en-US" sz="1600" dirty="0"/>
              <a:t>나 </a:t>
            </a:r>
            <a:r>
              <a:rPr lang="ko-KR" altLang="en-US" sz="1600" b="1" dirty="0" err="1"/>
              <a:t>인덱서</a:t>
            </a:r>
            <a:r>
              <a:rPr lang="en-US" altLang="ko-KR" sz="1600" dirty="0"/>
              <a:t>, </a:t>
            </a:r>
            <a:r>
              <a:rPr lang="ko-KR" altLang="en-US" sz="1600" b="1" dirty="0"/>
              <a:t>속성</a:t>
            </a:r>
            <a:r>
              <a:rPr lang="ko-KR" altLang="en-US" sz="1600" dirty="0"/>
              <a:t> 또는 </a:t>
            </a:r>
            <a:r>
              <a:rPr lang="ko-KR" altLang="en-US" sz="1600" b="1" dirty="0"/>
              <a:t>이벤트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접근자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기본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C00000"/>
                </a:solidFill>
              </a:rPr>
              <a:t>본문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다음이 포함될 수 있습니다</a:t>
            </a:r>
            <a:endParaRPr lang="en-US" altLang="ko-KR" dirty="0"/>
          </a:p>
          <a:p>
            <a:pPr lvl="1"/>
            <a:r>
              <a:rPr lang="ko-KR" altLang="en-US" sz="1600" dirty="0"/>
              <a:t>상수</a:t>
            </a:r>
            <a:r>
              <a:rPr lang="en-US" altLang="ko-KR" sz="1600" dirty="0"/>
              <a:t>,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1"/>
            <a:r>
              <a:rPr lang="ko-KR" altLang="en-US" sz="1600" dirty="0"/>
              <a:t>정적 생성자 </a:t>
            </a:r>
            <a:endParaRPr lang="en-US" altLang="ko-KR" sz="1600" dirty="0"/>
          </a:p>
          <a:p>
            <a:pPr lvl="1"/>
            <a:r>
              <a:rPr lang="ko-KR" altLang="en-US" sz="1600" dirty="0"/>
              <a:t>중첩 형식을 선언 하는 멤버 선언</a:t>
            </a:r>
          </a:p>
          <a:p>
            <a:pPr lvl="1"/>
            <a:r>
              <a:rPr lang="ko-KR" altLang="en-US" sz="1600" dirty="0"/>
              <a:t>정적 필드</a:t>
            </a:r>
            <a:r>
              <a:rPr lang="en-US" altLang="ko-KR" sz="1600" dirty="0"/>
              <a:t>, </a:t>
            </a:r>
            <a:r>
              <a:rPr lang="ko-KR" altLang="en-US" sz="1600" dirty="0"/>
              <a:t>메서드</a:t>
            </a:r>
            <a:r>
              <a:rPr lang="en-US" altLang="ko-KR" sz="1600" dirty="0"/>
              <a:t>, </a:t>
            </a:r>
            <a:r>
              <a:rPr lang="ko-KR" altLang="en-US" sz="1600" dirty="0"/>
              <a:t>속성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인덱서</a:t>
            </a:r>
            <a:r>
              <a:rPr lang="ko-KR" altLang="en-US" sz="1600" dirty="0"/>
              <a:t> 및 이벤트를 선언 하는 멤버 선언</a:t>
            </a:r>
          </a:p>
          <a:p>
            <a:pPr lvl="1"/>
            <a:r>
              <a:rPr lang="ko-KR" altLang="en-US" sz="1600" dirty="0"/>
              <a:t>명시적 인터페이스 구현 구문을 사용한 멤버 선언</a:t>
            </a:r>
          </a:p>
          <a:p>
            <a:pPr lvl="1"/>
            <a:r>
              <a:rPr lang="ko-KR" altLang="en-US" sz="1600" dirty="0"/>
              <a:t>명시적 액세스 한정자 </a:t>
            </a:r>
            <a:r>
              <a:rPr lang="en-US" altLang="ko-KR" sz="1600" dirty="0"/>
              <a:t>(</a:t>
            </a:r>
            <a:r>
              <a:rPr lang="ko-KR" altLang="en-US" sz="1600" dirty="0"/>
              <a:t>기본 액세스는 </a:t>
            </a:r>
            <a:r>
              <a:rPr lang="en-US" altLang="ko-KR" sz="1600" dirty="0"/>
              <a:t>public)</a:t>
            </a:r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452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인터페이스의 선언</a:t>
            </a:r>
          </a:p>
          <a:p>
            <a:r>
              <a:rPr lang="ko-KR" altLang="en-US" sz="1800" dirty="0"/>
              <a:t>인터페이스는 약속이다</a:t>
            </a:r>
          </a:p>
          <a:p>
            <a:r>
              <a:rPr lang="ko-KR" altLang="en-US" sz="1800" dirty="0"/>
              <a:t>인터페이스를 상속하는 인터페이스</a:t>
            </a:r>
          </a:p>
          <a:p>
            <a:r>
              <a:rPr lang="ko-KR" altLang="en-US" sz="1800" dirty="0"/>
              <a:t>여러 개의 인터페이스</a:t>
            </a:r>
            <a:r>
              <a:rPr lang="en-US" altLang="ko-KR" sz="1800" dirty="0"/>
              <a:t>, </a:t>
            </a:r>
            <a:r>
              <a:rPr lang="ko-KR" altLang="en-US" sz="1800" dirty="0"/>
              <a:t>한꺼번에 상속하기</a:t>
            </a:r>
          </a:p>
          <a:p>
            <a:r>
              <a:rPr lang="ko-KR" altLang="en-US" sz="1800" dirty="0"/>
              <a:t>추상 클래스</a:t>
            </a:r>
            <a:r>
              <a:rPr lang="en-US" altLang="ko-KR" sz="1800" dirty="0"/>
              <a:t>: </a:t>
            </a:r>
            <a:r>
              <a:rPr lang="ko-KR" altLang="en-US" sz="1800" dirty="0"/>
              <a:t>인터페이스와 클래스 사이</a:t>
            </a:r>
          </a:p>
        </p:txBody>
      </p:sp>
    </p:spTree>
    <p:extLst>
      <p:ext uri="{BB962C8B-B14F-4D97-AF65-F5344CB8AC3E}">
        <p14:creationId xmlns:p14="http://schemas.microsoft.com/office/powerpoint/2010/main" val="224660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07DBB-EE16-4DA8-B5B4-C223F8D018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ko-KR" altLang="en-US" dirty="0"/>
              <a:t>추상 클래스 </a:t>
            </a:r>
            <a:r>
              <a:rPr lang="en-US" altLang="ko-KR" dirty="0"/>
              <a:t>(Abstract class)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3DC0-6C97-4ED8-A74C-F6AB6EC9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/>
              <a:t>추상 클래스란 </a:t>
            </a:r>
            <a:endParaRPr lang="en-US" altLang="ko-KR" sz="1800" dirty="0"/>
          </a:p>
          <a:p>
            <a:pPr lvl="1"/>
            <a:r>
              <a:rPr lang="ko-KR" altLang="en-US" sz="1600" dirty="0"/>
              <a:t>미완성된 클래스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b="1" dirty="0"/>
              <a:t>추상 메소드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미완성된 메소드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포함</a:t>
            </a:r>
            <a:r>
              <a:rPr lang="ko-KR" altLang="en-US" sz="1600" dirty="0"/>
              <a:t>하고 있다는 것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추상 메소드가 없어도 </a:t>
            </a:r>
            <a:r>
              <a:rPr lang="en-US" altLang="ko-KR" sz="1600" b="1" dirty="0"/>
              <a:t>abstract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키워드를 사용하면 추상클래스가 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추상 클래스의 목적은 자식 클래스에서 공유할 수 있도록 부모 클래스에 </a:t>
            </a:r>
            <a:r>
              <a:rPr lang="ko-KR" altLang="en-US" sz="1600" b="1" dirty="0"/>
              <a:t>공통적인 정의</a:t>
            </a:r>
            <a:r>
              <a:rPr lang="ko-KR" altLang="en-US" sz="1600" dirty="0"/>
              <a:t>를 제공하는 것​이다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생성자를 가질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일반 </a:t>
            </a:r>
            <a:r>
              <a:rPr lang="ko-KR" altLang="en-US" sz="1600" dirty="0" err="1"/>
              <a:t>메소드도</a:t>
            </a:r>
            <a:r>
              <a:rPr lang="ko-KR" altLang="en-US" sz="1600" dirty="0"/>
              <a:t> 가질 수 있다</a:t>
            </a:r>
            <a:r>
              <a:rPr lang="en-US" altLang="ko-KR" sz="1600" dirty="0"/>
              <a:t>.</a:t>
            </a:r>
          </a:p>
          <a:p>
            <a:r>
              <a:rPr lang="ko-KR" altLang="en-US" sz="1800" b="1" dirty="0"/>
              <a:t>추상 클래스의 특징</a:t>
            </a:r>
          </a:p>
          <a:p>
            <a:pPr lvl="1"/>
            <a:r>
              <a:rPr lang="en-US" altLang="ko-KR" sz="1600" dirty="0"/>
              <a:t>new </a:t>
            </a:r>
            <a:r>
              <a:rPr lang="ko-KR" altLang="en-US" sz="1600" dirty="0"/>
              <a:t>연산자를 이용하여 인스턴스를 생성할 수 없다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오직 자식 클래스에서 상속을 통해서만 구현 가능하다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추상 메소드와 추상 프로퍼티를 가질 수 있다</a:t>
            </a:r>
            <a:r>
              <a:rPr lang="en-US" altLang="ko-KR" sz="1600" dirty="0"/>
              <a:t>.</a:t>
            </a:r>
          </a:p>
          <a:p>
            <a:r>
              <a:rPr lang="en-US" altLang="ko-KR" sz="1800" dirty="0"/>
              <a:t>​</a:t>
            </a:r>
            <a:r>
              <a:rPr lang="ko-KR" altLang="en-US" sz="1800" b="1" dirty="0"/>
              <a:t>추상 메서드의 특징</a:t>
            </a:r>
          </a:p>
          <a:p>
            <a:pPr lvl="1"/>
            <a:r>
              <a:rPr lang="ko-KR" altLang="en-US" sz="1600" dirty="0"/>
              <a:t>추상 메서드는 실제 구현을 제공하지 않기 때문에 메서드 본문이 없다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추상 메서드의 선언은 오직 추상 클래스에서만 허용된다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추상 메서드는 암시적으로 가상 메서드다</a:t>
            </a:r>
            <a:r>
              <a:rPr lang="en-US" altLang="ko-KR" sz="1600" dirty="0"/>
              <a:t>. (override</a:t>
            </a:r>
            <a:r>
              <a:rPr lang="ko-KR" altLang="en-US" sz="1600" dirty="0"/>
              <a:t> 해서 사용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추상 메서드를 선언할 때 </a:t>
            </a:r>
            <a:r>
              <a:rPr lang="en-US" altLang="ko-KR" sz="1600" dirty="0"/>
              <a:t>static </a:t>
            </a:r>
            <a:r>
              <a:rPr lang="ko-KR" altLang="en-US" sz="1600" dirty="0"/>
              <a:t>또는 </a:t>
            </a:r>
            <a:r>
              <a:rPr lang="en-US" altLang="ko-KR" sz="1600" dirty="0"/>
              <a:t>virtual </a:t>
            </a:r>
            <a:r>
              <a:rPr lang="ko-KR" altLang="en-US" sz="1600" dirty="0"/>
              <a:t>키워드를 사용할 수 없다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49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추상 클래스</a:t>
            </a:r>
            <a:r>
              <a:rPr lang="en-US" altLang="ko-KR" sz="1600" dirty="0"/>
              <a:t>: </a:t>
            </a:r>
            <a:r>
              <a:rPr lang="ko-KR" altLang="en-US" sz="1600" dirty="0"/>
              <a:t>인터페이스와 클래스 사이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반드시 상속</a:t>
            </a:r>
            <a:r>
              <a:rPr lang="ko-KR" altLang="en-US" sz="1600" dirty="0"/>
              <a:t>해서 사용해야 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구현은 갖되</a:t>
            </a:r>
            <a:r>
              <a:rPr lang="en-US" altLang="ko-KR" sz="1600" dirty="0"/>
              <a:t>, </a:t>
            </a:r>
            <a:r>
              <a:rPr lang="ko-KR" altLang="en-US" sz="1600" dirty="0"/>
              <a:t>인스턴스는 갖지 못함</a:t>
            </a:r>
            <a:r>
              <a:rPr lang="en-US" altLang="ko-KR" sz="1600" dirty="0"/>
              <a:t> (new </a:t>
            </a:r>
            <a:r>
              <a:rPr lang="ko-KR" altLang="en-US" sz="1600" dirty="0"/>
              <a:t>생성 안됨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접근 지정자 선언</a:t>
            </a:r>
            <a:r>
              <a:rPr lang="en-US" altLang="ko-KR" sz="1600" dirty="0"/>
              <a:t>, </a:t>
            </a:r>
            <a:r>
              <a:rPr lang="ko-KR" altLang="en-US" sz="1600" dirty="0"/>
              <a:t>필드와 상수 가능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생성자</a:t>
            </a:r>
            <a:r>
              <a:rPr lang="ko-KR" altLang="en-US" sz="1600" dirty="0"/>
              <a:t> 선언</a:t>
            </a:r>
            <a:r>
              <a:rPr lang="en-US" altLang="ko-KR" sz="1600" dirty="0"/>
              <a:t>, </a:t>
            </a:r>
            <a:r>
              <a:rPr lang="ko-KR" altLang="en-US" sz="1600" dirty="0"/>
              <a:t>비추상클래스 선언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600" dirty="0"/>
              <a:t>선언 형식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클래스의 접근성 사용</a:t>
            </a:r>
          </a:p>
          <a:p>
            <a:r>
              <a:rPr lang="ko-KR" altLang="en-US" sz="1600" dirty="0"/>
              <a:t>다른 </a:t>
            </a:r>
            <a:r>
              <a:rPr lang="ko-KR" altLang="en-US" sz="1600" b="1" dirty="0"/>
              <a:t>추상 클래스 상속</a:t>
            </a:r>
            <a:r>
              <a:rPr lang="ko-KR" altLang="en-US" sz="1600" dirty="0"/>
              <a:t> 가능</a:t>
            </a:r>
          </a:p>
          <a:p>
            <a:pPr lvl="1"/>
            <a:r>
              <a:rPr lang="ko-KR" altLang="en-US" sz="1600" dirty="0"/>
              <a:t>자식 추상 클래스에서 부모의 추상 메서드 구현 의무 없음</a:t>
            </a:r>
          </a:p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382619" y="3231511"/>
            <a:ext cx="4394002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클래스이름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클래스와 동일하게 구현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8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클래스의 추상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추상 </a:t>
            </a:r>
            <a:r>
              <a:rPr lang="ko-KR" altLang="en-US" sz="1600" b="1" dirty="0" err="1"/>
              <a:t>메소드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추상 클래스의 </a:t>
            </a:r>
            <a:r>
              <a:rPr lang="ko-KR" altLang="en-US" sz="1600" dirty="0">
                <a:solidFill>
                  <a:srgbClr val="0070C0"/>
                </a:solidFill>
              </a:rPr>
              <a:t>인터페이스 역할</a:t>
            </a:r>
            <a:r>
              <a:rPr lang="ko-KR" altLang="en-US" sz="1600" dirty="0"/>
              <a:t>을 위한 장치</a:t>
            </a:r>
          </a:p>
          <a:p>
            <a:pPr lvl="1"/>
            <a:r>
              <a:rPr lang="ko-KR" altLang="en-US" sz="1600" dirty="0"/>
              <a:t>파생 클래스에서 구현 필수</a:t>
            </a:r>
            <a:endParaRPr lang="ko-KR" altLang="en-US" sz="1200" dirty="0"/>
          </a:p>
          <a:p>
            <a:r>
              <a:rPr lang="ko-KR" altLang="en-US" sz="1600" dirty="0"/>
              <a:t>접근성</a:t>
            </a:r>
          </a:p>
          <a:p>
            <a:pPr lvl="1"/>
            <a:r>
              <a:rPr lang="en-US" altLang="ko-KR" sz="1600" dirty="0"/>
              <a:t>public,  protected,  internal,  protected internal</a:t>
            </a:r>
          </a:p>
          <a:p>
            <a:r>
              <a:rPr lang="ko-KR" altLang="en-US" sz="1600" dirty="0"/>
              <a:t>추상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선언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AbstractClass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090361" y="2914530"/>
            <a:ext cx="5607778" cy="3046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AbstractBase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Drived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AbstractBase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something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2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ko-KR" altLang="en-US" dirty="0"/>
              <a:t>인터페이스의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3333FF"/>
                </a:solidFill>
              </a:rPr>
              <a:t>interface</a:t>
            </a:r>
            <a:r>
              <a:rPr lang="en-US" altLang="ko-KR" sz="1800" dirty="0"/>
              <a:t> </a:t>
            </a:r>
            <a:r>
              <a:rPr lang="ko-KR" altLang="en-US" sz="1800" dirty="0"/>
              <a:t>키워드를 이용한 선언 형식</a:t>
            </a:r>
          </a:p>
          <a:p>
            <a:pPr lvl="1"/>
            <a:r>
              <a:rPr lang="ko-KR" altLang="en-US" sz="1600" dirty="0"/>
              <a:t>대문자 </a:t>
            </a:r>
            <a:r>
              <a:rPr lang="en-US" altLang="ko-KR" sz="1600" dirty="0"/>
              <a:t>I</a:t>
            </a:r>
            <a:r>
              <a:rPr lang="ko-KR" altLang="en-US" sz="1600" dirty="0"/>
              <a:t>로 시작</a:t>
            </a:r>
            <a:endParaRPr lang="en-US" altLang="ko-KR" sz="1600" dirty="0"/>
          </a:p>
          <a:p>
            <a:pPr lvl="1"/>
            <a:r>
              <a:rPr lang="ko-KR" altLang="en-US" sz="1600" dirty="0"/>
              <a:t>클래스 만들 때 사용하는 규약</a:t>
            </a:r>
            <a:endParaRPr lang="en-US" altLang="ko-KR" sz="1600" dirty="0"/>
          </a:p>
          <a:p>
            <a:pPr lvl="1"/>
            <a:r>
              <a:rPr lang="ko-KR" altLang="en-US" sz="1600" dirty="0"/>
              <a:t>실체 없는 규칙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인스턴스화</a:t>
            </a:r>
            <a:r>
              <a:rPr lang="ko-KR" altLang="en-US" sz="1600" dirty="0"/>
              <a:t> 할 수 없음</a:t>
            </a:r>
            <a:endParaRPr lang="en-US" altLang="ko-KR" sz="1600" dirty="0"/>
          </a:p>
          <a:p>
            <a:pPr lvl="1"/>
            <a:r>
              <a:rPr lang="ko-KR" altLang="en-US" sz="1600" dirty="0"/>
              <a:t>커서를 놓고  </a:t>
            </a:r>
            <a:r>
              <a:rPr lang="en-US" altLang="ko-KR" sz="1600" b="1" dirty="0"/>
              <a:t>Ctrl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+ . </a:t>
            </a:r>
            <a:r>
              <a:rPr lang="en-US" altLang="ko-KR" sz="1600" dirty="0"/>
              <a:t> or </a:t>
            </a:r>
            <a:r>
              <a:rPr lang="ko-KR" altLang="en-US" sz="1600" dirty="0"/>
              <a:t> </a:t>
            </a:r>
            <a:r>
              <a:rPr lang="en-US" altLang="ko-KR" sz="1600" b="1" dirty="0"/>
              <a:t>Alt + Enter</a:t>
            </a:r>
            <a:r>
              <a:rPr lang="en-US" altLang="ko-KR" sz="1600" dirty="0"/>
              <a:t> </a:t>
            </a:r>
            <a:r>
              <a:rPr lang="ko-KR" altLang="en-US" sz="1600" dirty="0"/>
              <a:t>단축키</a:t>
            </a:r>
          </a:p>
          <a:p>
            <a:r>
              <a:rPr lang="ko-KR" altLang="en-US" sz="1800" dirty="0"/>
              <a:t>특징</a:t>
            </a:r>
          </a:p>
          <a:p>
            <a:pPr lvl="1"/>
            <a:r>
              <a:rPr lang="ko-KR" altLang="en-US" sz="1600" dirty="0"/>
              <a:t>가능한 멤버 </a:t>
            </a:r>
            <a:r>
              <a:rPr lang="en-US" altLang="ko-KR" sz="1600" dirty="0"/>
              <a:t>: </a:t>
            </a:r>
            <a:r>
              <a:rPr lang="ko-KR" altLang="en-US" sz="1600" b="1" dirty="0" err="1"/>
              <a:t>메소드</a:t>
            </a:r>
            <a:r>
              <a:rPr lang="en-US" altLang="ko-KR" sz="1600" dirty="0"/>
              <a:t>, </a:t>
            </a:r>
            <a:r>
              <a:rPr lang="ko-KR" altLang="en-US" sz="1600" b="1" dirty="0"/>
              <a:t>이벤트</a:t>
            </a:r>
            <a:r>
              <a:rPr lang="en-US" altLang="ko-KR" sz="1600" dirty="0"/>
              <a:t>, </a:t>
            </a:r>
            <a:r>
              <a:rPr lang="ko-KR" altLang="en-US" sz="1600" b="1" dirty="0" err="1"/>
              <a:t>인덱서</a:t>
            </a:r>
            <a:r>
              <a:rPr lang="en-US" altLang="ko-KR" sz="1600" dirty="0"/>
              <a:t>, </a:t>
            </a:r>
            <a:r>
              <a:rPr lang="ko-KR" altLang="en-US" sz="1600" b="1" dirty="0" err="1"/>
              <a:t>프로퍼티</a:t>
            </a:r>
            <a:endParaRPr lang="ko-KR" altLang="en-US" sz="1600" b="1" dirty="0"/>
          </a:p>
          <a:p>
            <a:pPr lvl="1"/>
            <a:r>
              <a:rPr lang="ko-KR" altLang="en-US" sz="1600" dirty="0" err="1"/>
              <a:t>구현부</a:t>
            </a:r>
            <a:r>
              <a:rPr lang="ko-KR" altLang="en-US" sz="1600" dirty="0"/>
              <a:t> 없음</a:t>
            </a:r>
          </a:p>
          <a:p>
            <a:pPr lvl="1"/>
            <a:r>
              <a:rPr lang="en-US" altLang="ko-KR" sz="1600" dirty="0"/>
              <a:t>public </a:t>
            </a:r>
            <a:r>
              <a:rPr lang="ko-KR" altLang="en-US" sz="1600" dirty="0"/>
              <a:t>선언 생략</a:t>
            </a:r>
            <a:r>
              <a:rPr lang="en-US" altLang="ko-KR" sz="1600" dirty="0"/>
              <a:t>, </a:t>
            </a:r>
            <a:r>
              <a:rPr lang="ko-KR" altLang="en-US" sz="1600" dirty="0"/>
              <a:t>상속하여 구현할 때 </a:t>
            </a:r>
            <a:r>
              <a:rPr lang="en-US" altLang="ko-KR" sz="1600" dirty="0"/>
              <a:t>public</a:t>
            </a:r>
            <a:r>
              <a:rPr lang="ko-KR" altLang="en-US" sz="1600" dirty="0"/>
              <a:t>으로 선언</a:t>
            </a:r>
          </a:p>
          <a:p>
            <a:pPr lvl="1"/>
            <a:r>
              <a:rPr lang="ko-KR" altLang="en-US" sz="1600" dirty="0"/>
              <a:t>인터페이스로 인스턴스 생성 불가 </a:t>
            </a:r>
            <a:r>
              <a:rPr lang="en-US" altLang="ko-KR" sz="1600" dirty="0"/>
              <a:t>(</a:t>
            </a:r>
            <a:r>
              <a:rPr lang="ko-KR" altLang="en-US" sz="1600" dirty="0"/>
              <a:t>참조는 가능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인터페이스를 상속하여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클래스의 인스턴스로 생성 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인터페이스는 상속하면 </a:t>
            </a:r>
            <a:r>
              <a:rPr lang="ko-KR" altLang="en-US" sz="1600" b="1" dirty="0"/>
              <a:t>반드시 구현해서 사용해야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구현하면 자동으로 </a:t>
            </a:r>
            <a:r>
              <a:rPr lang="ko-KR" altLang="en-US" sz="1600" dirty="0" err="1"/>
              <a:t>오버라이딩된다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676009" y="1354032"/>
            <a:ext cx="4677790" cy="3046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interface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ILogger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log); </a:t>
            </a:r>
            <a:r>
              <a:rPr lang="en-US" altLang="ko-KR" sz="1600" dirty="0">
                <a:solidFill>
                  <a:srgbClr val="008000"/>
                </a:solidFill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</a:rPr>
              <a:t>구현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ko-KR" altLang="en-US" sz="1600" dirty="0">
                <a:solidFill>
                  <a:srgbClr val="008000"/>
                </a:solidFill>
              </a:rPr>
              <a:t>없음</a:t>
            </a:r>
            <a:endParaRPr lang="en-US" altLang="ko-KR" sz="1600" dirty="0">
              <a:solidFill>
                <a:srgbClr val="008000"/>
              </a:solidFill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ConsoleLogger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ILogger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>
                <a:solidFill>
                  <a:srgbClr val="008000"/>
                </a:solidFill>
              </a:rPr>
              <a:t> Ctrl</a:t>
            </a:r>
            <a:r>
              <a:rPr lang="ko-KR" altLang="en-US" sz="1600" dirty="0">
                <a:solidFill>
                  <a:srgbClr val="008000"/>
                </a:solidFill>
              </a:rPr>
              <a:t> </a:t>
            </a:r>
            <a:r>
              <a:rPr lang="en-US" altLang="ko-KR" sz="1600" dirty="0">
                <a:solidFill>
                  <a:srgbClr val="008000"/>
                </a:solidFill>
              </a:rPr>
              <a:t>+ .</a:t>
            </a:r>
            <a:r>
              <a:rPr lang="ko-KR" altLang="en-US" sz="1600" dirty="0">
                <a:solidFill>
                  <a:srgbClr val="008000"/>
                </a:solidFill>
              </a:rPr>
              <a:t> 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log)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코드 작성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6009" y="5051917"/>
            <a:ext cx="4677792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인터페이스 사용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ILogger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logger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ConsoleLogger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logger.WriteLog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7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인터페이스는 약속이다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클래스가 따라야 하는 </a:t>
            </a:r>
            <a:r>
              <a:rPr lang="ko-KR" altLang="en-US" sz="1600" b="1" dirty="0">
                <a:solidFill>
                  <a:srgbClr val="C00000"/>
                </a:solidFill>
              </a:rPr>
              <a:t>약속</a:t>
            </a:r>
            <a:r>
              <a:rPr lang="en-US" altLang="ko-KR" sz="1600" dirty="0"/>
              <a:t>, </a:t>
            </a:r>
            <a:r>
              <a:rPr lang="ko-KR" altLang="en-US" sz="1600" b="1" dirty="0"/>
              <a:t>파생될 클래스가 </a:t>
            </a:r>
            <a:r>
              <a:rPr lang="ko-KR" altLang="en-US" sz="1600" b="1" dirty="0">
                <a:solidFill>
                  <a:srgbClr val="C00000"/>
                </a:solidFill>
              </a:rPr>
              <a:t>어떤 </a:t>
            </a:r>
            <a:r>
              <a:rPr lang="ko-KR" altLang="en-US" sz="1600" b="1" dirty="0" err="1">
                <a:solidFill>
                  <a:srgbClr val="C00000"/>
                </a:solidFill>
              </a:rPr>
              <a:t>메소드</a:t>
            </a:r>
            <a:r>
              <a:rPr lang="ko-KR" altLang="en-US" sz="1600" b="1" dirty="0" err="1"/>
              <a:t>를</a:t>
            </a:r>
            <a:r>
              <a:rPr lang="ko-KR" altLang="en-US" sz="1600" b="1" dirty="0"/>
              <a:t> 구현해야</a:t>
            </a:r>
            <a:r>
              <a:rPr lang="ko-KR" altLang="en-US" sz="1600" dirty="0"/>
              <a:t> 할지 정의하는 것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선언</a:t>
            </a:r>
            <a:r>
              <a:rPr lang="en-US" altLang="ko-KR" sz="1600" dirty="0"/>
              <a:t>(Declaration)</a:t>
            </a:r>
            <a:r>
              <a:rPr lang="ko-KR" altLang="en-US" sz="1600" dirty="0"/>
              <a:t>은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정의</a:t>
            </a:r>
            <a:r>
              <a:rPr lang="en-US" altLang="ko-KR" sz="1600" dirty="0"/>
              <a:t>(Definition)</a:t>
            </a:r>
            <a:r>
              <a:rPr lang="ko-KR" altLang="en-US" sz="1600" dirty="0"/>
              <a:t>은 없다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5AFEEE-215E-4A77-9C3C-FF630B2E4F58}"/>
              </a:ext>
            </a:extLst>
          </p:cNvPr>
          <p:cNvSpPr/>
          <p:nvPr/>
        </p:nvSpPr>
        <p:spPr>
          <a:xfrm>
            <a:off x="1020421" y="2166939"/>
            <a:ext cx="8867681" cy="40318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interface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IComparable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CompareTo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obj);}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구현할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 </a:t>
            </a:r>
            <a:r>
              <a:rPr lang="en-US" altLang="ko-KR" sz="16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돋움체" panose="020B0609000101010101" pitchFamily="49" charset="-127"/>
              </a:rPr>
              <a:t>멤버 앞에 접근제한자 사용 안함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IComparable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key;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value;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CompareTo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IComparable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CompareTo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 구현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target = (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.key.CompareTo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target.key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1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인터페이스를 상속하는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인터페이스를 상속하는 인터페이스도 가능하다</a:t>
            </a:r>
            <a:endParaRPr lang="en-US" altLang="ko-KR" sz="1600" dirty="0"/>
          </a:p>
          <a:p>
            <a:pPr lvl="1"/>
            <a:r>
              <a:rPr lang="ko-KR" altLang="en-US" sz="1400" dirty="0"/>
              <a:t>기존 인터페이스에 새로운 기능을 추가한 인터페이스를 만들고 싶을 때</a:t>
            </a:r>
          </a:p>
          <a:p>
            <a:pPr lvl="1"/>
            <a:r>
              <a:rPr lang="ko-KR" altLang="en-US" sz="1400" dirty="0"/>
              <a:t>필요한 인터페이스가 어셈블리로만 제공되는 경우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필요한 인터페이스를 상속한 클래스가 있는 경우</a:t>
            </a:r>
          </a:p>
          <a:p>
            <a:r>
              <a:rPr lang="ko-KR" altLang="en-US" sz="1600" dirty="0"/>
              <a:t>사용 형식 및 사용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DerivedInterface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103585" y="3164488"/>
            <a:ext cx="7528035" cy="2308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interface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ILogger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message);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interface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IFormattableLogger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ILogger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format,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Object[]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5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인터페이스</a:t>
            </a:r>
            <a:r>
              <a:rPr lang="en-US" altLang="ko-KR" dirty="0"/>
              <a:t>, </a:t>
            </a:r>
            <a:r>
              <a:rPr lang="ko-KR" altLang="en-US" dirty="0"/>
              <a:t>한꺼번에 상속하기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클래스의 다중 상속이 갖는 문제</a:t>
            </a:r>
          </a:p>
          <a:p>
            <a:pPr lvl="1"/>
            <a:r>
              <a:rPr lang="ko-KR" altLang="en-US" sz="1600" dirty="0"/>
              <a:t>죽음의 </a:t>
            </a:r>
            <a:r>
              <a:rPr lang="ko-KR" altLang="en-US" sz="1600" dirty="0" err="1"/>
              <a:t>다이어몬드</a:t>
            </a:r>
            <a:r>
              <a:rPr lang="ko-KR" altLang="en-US" sz="1600" dirty="0"/>
              <a:t> 문제 </a:t>
            </a:r>
            <a:r>
              <a:rPr lang="en-US" altLang="ko-KR" sz="1600" dirty="0"/>
              <a:t>-</a:t>
            </a:r>
            <a:r>
              <a:rPr lang="ko-KR" altLang="en-US" sz="1600" dirty="0"/>
              <a:t> 모호성</a:t>
            </a:r>
          </a:p>
          <a:p>
            <a:pPr lvl="1"/>
            <a:r>
              <a:rPr lang="ko-KR" altLang="en-US" sz="1600" dirty="0" err="1"/>
              <a:t>업캐스팅</a:t>
            </a:r>
            <a:endParaRPr lang="ko-KR" altLang="en-US" sz="1600" dirty="0"/>
          </a:p>
          <a:p>
            <a:r>
              <a:rPr lang="ko-KR" altLang="en-US" sz="1600" b="1" dirty="0"/>
              <a:t>클래스의 </a:t>
            </a:r>
            <a:r>
              <a:rPr lang="ko-KR" altLang="en-US" sz="1600" b="1" dirty="0" err="1"/>
              <a:t>다중상속</a:t>
            </a:r>
            <a:r>
              <a:rPr lang="ko-KR" altLang="en-US" sz="1600" b="1" dirty="0"/>
              <a:t> 금지</a:t>
            </a:r>
            <a:endParaRPr lang="en-US" altLang="ko-KR" sz="1600" b="1" dirty="0"/>
          </a:p>
          <a:p>
            <a:pPr lvl="1"/>
            <a:r>
              <a:rPr lang="ko-KR" altLang="en-US" sz="1600" dirty="0"/>
              <a:t>대신</a:t>
            </a:r>
            <a:r>
              <a:rPr lang="en-US" altLang="ko-KR" sz="1600" dirty="0"/>
              <a:t>, </a:t>
            </a:r>
            <a:r>
              <a:rPr lang="ko-KR" altLang="en-US" sz="1600" dirty="0"/>
              <a:t>인터페이스를 </a:t>
            </a:r>
            <a:r>
              <a:rPr lang="ko-KR" altLang="en-US" sz="1600" dirty="0" err="1"/>
              <a:t>다중상속하여</a:t>
            </a:r>
            <a:r>
              <a:rPr lang="ko-KR" altLang="en-US" sz="1600" dirty="0"/>
              <a:t> 구현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b="1" dirty="0"/>
              <a:t>인터페이스</a:t>
            </a:r>
            <a:r>
              <a:rPr lang="ko-KR" altLang="en-US" sz="1600" dirty="0"/>
              <a:t>의 </a:t>
            </a:r>
            <a:r>
              <a:rPr lang="ko-KR" altLang="en-US" sz="1600" b="1" dirty="0"/>
              <a:t>다중 상속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단순한 외형만 상속함으로 내부 구현은</a:t>
            </a:r>
            <a:endParaRPr lang="en-US" altLang="ko-KR" sz="1600" dirty="0"/>
          </a:p>
          <a:p>
            <a:pPr lvl="1"/>
            <a:r>
              <a:rPr lang="ko-KR" altLang="en-US" sz="1600" dirty="0"/>
              <a:t>상속자에게 맡김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MultiInterfaceInheritance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41" y="1322892"/>
            <a:ext cx="5901559" cy="39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3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530</TotalTime>
  <Words>1301</Words>
  <Application>Microsoft Office PowerPoint</Application>
  <PresentationFormat>와이드스크린</PresentationFormat>
  <Paragraphs>271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Segoe UI</vt:lpstr>
      <vt:lpstr>Wingdings</vt:lpstr>
      <vt:lpstr>kdw</vt:lpstr>
      <vt:lpstr>C# 프로그래밍</vt:lpstr>
      <vt:lpstr>학습범위</vt:lpstr>
      <vt:lpstr>추상 클래스 (Abstract class)</vt:lpstr>
      <vt:lpstr>추상 클래스</vt:lpstr>
      <vt:lpstr>추상 클래스의 추상 메소드</vt:lpstr>
      <vt:lpstr>인터페이스의 선언</vt:lpstr>
      <vt:lpstr>인터페이스는 약속이다</vt:lpstr>
      <vt:lpstr>인터페이스를 상속하는 인터페이스</vt:lpstr>
      <vt:lpstr>여러 개의 인터페이스, 한꺼번에 상속하기</vt:lpstr>
      <vt:lpstr>인터페이스를 사용하는 이유</vt:lpstr>
      <vt:lpstr>선언되어 있는 인터페이스 사용</vt:lpstr>
      <vt:lpstr>IComparable 인터페이스</vt:lpstr>
      <vt:lpstr>IDisposable 인터페이스</vt:lpstr>
      <vt:lpstr>ICloneable 인터페이스</vt:lpstr>
      <vt:lpstr>C# 8.0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133</cp:revision>
  <dcterms:created xsi:type="dcterms:W3CDTF">2020-12-29T09:04:30Z</dcterms:created>
  <dcterms:modified xsi:type="dcterms:W3CDTF">2024-02-07T03:12:45Z</dcterms:modified>
</cp:coreProperties>
</file>